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126"/>
  </p:notesMasterIdLst>
  <p:sldIdLst>
    <p:sldId id="366" r:id="rId2"/>
    <p:sldId id="365" r:id="rId3"/>
    <p:sldId id="367" r:id="rId4"/>
    <p:sldId id="368" r:id="rId5"/>
    <p:sldId id="369" r:id="rId6"/>
    <p:sldId id="260" r:id="rId7"/>
    <p:sldId id="370" r:id="rId8"/>
    <p:sldId id="371" r:id="rId9"/>
    <p:sldId id="372" r:id="rId10"/>
    <p:sldId id="373" r:id="rId11"/>
    <p:sldId id="374"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387" r:id="rId42"/>
    <p:sldId id="388" r:id="rId43"/>
    <p:sldId id="389" r:id="rId44"/>
    <p:sldId id="390" r:id="rId45"/>
    <p:sldId id="285" r:id="rId46"/>
    <p:sldId id="391" r:id="rId47"/>
    <p:sldId id="392" r:id="rId48"/>
    <p:sldId id="393" r:id="rId49"/>
    <p:sldId id="394" r:id="rId50"/>
    <p:sldId id="395" r:id="rId51"/>
    <p:sldId id="396" r:id="rId52"/>
    <p:sldId id="397" r:id="rId53"/>
    <p:sldId id="398" r:id="rId54"/>
    <p:sldId id="399" r:id="rId55"/>
    <p:sldId id="400" r:id="rId56"/>
    <p:sldId id="401" r:id="rId57"/>
    <p:sldId id="295" r:id="rId58"/>
    <p:sldId id="296" r:id="rId59"/>
    <p:sldId id="297" r:id="rId60"/>
    <p:sldId id="298" r:id="rId61"/>
    <p:sldId id="299" r:id="rId62"/>
    <p:sldId id="300" r:id="rId63"/>
    <p:sldId id="301" r:id="rId64"/>
    <p:sldId id="302" r:id="rId65"/>
    <p:sldId id="303" r:id="rId66"/>
    <p:sldId id="304" r:id="rId67"/>
    <p:sldId id="305" r:id="rId68"/>
    <p:sldId id="402" r:id="rId69"/>
    <p:sldId id="306" r:id="rId70"/>
    <p:sldId id="307" r:id="rId71"/>
    <p:sldId id="308" r:id="rId72"/>
    <p:sldId id="309" r:id="rId73"/>
    <p:sldId id="352" r:id="rId74"/>
    <p:sldId id="310" r:id="rId75"/>
    <p:sldId id="311" r:id="rId76"/>
    <p:sldId id="312" r:id="rId77"/>
    <p:sldId id="313" r:id="rId78"/>
    <p:sldId id="314" r:id="rId79"/>
    <p:sldId id="358" r:id="rId80"/>
    <p:sldId id="359" r:id="rId81"/>
    <p:sldId id="362" r:id="rId82"/>
    <p:sldId id="315" r:id="rId83"/>
    <p:sldId id="316" r:id="rId84"/>
    <p:sldId id="363" r:id="rId85"/>
    <p:sldId id="364" r:id="rId86"/>
    <p:sldId id="355" r:id="rId87"/>
    <p:sldId id="318" r:id="rId88"/>
    <p:sldId id="319" r:id="rId89"/>
    <p:sldId id="356" r:id="rId90"/>
    <p:sldId id="357" r:id="rId91"/>
    <p:sldId id="320" r:id="rId92"/>
    <p:sldId id="321" r:id="rId93"/>
    <p:sldId id="322" r:id="rId94"/>
    <p:sldId id="323" r:id="rId95"/>
    <p:sldId id="324" r:id="rId96"/>
    <p:sldId id="325" r:id="rId97"/>
    <p:sldId id="326" r:id="rId98"/>
    <p:sldId id="327" r:id="rId99"/>
    <p:sldId id="328" r:id="rId100"/>
    <p:sldId id="360" r:id="rId101"/>
    <p:sldId id="329" r:id="rId102"/>
    <p:sldId id="361"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43" r:id="rId117"/>
    <p:sldId id="344" r:id="rId118"/>
    <p:sldId id="345" r:id="rId119"/>
    <p:sldId id="346" r:id="rId120"/>
    <p:sldId id="347" r:id="rId121"/>
    <p:sldId id="348" r:id="rId122"/>
    <p:sldId id="349" r:id="rId123"/>
    <p:sldId id="350" r:id="rId124"/>
    <p:sldId id="351" r:id="rId1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6B86C-D9CD-4CC3-801B-3FFB0ACDB47B}">
  <a:tblStyle styleId="{FE96B86C-D9CD-4CC3-801B-3FFB0ACDB47B}" styleName="Table_0"/>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66" y="52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360"/>
              </a:spcBef>
              <a:spcAft>
                <a:spcPts val="0"/>
              </a:spcAft>
              <a:buNone/>
              <a:defRPr sz="1200" b="0" i="0" u="none" strike="noStrike" cap="none">
                <a:solidFill>
                  <a:schemeClr val="dk1"/>
                </a:solidFill>
                <a:latin typeface="Arial"/>
                <a:ea typeface="Arial"/>
                <a:cs typeface="Arial"/>
                <a:sym typeface="Arial"/>
              </a:defRPr>
            </a:lvl2pPr>
            <a:lvl3pPr marL="914400" marR="0" lvl="2" indent="0" algn="l" rtl="0">
              <a:spcBef>
                <a:spcPts val="360"/>
              </a:spcBef>
              <a:spcAft>
                <a:spcPts val="0"/>
              </a:spcAft>
              <a:buNone/>
              <a:defRPr sz="1200" b="0" i="0" u="none" strike="noStrike" cap="none">
                <a:solidFill>
                  <a:schemeClr val="dk1"/>
                </a:solidFill>
                <a:latin typeface="Arial"/>
                <a:ea typeface="Arial"/>
                <a:cs typeface="Arial"/>
                <a:sym typeface="Arial"/>
              </a:defRPr>
            </a:lvl3pPr>
            <a:lvl4pPr marL="1371600" marR="0" lvl="3" indent="0" algn="l" rtl="0">
              <a:spcBef>
                <a:spcPts val="360"/>
              </a:spcBef>
              <a:spcAft>
                <a:spcPts val="0"/>
              </a:spcAft>
              <a:buNone/>
              <a:defRPr sz="1200" b="0" i="0" u="none" strike="noStrike" cap="none">
                <a:solidFill>
                  <a:schemeClr val="dk1"/>
                </a:solidFill>
                <a:latin typeface="Arial"/>
                <a:ea typeface="Arial"/>
                <a:cs typeface="Arial"/>
                <a:sym typeface="Arial"/>
              </a:defRPr>
            </a:lvl4pPr>
            <a:lvl5pPr marL="1828800" marR="0" lvl="4" indent="0" algn="l" rtl="0">
              <a:spcBef>
                <a:spcPts val="360"/>
              </a:spcBef>
              <a:spcAft>
                <a:spcPts val="0"/>
              </a:spcAft>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55234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765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571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433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554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48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084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64" name="Shape 2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9199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14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997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565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498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7529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1832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228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451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2" name="Shape 3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8220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495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28003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27708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39622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3576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idx="10"/>
          </p:nvPr>
        </p:nvSpPr>
        <p:spPr/>
        <p:txBody>
          <a:bodyPr/>
          <a:lstStyle/>
          <a:p>
            <a:pPr algn="r">
              <a:buSzPct val="25000"/>
            </a:pPr>
            <a:fld id="{00000000-1234-1234-1234-123412341234}" type="slidenum">
              <a:rPr lang="en-US" sz="1200" smtClean="0"/>
              <a:pPr algn="r">
                <a:buSzPct val="25000"/>
              </a:pPr>
              <a:t>49</a:t>
            </a:fld>
            <a:endParaRPr lang="en-US" sz="1200"/>
          </a:p>
        </p:txBody>
      </p:sp>
    </p:spTree>
    <p:extLst>
      <p:ext uri="{BB962C8B-B14F-4D97-AF65-F5344CB8AC3E}">
        <p14:creationId xmlns:p14="http://schemas.microsoft.com/office/powerpoint/2010/main" val="3607243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1558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097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037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1" name="Shape 5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938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41" name="Shape 5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434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0" name="Shape 5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2228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61" name="Shape 5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229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72" name="Shape 5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820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82" name="Shape 5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109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92" name="Shape 5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663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54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6545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4" name="Shape 6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869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Shape 6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58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Shape 6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318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36" name="Shape 6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331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45" name="Shape 6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1257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9761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62" name="Shape 6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5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62" name="Shape 6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919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72" name="Shape 6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079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81" name="Shape 6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71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675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91" name="Shape 6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1151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1" name="Shape 7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577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0" name="Shape 7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711" name="Shape 71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78</a:t>
            </a:fld>
            <a:endParaRPr lang="en-US"/>
          </a:p>
        </p:txBody>
      </p:sp>
    </p:spTree>
    <p:extLst>
      <p:ext uri="{BB962C8B-B14F-4D97-AF65-F5344CB8AC3E}">
        <p14:creationId xmlns:p14="http://schemas.microsoft.com/office/powerpoint/2010/main" val="3337748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18" name="Shape 7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388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27" name="Shape 7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619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27" name="Shape 7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5691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141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039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47" name="Shape 7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718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55" name="Shape 7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226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88242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55" name="Shape 7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786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55" name="Shape 7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7601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65" name="Shape 7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285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74" name="Shape 7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0030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84" name="Shape 7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737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94" name="Shape 7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7792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95</a:t>
            </a:fld>
            <a:endParaRPr lang="en-US" sz="12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5" name="Shape 8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84821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Shape 8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13" name="Shape 8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93227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Shape 8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23" name="Shape 8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3058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3" name="Shape 8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834" name="Shape 83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98</a:t>
            </a:fld>
            <a:endParaRPr lang="en-US"/>
          </a:p>
        </p:txBody>
      </p:sp>
    </p:spTree>
    <p:extLst>
      <p:ext uri="{BB962C8B-B14F-4D97-AF65-F5344CB8AC3E}">
        <p14:creationId xmlns:p14="http://schemas.microsoft.com/office/powerpoint/2010/main" val="44674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6492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6888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40593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52" name="Shape 8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3879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52" name="Shape 8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3240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Shape 8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0" name="Shape 8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2654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Shape 8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8" name="Shape 8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377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8" name="Shape 8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879" name="Shape 87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105</a:t>
            </a:fld>
            <a:endParaRPr lang="en-US"/>
          </a:p>
        </p:txBody>
      </p:sp>
    </p:spTree>
    <p:extLst>
      <p:ext uri="{BB962C8B-B14F-4D97-AF65-F5344CB8AC3E}">
        <p14:creationId xmlns:p14="http://schemas.microsoft.com/office/powerpoint/2010/main" val="41147406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6" name="Shape 8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887" name="Shape 88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106</a:t>
            </a:fld>
            <a:endParaRPr lang="en-US"/>
          </a:p>
        </p:txBody>
      </p:sp>
    </p:spTree>
    <p:extLst>
      <p:ext uri="{BB962C8B-B14F-4D97-AF65-F5344CB8AC3E}">
        <p14:creationId xmlns:p14="http://schemas.microsoft.com/office/powerpoint/2010/main" val="1791865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4" name="Shape 8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895" name="Shape 89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107</a:t>
            </a:fld>
            <a:endParaRPr lang="en-US"/>
          </a:p>
        </p:txBody>
      </p:sp>
    </p:spTree>
    <p:extLst>
      <p:ext uri="{BB962C8B-B14F-4D97-AF65-F5344CB8AC3E}">
        <p14:creationId xmlns:p14="http://schemas.microsoft.com/office/powerpoint/2010/main" val="4001491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02" name="Shape 9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9635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44734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0" name="Shape 9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8823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9" name="Shape 9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20494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Shape 9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8" name="Shape 9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928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38" name="Shape 9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11341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47" name="Shape 9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887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Shape 9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57" name="Shape 9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80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68" name="Shape 9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348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Shape 9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6" name="Shape 9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6001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Shape 9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85" name="Shape 9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5717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Shape 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94" name="Shape 9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345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914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Shape 10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4" name="Shape 10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211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14" name="Shape 10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3251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23" name="Shape 10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02893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Shape 10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31" name="Shape 1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9206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39" name="Shape 10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0935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Shape 10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47" name="Shape 10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0968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0"/>
        <p:cNvGrpSpPr/>
        <p:nvPr/>
      </p:nvGrpSpPr>
      <p:grpSpPr>
        <a:xfrm>
          <a:off x="0" y="0"/>
          <a:ext cx="0" cy="0"/>
          <a:chOff x="0" y="0"/>
          <a:chExt cx="0" cy="0"/>
        </a:xfrm>
      </p:grpSpPr>
      <p:cxnSp>
        <p:nvCxnSpPr>
          <p:cNvPr id="21" name="Shape 21"/>
          <p:cNvCxnSpPr/>
          <p:nvPr/>
        </p:nvCxnSpPr>
        <p:spPr>
          <a:xfrm>
            <a:off x="228600" y="6400800"/>
            <a:ext cx="8686800" cy="0"/>
          </a:xfrm>
          <a:prstGeom prst="straightConnector1">
            <a:avLst/>
          </a:prstGeom>
          <a:noFill/>
          <a:ln w="38100" cap="flat" cmpd="sng">
            <a:solidFill>
              <a:schemeClr val="accent2"/>
            </a:solidFill>
            <a:prstDash val="solid"/>
            <a:round/>
            <a:headEnd type="none" w="med" len="med"/>
            <a:tailEnd type="none" w="med" len="med"/>
          </a:ln>
        </p:spPr>
      </p:cxnSp>
      <p:cxnSp>
        <p:nvCxnSpPr>
          <p:cNvPr id="22" name="Shape 22"/>
          <p:cNvCxnSpPr/>
          <p:nvPr/>
        </p:nvCxnSpPr>
        <p:spPr>
          <a:xfrm>
            <a:off x="228600" y="990600"/>
            <a:ext cx="8686800" cy="0"/>
          </a:xfrm>
          <a:prstGeom prst="straightConnector1">
            <a:avLst/>
          </a:prstGeom>
          <a:noFill/>
          <a:ln w="38100" cap="flat" cmpd="sng">
            <a:solidFill>
              <a:schemeClr val="accent2"/>
            </a:solidFill>
            <a:prstDash val="solid"/>
            <a:round/>
            <a:headEnd type="none" w="med" len="med"/>
            <a:tailEnd type="none" w="med" len="med"/>
          </a:ln>
        </p:spPr>
      </p:cxnSp>
      <p:sp>
        <p:nvSpPr>
          <p:cNvPr id="23" name="Shape 23"/>
          <p:cNvSpPr txBox="1"/>
          <p:nvPr/>
        </p:nvSpPr>
        <p:spPr>
          <a:xfrm>
            <a:off x="76200" y="76200"/>
            <a:ext cx="1447800" cy="822324"/>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SzPct val="25000"/>
              <a:buNone/>
            </a:pPr>
            <a:r>
              <a:rPr lang="en-US" sz="1200" b="0" i="0" u="none" strike="noStrike" cap="none">
                <a:solidFill>
                  <a:schemeClr val="dk1"/>
                </a:solidFill>
                <a:latin typeface="Arial"/>
                <a:ea typeface="Arial"/>
                <a:cs typeface="Arial"/>
                <a:sym typeface="Arial"/>
              </a:rPr>
              <a:t>Team Logo</a:t>
            </a:r>
          </a:p>
          <a:p>
            <a:pPr marL="0" marR="0" lvl="0" indent="0" algn="ctr" rtl="0">
              <a:spcBef>
                <a:spcPts val="0"/>
              </a:spcBef>
              <a:spcAft>
                <a:spcPts val="0"/>
              </a:spcAft>
              <a:buSzPct val="25000"/>
              <a:buNone/>
            </a:pPr>
            <a:r>
              <a:rPr lang="en-US" sz="1200" b="0" i="0" u="none" strike="noStrike" cap="none">
                <a:solidFill>
                  <a:schemeClr val="dk1"/>
                </a:solidFill>
                <a:latin typeface="Arial"/>
                <a:ea typeface="Arial"/>
                <a:cs typeface="Arial"/>
                <a:sym typeface="Arial"/>
              </a:rPr>
              <a:t>Here</a:t>
            </a:r>
          </a:p>
        </p:txBody>
      </p:sp>
      <p:sp>
        <p:nvSpPr>
          <p:cNvPr id="24" name="Shape 24"/>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25" name="Shape 25"/>
          <p:cNvSpPr txBox="1">
            <a:spLocks noGrp="1"/>
          </p:cNvSpPr>
          <p:nvPr>
            <p:ph type="subTitle" idx="1"/>
          </p:nvPr>
        </p:nvSpPr>
        <p:spPr>
          <a:xfrm>
            <a:off x="1371600" y="4343400"/>
            <a:ext cx="6400799" cy="1295400"/>
          </a:xfrm>
          <a:prstGeom prst="rect">
            <a:avLst/>
          </a:prstGeom>
          <a:noFill/>
          <a:ln>
            <a:noFill/>
          </a:ln>
        </p:spPr>
        <p:txBody>
          <a:bodyPr lIns="91425" tIns="91425" rIns="91425" bIns="91425" anchor="t" anchorCtr="0"/>
          <a:lstStyle>
            <a:lvl1pPr marL="0" marR="0" lvl="0" indent="0" algn="ctr"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pic>
        <p:nvPicPr>
          <p:cNvPr id="28" name="Shape 28"/>
          <p:cNvPicPr preferRelativeResize="0"/>
          <p:nvPr/>
        </p:nvPicPr>
        <p:blipFill rotWithShape="1">
          <a:blip r:embed="rId2">
            <a:alphaModFix/>
          </a:blip>
          <a:srcRect/>
          <a:stretch/>
        </p:blipFill>
        <p:spPr>
          <a:xfrm>
            <a:off x="6934200" y="0"/>
            <a:ext cx="1955274" cy="951480"/>
          </a:xfrm>
          <a:prstGeom prst="rect">
            <a:avLst/>
          </a:prstGeom>
          <a:noFill/>
          <a:ln>
            <a:noFill/>
          </a:ln>
        </p:spPr>
      </p:pic>
      <p:sp>
        <p:nvSpPr>
          <p:cNvPr id="29" name="Shape 29"/>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600200" y="76200"/>
            <a:ext cx="5943599" cy="8381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107" name="Shape 107"/>
          <p:cNvSpPr txBox="1">
            <a:spLocks noGrp="1"/>
          </p:cNvSpPr>
          <p:nvPr>
            <p:ph type="body" idx="1"/>
          </p:nvPr>
        </p:nvSpPr>
        <p:spPr>
          <a:xfrm rot="5400000">
            <a:off x="1981199" y="-685800"/>
            <a:ext cx="5181600" cy="86868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Shape 108"/>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9" name="Shape 109"/>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0" name="Shape 11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111" name="Shape 111"/>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rot="5400000">
            <a:off x="4743449" y="2076449"/>
            <a:ext cx="6172199" cy="21717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114" name="Shape 114"/>
          <p:cNvSpPr txBox="1">
            <a:spLocks noGrp="1"/>
          </p:cNvSpPr>
          <p:nvPr>
            <p:ph type="body" idx="1"/>
          </p:nvPr>
        </p:nvSpPr>
        <p:spPr>
          <a:xfrm rot="5400000">
            <a:off x="323850" y="-19049"/>
            <a:ext cx="6172199" cy="63626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Shape 115"/>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7" name="Shape 11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118" name="Shape 118"/>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1600200" y="76200"/>
            <a:ext cx="5943599" cy="8381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121" name="Shape 121"/>
          <p:cNvSpPr txBox="1">
            <a:spLocks noGrp="1"/>
          </p:cNvSpPr>
          <p:nvPr>
            <p:ph type="body" idx="1"/>
          </p:nvPr>
        </p:nvSpPr>
        <p:spPr>
          <a:xfrm>
            <a:off x="228600" y="1066800"/>
            <a:ext cx="4267199" cy="51816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2" name="Shape 122"/>
          <p:cNvSpPr txBox="1">
            <a:spLocks noGrp="1"/>
          </p:cNvSpPr>
          <p:nvPr>
            <p:ph type="body" idx="2"/>
          </p:nvPr>
        </p:nvSpPr>
        <p:spPr>
          <a:xfrm>
            <a:off x="4648200" y="1066800"/>
            <a:ext cx="4267199" cy="51816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4" name="Shape 124"/>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5" name="Shape 125"/>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126" name="Shape 126"/>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1600200" y="76200"/>
            <a:ext cx="5943599" cy="8381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39" name="Shape 39"/>
          <p:cNvSpPr txBox="1">
            <a:spLocks noGrp="1"/>
          </p:cNvSpPr>
          <p:nvPr>
            <p:ph type="body" idx="1"/>
          </p:nvPr>
        </p:nvSpPr>
        <p:spPr>
          <a:xfrm>
            <a:off x="228600" y="1066800"/>
            <a:ext cx="8686800" cy="25145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228600" y="3733800"/>
            <a:ext cx="8686800" cy="25145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44" name="Shape 44"/>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24288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00200" y="76200"/>
            <a:ext cx="5943599" cy="8381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47" name="Shape 47"/>
          <p:cNvSpPr txBox="1">
            <a:spLocks noGrp="1"/>
          </p:cNvSpPr>
          <p:nvPr>
            <p:ph type="body" idx="1"/>
          </p:nvPr>
        </p:nvSpPr>
        <p:spPr>
          <a:xfrm>
            <a:off x="228600" y="1066800"/>
            <a:ext cx="8686800" cy="25145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2"/>
          </p:nvPr>
        </p:nvSpPr>
        <p:spPr>
          <a:xfrm>
            <a:off x="228600" y="3733800"/>
            <a:ext cx="8686800" cy="2514599"/>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52" name="Shape 52"/>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4767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600200" y="76200"/>
            <a:ext cx="5943599" cy="8381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32" name="Shape 32"/>
          <p:cNvSpPr txBox="1">
            <a:spLocks noGrp="1"/>
          </p:cNvSpPr>
          <p:nvPr>
            <p:ph type="body" idx="1"/>
          </p:nvPr>
        </p:nvSpPr>
        <p:spPr>
          <a:xfrm>
            <a:off x="228600" y="1066800"/>
            <a:ext cx="8686800" cy="51816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36" name="Shape 36"/>
          <p:cNvSpPr/>
          <p:nvPr/>
        </p:nvSpPr>
        <p:spPr>
          <a:xfrm>
            <a:off x="8153400" y="228600"/>
            <a:ext cx="533399" cy="3810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1600200" y="76200"/>
            <a:ext cx="5943599" cy="8381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55" name="Shape 55"/>
          <p:cNvSpPr txBox="1">
            <a:spLocks noGrp="1"/>
          </p:cNvSpPr>
          <p:nvPr>
            <p:ph type="body" idx="1"/>
          </p:nvPr>
        </p:nvSpPr>
        <p:spPr>
          <a:xfrm>
            <a:off x="228600" y="1066800"/>
            <a:ext cx="4267199" cy="51816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body" idx="2"/>
          </p:nvPr>
        </p:nvSpPr>
        <p:spPr>
          <a:xfrm>
            <a:off x="4648200" y="1066800"/>
            <a:ext cx="4267199" cy="51816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60" name="Shape 60"/>
          <p:cNvSpPr/>
          <p:nvPr/>
        </p:nvSpPr>
        <p:spPr>
          <a:xfrm>
            <a:off x="8153400" y="228600"/>
            <a:ext cx="533399" cy="3810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63" name="Shape 6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1pPr>
            <a:lvl2pPr marL="457200" marR="0" lvl="1" indent="0" algn="l" rtl="0">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67" name="Shape 67"/>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70" name="Shape 70"/>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5875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5875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77" name="Shape 77"/>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600200" y="76200"/>
            <a:ext cx="5943599" cy="8381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80" name="Shape 80"/>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83" name="Shape 83"/>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4"/>
        <p:cNvGrpSpPr/>
        <p:nvPr/>
      </p:nvGrpSpPr>
      <p:grpSpPr>
        <a:xfrm>
          <a:off x="0" y="0"/>
          <a:ext cx="0" cy="0"/>
          <a:chOff x="0" y="0"/>
          <a:chExt cx="0" cy="0"/>
        </a:xfrm>
      </p:grpSpPr>
      <p:sp>
        <p:nvSpPr>
          <p:cNvPr id="85" name="Shape 85"/>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88" name="Shape 88"/>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91" name="Shape 9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1"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1"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96" name="Shape 96"/>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99" name="Shape 99"/>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Arial"/>
              <a:buNone/>
              <a:defRPr sz="3200" b="1"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1"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101" name="Shape 101"/>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sp>
        <p:nvSpPr>
          <p:cNvPr id="104" name="Shape 104"/>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00200" y="76200"/>
            <a:ext cx="5943599" cy="8381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chemeClr val="accent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228600" y="1066800"/>
            <a:ext cx="8686800" cy="5181600"/>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228600" y="6477000"/>
            <a:ext cx="2362200" cy="24447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2743200" y="6477000"/>
            <a:ext cx="3657600" cy="244474"/>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a:t>
            </a:fld>
            <a:endParaRPr lang="en-US" sz="1000" b="0" i="0" u="none" strike="noStrike" cap="none">
              <a:solidFill>
                <a:schemeClr val="dk1"/>
              </a:solidFill>
              <a:latin typeface="Arial"/>
              <a:ea typeface="Arial"/>
              <a:cs typeface="Arial"/>
              <a:sym typeface="Arial"/>
            </a:endParaRPr>
          </a:p>
        </p:txBody>
      </p:sp>
      <p:cxnSp>
        <p:nvCxnSpPr>
          <p:cNvPr id="15" name="Shape 15"/>
          <p:cNvCxnSpPr/>
          <p:nvPr/>
        </p:nvCxnSpPr>
        <p:spPr>
          <a:xfrm>
            <a:off x="228600" y="6400800"/>
            <a:ext cx="8686800" cy="0"/>
          </a:xfrm>
          <a:prstGeom prst="straightConnector1">
            <a:avLst/>
          </a:prstGeom>
          <a:noFill/>
          <a:ln w="38100" cap="flat" cmpd="sng">
            <a:solidFill>
              <a:schemeClr val="accent2"/>
            </a:solidFill>
            <a:prstDash val="solid"/>
            <a:round/>
            <a:headEnd type="none" w="med" len="med"/>
            <a:tailEnd type="none" w="med" len="med"/>
          </a:ln>
        </p:spPr>
      </p:cxnSp>
      <p:cxnSp>
        <p:nvCxnSpPr>
          <p:cNvPr id="16" name="Shape 16"/>
          <p:cNvCxnSpPr/>
          <p:nvPr/>
        </p:nvCxnSpPr>
        <p:spPr>
          <a:xfrm>
            <a:off x="228600" y="990600"/>
            <a:ext cx="8686800" cy="0"/>
          </a:xfrm>
          <a:prstGeom prst="straightConnector1">
            <a:avLst/>
          </a:prstGeom>
          <a:noFill/>
          <a:ln w="38100" cap="flat" cmpd="sng">
            <a:solidFill>
              <a:schemeClr val="accent2"/>
            </a:solidFill>
            <a:prstDash val="solid"/>
            <a:round/>
            <a:headEnd type="none" w="med" len="med"/>
            <a:tailEnd type="none" w="med" len="med"/>
          </a:ln>
        </p:spPr>
      </p:cxnSp>
      <p:sp>
        <p:nvSpPr>
          <p:cNvPr id="17" name="Shape 17"/>
          <p:cNvSpPr txBox="1"/>
          <p:nvPr/>
        </p:nvSpPr>
        <p:spPr>
          <a:xfrm>
            <a:off x="76200" y="76200"/>
            <a:ext cx="1447800" cy="822324"/>
          </a:xfrm>
          <a:prstGeom prst="rect">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ctr" rtl="0">
              <a:spcBef>
                <a:spcPts val="0"/>
              </a:spcBef>
              <a:spcAft>
                <a:spcPts val="0"/>
              </a:spcAft>
              <a:buSzPct val="25000"/>
              <a:buNone/>
            </a:pPr>
            <a:r>
              <a:rPr lang="en-US" sz="1200" b="0" i="0" u="none" strike="noStrike" cap="none">
                <a:solidFill>
                  <a:schemeClr val="dk1"/>
                </a:solidFill>
                <a:latin typeface="Arial"/>
                <a:ea typeface="Arial"/>
                <a:cs typeface="Arial"/>
                <a:sym typeface="Arial"/>
              </a:rPr>
              <a:t>Team Logo</a:t>
            </a:r>
          </a:p>
          <a:p>
            <a:pPr marL="0" marR="0" lvl="0" indent="0" algn="ctr" rtl="0">
              <a:spcBef>
                <a:spcPts val="0"/>
              </a:spcBef>
              <a:spcAft>
                <a:spcPts val="0"/>
              </a:spcAft>
              <a:buSzPct val="25000"/>
              <a:buNone/>
            </a:pPr>
            <a:r>
              <a:rPr lang="en-US" sz="1200" b="0" i="0" u="none" strike="noStrike" cap="none">
                <a:solidFill>
                  <a:schemeClr val="dk1"/>
                </a:solidFill>
                <a:latin typeface="Arial"/>
                <a:ea typeface="Arial"/>
                <a:cs typeface="Arial"/>
                <a:sym typeface="Arial"/>
              </a:rPr>
              <a:t>Here</a:t>
            </a:r>
          </a:p>
          <a:p>
            <a:pPr marL="0" marR="0" lvl="0" indent="0" algn="ctr" rtl="0">
              <a:spcBef>
                <a:spcPts val="0"/>
              </a:spcBef>
              <a:spcAft>
                <a:spcPts val="0"/>
              </a:spcAft>
              <a:buSzPct val="25000"/>
              <a:buNone/>
            </a:pPr>
            <a:r>
              <a:rPr lang="en-US" sz="1200" b="0" i="0" u="none" strike="noStrike" cap="none">
                <a:solidFill>
                  <a:schemeClr val="dk1"/>
                </a:solidFill>
                <a:latin typeface="Arial"/>
                <a:ea typeface="Arial"/>
                <a:cs typeface="Arial"/>
                <a:sym typeface="Arial"/>
              </a:rPr>
              <a:t>(If You Want)</a:t>
            </a:r>
          </a:p>
        </p:txBody>
      </p:sp>
      <p:pic>
        <p:nvPicPr>
          <p:cNvPr id="18" name="Shape 18"/>
          <p:cNvPicPr preferRelativeResize="0"/>
          <p:nvPr/>
        </p:nvPicPr>
        <p:blipFill rotWithShape="1">
          <a:blip r:embed="rId16">
            <a:alphaModFix/>
          </a:blip>
          <a:srcRect/>
          <a:stretch/>
        </p:blipFill>
        <p:spPr>
          <a:xfrm>
            <a:off x="6967536" y="9525"/>
            <a:ext cx="1947862" cy="944562"/>
          </a:xfrm>
          <a:prstGeom prst="rect">
            <a:avLst/>
          </a:prstGeom>
          <a:noFill/>
          <a:ln>
            <a:noFill/>
          </a:ln>
        </p:spPr>
      </p:pic>
      <p:sp>
        <p:nvSpPr>
          <p:cNvPr id="19" name="Shape 19"/>
          <p:cNvSpPr/>
          <p:nvPr/>
        </p:nvSpPr>
        <p:spPr>
          <a:xfrm>
            <a:off x="8153400" y="304800"/>
            <a:ext cx="533399" cy="304799"/>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90.jpg"/><Relationship Id="rId4" Type="http://schemas.openxmlformats.org/officeDocument/2006/relationships/image" Target="../media/image89.jpg"/></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PNG"/><Relationship Id="rId4" Type="http://schemas.openxmlformats.org/officeDocument/2006/relationships/image" Target="../media/image44.JPG"/></Relationships>
</file>

<file path=ppt/slides/_rels/slide5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7.JP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8.JPG"/></Relationships>
</file>

<file path=ppt/slides/_rels/slide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5.jpg"/><Relationship Id="rId3" Type="http://schemas.openxmlformats.org/officeDocument/2006/relationships/image" Target="../media/image60.jpg"/><Relationship Id="rId7" Type="http://schemas.openxmlformats.org/officeDocument/2006/relationships/image" Target="../media/image53.jpeg"/><Relationship Id="rId12"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3.jpg"/><Relationship Id="rId11" Type="http://schemas.openxmlformats.org/officeDocument/2006/relationships/image" Target="../media/image54.jpeg"/><Relationship Id="rId5" Type="http://schemas.openxmlformats.org/officeDocument/2006/relationships/image" Target="../media/image62.jpg"/><Relationship Id="rId15" Type="http://schemas.openxmlformats.org/officeDocument/2006/relationships/image" Target="../media/image67.jpg"/><Relationship Id="rId10" Type="http://schemas.openxmlformats.org/officeDocument/2006/relationships/image" Target="../media/image65.jpg"/><Relationship Id="rId4" Type="http://schemas.openxmlformats.org/officeDocument/2006/relationships/image" Target="../media/image61.jpg"/><Relationship Id="rId9" Type="http://schemas.openxmlformats.org/officeDocument/2006/relationships/image" Target="../media/image6.jpg"/><Relationship Id="rId14" Type="http://schemas.openxmlformats.org/officeDocument/2006/relationships/image" Target="../media/image66.png"/></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8.jpg"/><Relationship Id="rId7"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image" Target="../media/image62.jpg"/><Relationship Id="rId4" Type="http://schemas.openxmlformats.org/officeDocument/2006/relationships/image" Target="../media/image53.jpeg"/></Relationships>
</file>

<file path=ppt/slides/_rels/slide7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80.jpg"/><Relationship Id="rId7"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Shape 132"/>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a:t>
            </a:fld>
            <a:endParaRPr lang="en-US" sz="1000" b="0" i="0" u="none" strike="noStrike" cap="none">
              <a:solidFill>
                <a:schemeClr val="dk1"/>
              </a:solidFill>
              <a:latin typeface="Arial"/>
              <a:ea typeface="Arial"/>
              <a:cs typeface="Arial"/>
              <a:sym typeface="Arial"/>
            </a:endParaRPr>
          </a:p>
        </p:txBody>
      </p:sp>
      <p:sp>
        <p:nvSpPr>
          <p:cNvPr id="133" name="Shape 133"/>
          <p:cNvSpPr txBox="1">
            <a:spLocks noGrp="1"/>
          </p:cNvSpPr>
          <p:nvPr>
            <p:ph type="ctrTitle"/>
          </p:nvPr>
        </p:nvSpPr>
        <p:spPr>
          <a:xfrm>
            <a:off x="685800" y="2130425"/>
            <a:ext cx="7772400" cy="1831975"/>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dirty="0" err="1"/>
              <a:t>CanSat</a:t>
            </a:r>
            <a:r>
              <a:rPr lang="en-US" dirty="0"/>
              <a:t> 2017</a:t>
            </a:r>
            <a:r>
              <a:rPr lang="en-US" sz="3200" b="1" i="0" u="none" strike="noStrike" cap="none" dirty="0">
                <a:solidFill>
                  <a:schemeClr val="accent2"/>
                </a:solidFill>
                <a:latin typeface="Arial"/>
                <a:ea typeface="Arial"/>
                <a:cs typeface="Arial"/>
                <a:sym typeface="Arial"/>
              </a:rPr>
              <a:t> </a:t>
            </a:r>
            <a:br>
              <a:rPr lang="en-US" sz="3200" b="1" i="0" u="none" strike="noStrike" cap="none" dirty="0">
                <a:solidFill>
                  <a:schemeClr val="accent2"/>
                </a:solidFill>
                <a:latin typeface="Arial"/>
                <a:ea typeface="Arial"/>
                <a:cs typeface="Arial"/>
                <a:sym typeface="Arial"/>
              </a:rPr>
            </a:br>
            <a:r>
              <a:rPr lang="en-US" sz="3200" b="1" i="0" u="none" strike="noStrike" cap="none" dirty="0">
                <a:solidFill>
                  <a:schemeClr val="accent2"/>
                </a:solidFill>
                <a:latin typeface="Arial"/>
                <a:ea typeface="Arial"/>
                <a:cs typeface="Arial"/>
                <a:sym typeface="Arial"/>
              </a:rPr>
              <a:t>Preliminary Design Review (PDR) Outline </a:t>
            </a:r>
            <a:br>
              <a:rPr lang="en-US" sz="3200" b="1" i="0" u="none" strike="noStrike" cap="none" dirty="0">
                <a:solidFill>
                  <a:schemeClr val="accent2"/>
                </a:solidFill>
                <a:latin typeface="Arial"/>
                <a:ea typeface="Arial"/>
                <a:cs typeface="Arial"/>
                <a:sym typeface="Arial"/>
              </a:rPr>
            </a:br>
            <a:r>
              <a:rPr lang="en-US" sz="3200" b="1" i="1" u="none" strike="noStrike" cap="none" dirty="0">
                <a:solidFill>
                  <a:schemeClr val="accent2"/>
                </a:solidFill>
                <a:latin typeface="Arial"/>
                <a:ea typeface="Arial"/>
                <a:cs typeface="Arial"/>
                <a:sym typeface="Arial"/>
              </a:rPr>
              <a:t>Version </a:t>
            </a:r>
            <a:r>
              <a:rPr lang="en-US" sz="3200" b="1" i="1" u="none" strike="noStrike" cap="none" dirty="0" smtClean="0">
                <a:solidFill>
                  <a:schemeClr val="accent2"/>
                </a:solidFill>
                <a:latin typeface="Arial"/>
                <a:ea typeface="Arial"/>
                <a:cs typeface="Arial"/>
                <a:sym typeface="Arial"/>
              </a:rPr>
              <a:t>1.2</a:t>
            </a:r>
            <a:endParaRPr lang="en-US" sz="3200" b="1" i="1" u="none" strike="noStrike" cap="none" dirty="0">
              <a:solidFill>
                <a:schemeClr val="accent2"/>
              </a:solidFill>
              <a:latin typeface="Arial"/>
              <a:ea typeface="Arial"/>
              <a:cs typeface="Arial"/>
              <a:sym typeface="Arial"/>
            </a:endParaRPr>
          </a:p>
        </p:txBody>
      </p:sp>
      <p:sp>
        <p:nvSpPr>
          <p:cNvPr id="134" name="Shape 134"/>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lvl="0">
              <a:spcBef>
                <a:spcPts val="0"/>
              </a:spcBef>
              <a:buSzPct val="25000"/>
            </a:pPr>
            <a:r>
              <a:rPr lang="tr-TR" dirty="0"/>
              <a:t> </a:t>
            </a:r>
            <a:r>
              <a:rPr lang="en-US" dirty="0"/>
              <a:t>Team # </a:t>
            </a:r>
            <a:r>
              <a:rPr lang="tr-TR" dirty="0"/>
              <a:t>4773 </a:t>
            </a:r>
            <a:endParaRPr lang="en-US" dirty="0"/>
          </a:p>
          <a:p>
            <a:pPr lvl="0">
              <a:buSzPct val="25000"/>
            </a:pPr>
            <a:r>
              <a:rPr lang="tr-TR" dirty="0"/>
              <a:t> grizu-263</a:t>
            </a:r>
            <a:endParaRPr lang="en-US" dirty="0"/>
          </a:p>
          <a:p>
            <a:pPr marL="0" marR="0" lvl="0" indent="0" algn="ctr" rtl="0">
              <a:spcBef>
                <a:spcPts val="0"/>
              </a:spcBef>
              <a:spcAft>
                <a:spcPts val="0"/>
              </a:spcAft>
              <a:buClr>
                <a:schemeClr val="dk1"/>
              </a:buClr>
              <a:buSzPct val="25000"/>
              <a:buFont typeface="Arial"/>
              <a:buNone/>
            </a:pPr>
            <a:endParaRPr lang="en-US" sz="2400" b="1" i="0" u="none" strike="noStrike" cap="none" dirty="0">
              <a:solidFill>
                <a:schemeClr val="dk1"/>
              </a:solidFill>
              <a:latin typeface="Arial"/>
              <a:ea typeface="Arial"/>
              <a:cs typeface="Arial"/>
              <a:sym typeface="Arial"/>
            </a:endParaRPr>
          </a:p>
        </p:txBody>
      </p:sp>
      <p:sp>
        <p:nvSpPr>
          <p:cNvPr id="6" name="Shape 19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a:t>
            </a:r>
            <a:r>
              <a:rPr lang="tr-TR" dirty="0" smtClean="0"/>
              <a:t>4773 –grizu-263</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4336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System Requirement Summary</a:t>
            </a:r>
            <a:r>
              <a:rPr lang="tr-TR" dirty="0"/>
              <a:t/>
            </a:r>
            <a:br>
              <a:rPr lang="tr-TR" dirty="0"/>
            </a:br>
            <a:r>
              <a:rPr lang="tr-TR" dirty="0" smtClean="0"/>
              <a:t>(2 </a:t>
            </a:r>
            <a:r>
              <a:rPr lang="tr-TR" dirty="0"/>
              <a:t>of </a:t>
            </a:r>
            <a:r>
              <a:rPr lang="tr-TR" dirty="0" smtClean="0"/>
              <a:t>3)</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pPr marL="0" marR="0" lvl="0" indent="0" algn="r" rtl="0">
                <a:spcBef>
                  <a:spcPts val="0"/>
                </a:spcBef>
                <a:spcAft>
                  <a:spcPts val="0"/>
                </a:spcAft>
                <a:buSzPct val="25000"/>
                <a:buNone/>
              </a:pPr>
              <a:t>10</a:t>
            </a:fld>
            <a:endParaRPr lang="en-US" sz="1000" b="0" i="0" u="none" strike="noStrike" cap="none">
              <a:solidFill>
                <a:schemeClr val="dk1"/>
              </a:solidFill>
              <a:latin typeface="Arial"/>
              <a:ea typeface="Arial"/>
              <a:cs typeface="Arial"/>
              <a:sym typeface="Arial"/>
            </a:endParaRPr>
          </a:p>
        </p:txBody>
      </p:sp>
      <p:graphicFrame>
        <p:nvGraphicFramePr>
          <p:cNvPr id="5" name="Table 5"/>
          <p:cNvGraphicFramePr/>
          <p:nvPr>
            <p:extLst/>
          </p:nvPr>
        </p:nvGraphicFramePr>
        <p:xfrm>
          <a:off x="228600" y="1066800"/>
          <a:ext cx="8683387" cy="5241719"/>
        </p:xfrm>
        <a:graphic>
          <a:graphicData uri="http://schemas.openxmlformats.org/drawingml/2006/table">
            <a:tbl>
              <a:tblPr>
                <a:tableStyleId>{3C2FFA5D-87B4-456A-9821-1D502468CF0F}</a:tableStyleId>
              </a:tblPr>
              <a:tblGrid>
                <a:gridCol w="1447800">
                  <a:extLst>
                    <a:ext uri="{9D8B030D-6E8A-4147-A177-3AD203B41FA5}">
                      <a16:colId xmlns:a16="http://schemas.microsoft.com/office/drawing/2014/main" xmlns="" val="20000"/>
                    </a:ext>
                  </a:extLst>
                </a:gridCol>
                <a:gridCol w="3445421">
                  <a:extLst>
                    <a:ext uri="{9D8B030D-6E8A-4147-A177-3AD203B41FA5}">
                      <a16:colId xmlns:a16="http://schemas.microsoft.com/office/drawing/2014/main" xmlns="" val="20001"/>
                    </a:ext>
                  </a:extLst>
                </a:gridCol>
                <a:gridCol w="1981881">
                  <a:extLst>
                    <a:ext uri="{9D8B030D-6E8A-4147-A177-3AD203B41FA5}">
                      <a16:colId xmlns:a16="http://schemas.microsoft.com/office/drawing/2014/main" xmlns="" val="20002"/>
                    </a:ext>
                  </a:extLst>
                </a:gridCol>
                <a:gridCol w="1012639">
                  <a:extLst>
                    <a:ext uri="{9D8B030D-6E8A-4147-A177-3AD203B41FA5}">
                      <a16:colId xmlns:a16="http://schemas.microsoft.com/office/drawing/2014/main" xmlns="" val="20003"/>
                    </a:ext>
                  </a:extLst>
                </a:gridCol>
                <a:gridCol w="795646">
                  <a:extLst>
                    <a:ext uri="{9D8B030D-6E8A-4147-A177-3AD203B41FA5}">
                      <a16:colId xmlns:a16="http://schemas.microsoft.com/office/drawing/2014/main" xmlns="" val="20004"/>
                    </a:ext>
                  </a:extLst>
                </a:gridCol>
              </a:tblGrid>
              <a:tr h="568837">
                <a:tc>
                  <a:txBody>
                    <a:bodyPr/>
                    <a:lstStyle/>
                    <a:p>
                      <a:pPr algn="ctr">
                        <a:lnSpc>
                          <a:spcPct val="100000"/>
                        </a:lnSpc>
                      </a:pPr>
                      <a:r>
                        <a:rPr lang="tr-TR" sz="1600" strike="noStrike" spc="-1" dirty="0" err="1" smtClean="0">
                          <a:uFill>
                            <a:solidFill>
                              <a:srgbClr val="FFFFFF"/>
                            </a:solidFill>
                          </a:uFill>
                        </a:rPr>
                        <a:t>Requirement</a:t>
                      </a:r>
                      <a:endParaRPr lang="tr-TR" sz="1600" strike="noStrike" spc="-1" dirty="0" smtClean="0">
                        <a:uFill>
                          <a:solidFill>
                            <a:srgbClr val="FFFFFF"/>
                          </a:solidFill>
                        </a:uFill>
                      </a:endParaRPr>
                    </a:p>
                    <a:p>
                      <a:pPr algn="ctr">
                        <a:lnSpc>
                          <a:spcPct val="100000"/>
                        </a:lnSpc>
                      </a:pPr>
                      <a:r>
                        <a:rPr lang="tr-TR" sz="1600" strike="noStrike" spc="-1" dirty="0" err="1" smtClean="0">
                          <a:uFill>
                            <a:solidFill>
                              <a:srgbClr val="FFFFFF"/>
                            </a:solidFill>
                          </a:uFill>
                        </a:rPr>
                        <a:t>Number</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tr-TR" sz="1600" strike="noStrike" spc="-1" dirty="0" err="1" smtClean="0">
                          <a:uFill>
                            <a:solidFill>
                              <a:srgbClr val="FFFFFF"/>
                            </a:solidFill>
                          </a:uFill>
                        </a:rPr>
                        <a:t>Requirement</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en-US" sz="1600" strike="noStrike" spc="-1">
                          <a:uFill>
                            <a:solidFill>
                              <a:srgbClr val="FFFFFF"/>
                            </a:solidFill>
                          </a:uFill>
                        </a:rPr>
                        <a:t>Rationale</a:t>
                      </a:r>
                      <a:endParaRPr lang="en-US" sz="1800" b="0" strike="noStrike" spc="-1">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en-US" sz="1600" strike="noStrike" spc="-1" dirty="0">
                          <a:uFill>
                            <a:solidFill>
                              <a:srgbClr val="FFFFFF"/>
                            </a:solidFill>
                          </a:uFill>
                        </a:rPr>
                        <a:t>Priority</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en-US" sz="1600" strike="noStrike" spc="-1" dirty="0">
                          <a:uFill>
                            <a:solidFill>
                              <a:srgbClr val="FFFFFF"/>
                            </a:solidFill>
                          </a:uFill>
                        </a:rPr>
                        <a:t>VM</a:t>
                      </a: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0"/>
                  </a:ext>
                </a:extLst>
              </a:tr>
              <a:tr h="508978">
                <a:tc>
                  <a:txBody>
                    <a:bodyPr/>
                    <a:lstStyle/>
                    <a:p>
                      <a:pPr algn="ctr">
                        <a:lnSpc>
                          <a:spcPct val="100000"/>
                        </a:lnSpc>
                      </a:pPr>
                      <a:r>
                        <a:rPr lang="tr-TR" sz="1600" dirty="0" smtClean="0"/>
                        <a:t>RN</a:t>
                      </a:r>
                      <a:r>
                        <a:rPr lang="tr-TR" sz="1600" baseline="0" dirty="0" smtClean="0"/>
                        <a:t>-08</a:t>
                      </a:r>
                      <a:endParaRPr lang="en-US" sz="1800" b="0" strike="noStrike" spc="-1" dirty="0">
                        <a:solidFill>
                          <a:srgbClr val="000000"/>
                        </a:solidFill>
                        <a:uFill>
                          <a:solidFill>
                            <a:srgbClr val="FFFFFF"/>
                          </a:solidFill>
                        </a:uFill>
                        <a:latin typeface="Arial"/>
                      </a:endParaRPr>
                    </a:p>
                  </a:txBody>
                  <a:tcPr marL="91620" marR="91620" marT="45810" marB="45810" anchor="ctr"/>
                </a:tc>
                <a:tc>
                  <a:txBody>
                    <a:bodyPr/>
                    <a:lstStyle/>
                    <a:p>
                      <a:pPr>
                        <a:lnSpc>
                          <a:spcPct val="100000"/>
                        </a:lnSpc>
                      </a:pPr>
                      <a:r>
                        <a:rPr lang="en-US" sz="1200" dirty="0" smtClean="0"/>
                        <a:t>The rocket airframe shall not be used as part of the </a:t>
                      </a:r>
                      <a:r>
                        <a:rPr lang="en-US" sz="1200" dirty="0" err="1" smtClean="0"/>
                        <a:t>CanSat</a:t>
                      </a:r>
                      <a:r>
                        <a:rPr lang="en-US" sz="1200" dirty="0" smtClean="0"/>
                        <a:t> operations. </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algn="l"/>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200" dirty="0">
                        <a:solidFill>
                          <a:schemeClr val="tx1"/>
                        </a:solidFill>
                      </a:endParaRPr>
                    </a:p>
                  </a:txBody>
                  <a:tcPr marL="91620" marR="91620" marT="45810" marB="45810"/>
                </a:tc>
                <a:tc>
                  <a:txBody>
                    <a:bodyPr/>
                    <a:lstStyle/>
                    <a:p>
                      <a:pPr algn="ctr"/>
                      <a:r>
                        <a:rPr lang="tr-TR" sz="1400" u="none" strike="noStrike" cap="none" baseline="0" dirty="0" smtClean="0">
                          <a:sym typeface="Arial"/>
                        </a:rPr>
                        <a:t>HIGH	</a:t>
                      </a:r>
                      <a:endParaRPr lang="tr-TR" sz="1400" b="0" i="0" u="none" strike="noStrike" cap="none" baseline="0" dirty="0" smtClean="0">
                        <a:solidFill>
                          <a:schemeClr val="tx1"/>
                        </a:solidFill>
                        <a:latin typeface="+mn-lt"/>
                        <a:ea typeface="+mn-ea"/>
                        <a:cs typeface="+mn-cs"/>
                        <a:sym typeface="Arial"/>
                      </a:endParaRPr>
                    </a:p>
                  </a:txBody>
                  <a:tcPr marL="91620" marR="91620" marT="45810" marB="45810"/>
                </a:tc>
                <a:tc>
                  <a:txBody>
                    <a:bodyPr/>
                    <a:lstStyle/>
                    <a:p>
                      <a:pPr>
                        <a:lnSpc>
                          <a:spcPct val="100000"/>
                        </a:lnSpc>
                      </a:pPr>
                      <a:r>
                        <a:rPr lang="en-US" sz="1400" strike="noStrike" spc="-1" dirty="0" smtClean="0">
                          <a:uFill>
                            <a:solidFill>
                              <a:srgbClr val="FFFFFF"/>
                            </a:solidFill>
                          </a:uFill>
                        </a:rPr>
                        <a:t>I</a:t>
                      </a: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1"/>
                  </a:ext>
                </a:extLst>
              </a:tr>
              <a:tr h="449119">
                <a:tc>
                  <a:txBody>
                    <a:bodyPr/>
                    <a:lstStyle/>
                    <a:p>
                      <a:pPr algn="ctr">
                        <a:buFont typeface="Arial" panose="020B0604020202020204" pitchFamily="34" charset="0"/>
                        <a:buNone/>
                      </a:pPr>
                      <a:r>
                        <a:rPr lang="tr-TR" sz="1600" dirty="0" smtClean="0"/>
                        <a:t>RN</a:t>
                      </a:r>
                      <a:r>
                        <a:rPr lang="tr-TR" sz="1600" baseline="0" dirty="0" smtClean="0"/>
                        <a:t>-09</a:t>
                      </a:r>
                      <a:endParaRPr lang="en-US" sz="1600" b="0" strike="noStrike" spc="-1" dirty="0">
                        <a:solidFill>
                          <a:srgbClr val="000000"/>
                        </a:solidFill>
                        <a:uFill>
                          <a:solidFill>
                            <a:srgbClr val="FFFFFF"/>
                          </a:solidFill>
                        </a:uFill>
                        <a:latin typeface="+mn-lt"/>
                      </a:endParaRPr>
                    </a:p>
                  </a:txBody>
                  <a:tcPr marL="91620" marR="91620" marT="45810" marB="45810" anchor="ctr"/>
                </a:tc>
                <a:tc>
                  <a:txBody>
                    <a:bodyPr/>
                    <a:lstStyle/>
                    <a:p>
                      <a:pPr algn="just">
                        <a:buFont typeface="Arial" panose="020B0604020202020204" pitchFamily="34" charset="0"/>
                        <a:buNone/>
                      </a:pPr>
                      <a:r>
                        <a:rPr lang="en-US" sz="1200" dirty="0" smtClean="0"/>
                        <a:t>The </a:t>
                      </a:r>
                      <a:r>
                        <a:rPr lang="en-US" sz="1200" dirty="0" err="1" smtClean="0"/>
                        <a:t>CanSat</a:t>
                      </a:r>
                      <a:r>
                        <a:rPr lang="en-US" sz="1200" dirty="0" smtClean="0"/>
                        <a:t> (container and glider) shall deploy from the rocket payload section. </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algn="l"/>
                      <a:r>
                        <a:rPr lang="tr-TR" sz="1200" dirty="0" err="1" smtClean="0"/>
                        <a:t>Competition</a:t>
                      </a:r>
                      <a:r>
                        <a:rPr lang="tr-TR" sz="1200" baseline="0" dirty="0" smtClean="0"/>
                        <a:t> </a:t>
                      </a:r>
                      <a:r>
                        <a:rPr lang="tr-TR" sz="1200" baseline="0" dirty="0" err="1" smtClean="0"/>
                        <a:t>requirement</a:t>
                      </a:r>
                      <a:endParaRPr lang="en-US" sz="1200" b="0" dirty="0">
                        <a:solidFill>
                          <a:schemeClr val="tx1"/>
                        </a:solidFill>
                      </a:endParaRPr>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4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r>
              <a:tr h="466456">
                <a:tc>
                  <a:txBody>
                    <a:bodyPr/>
                    <a:lstStyle/>
                    <a:p>
                      <a:pPr algn="ctr">
                        <a:buFont typeface="Arial" panose="020B0604020202020204" pitchFamily="34" charset="0"/>
                        <a:buNone/>
                      </a:pPr>
                      <a:r>
                        <a:rPr lang="tr-TR" sz="1600" dirty="0" smtClean="0"/>
                        <a:t>RN</a:t>
                      </a:r>
                      <a:r>
                        <a:rPr lang="tr-TR" sz="1600" baseline="0" dirty="0" smtClean="0"/>
                        <a:t>-10</a:t>
                      </a:r>
                      <a:endParaRPr lang="tr-TR" sz="1600" b="0" dirty="0" smtClean="0"/>
                    </a:p>
                  </a:txBody>
                  <a:tcPr marL="91620" marR="91620" marT="45810" marB="45810" anchor="ctr"/>
                </a:tc>
                <a:tc>
                  <a:txBody>
                    <a:bodyPr/>
                    <a:lstStyle/>
                    <a:p>
                      <a:pPr algn="just">
                        <a:buFont typeface="Arial" panose="020B0604020202020204" pitchFamily="34" charset="0"/>
                        <a:buNone/>
                      </a:pPr>
                      <a:r>
                        <a:rPr lang="en-US" sz="1200" dirty="0" smtClean="0"/>
                        <a:t>The glider must be released from the container at 400 meters +/- 10 m.</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200" b="0" dirty="0">
                        <a:solidFill>
                          <a:srgbClr val="FF0000"/>
                        </a:solidFill>
                      </a:endParaRPr>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3"/>
                  </a:ext>
                </a:extLst>
              </a:tr>
              <a:tr h="9878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dirty="0" smtClean="0"/>
                        <a:t>RN</a:t>
                      </a:r>
                      <a:r>
                        <a:rPr lang="tr-TR" sz="1600" baseline="0" dirty="0" smtClean="0"/>
                        <a:t>-11</a:t>
                      </a:r>
                      <a:endParaRPr lang="tr-TR" sz="1600" b="0" dirty="0" smtClean="0"/>
                    </a:p>
                  </a:txBody>
                  <a:tcPr marL="91620" marR="91620" marT="45810" marB="45810" anchor="ctr"/>
                </a:tc>
                <a:tc>
                  <a:txBody>
                    <a:bodyPr/>
                    <a:lstStyle/>
                    <a:p>
                      <a:pPr algn="just">
                        <a:buFont typeface="Arial" panose="020B0604020202020204" pitchFamily="34" charset="0"/>
                        <a:buNone/>
                      </a:pPr>
                      <a:r>
                        <a:rPr lang="en-US" sz="1200" dirty="0" smtClean="0"/>
                        <a:t>The glider shall not be remotely steered or autonomously steered. It must be fixed to glide in a preset circular pattern of no greater than 1000 meter diameter. No active control surfaces are allowed.</a:t>
                      </a:r>
                      <a:endParaRPr lang="tr-TR" sz="1200" b="0" dirty="0" smtClean="0"/>
                    </a:p>
                  </a:txBody>
                  <a:tcPr marL="91620" marR="91620" marT="45810" marB="45810"/>
                </a:tc>
                <a:tc>
                  <a:txBody>
                    <a:bodyPr/>
                    <a:lstStyle/>
                    <a:p>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400" dirty="0"/>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4"/>
                  </a:ext>
                </a:extLst>
              </a:tr>
              <a:tr h="5679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dirty="0" smtClean="0"/>
                        <a:t>RN-12</a:t>
                      </a:r>
                      <a:endParaRPr lang="tr-TR" sz="1600" b="0" dirty="0" smtClean="0"/>
                    </a:p>
                  </a:txBody>
                  <a:tcPr marL="91620" marR="91620" marT="45810" marB="4581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Mechanisms shall not use pyrotechnics or chemicals</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algn="l"/>
                      <a:r>
                        <a:rPr lang="tr-TR" sz="1200" dirty="0" err="1" smtClean="0"/>
                        <a:t>Competition</a:t>
                      </a:r>
                      <a:r>
                        <a:rPr lang="tr-TR" sz="1200" baseline="0" dirty="0" smtClean="0"/>
                        <a:t> </a:t>
                      </a:r>
                      <a:r>
                        <a:rPr lang="tr-TR" sz="1200" baseline="0" dirty="0" err="1" smtClean="0"/>
                        <a:t>requirement</a:t>
                      </a:r>
                      <a:r>
                        <a:rPr lang="tr-TR" sz="1200" baseline="0" dirty="0" smtClean="0"/>
                        <a:t>. </a:t>
                      </a:r>
                      <a:endParaRPr lang="en-US" sz="1200" b="0" dirty="0">
                        <a:solidFill>
                          <a:schemeClr val="tx1"/>
                        </a:solidFill>
                      </a:endParaRPr>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5"/>
                  </a:ext>
                </a:extLst>
              </a:tr>
              <a:tr h="9878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dirty="0" smtClean="0"/>
                        <a:t>RN-13</a:t>
                      </a:r>
                      <a:endParaRPr lang="tr-TR" sz="1600" b="0" dirty="0" smtClean="0"/>
                    </a:p>
                  </a:txBody>
                  <a:tcPr marL="91620" marR="91620" marT="45810" marB="45810" anchor="ctr"/>
                </a:tc>
                <a:tc>
                  <a:txBody>
                    <a:bodyPr/>
                    <a:lstStyle/>
                    <a:p>
                      <a:pPr>
                        <a:buFont typeface="Arial" panose="020B0604020202020204" pitchFamily="34" charset="0"/>
                        <a:buNone/>
                      </a:pPr>
                      <a:r>
                        <a:rPr lang="en-US" sz="1200" dirty="0" smtClean="0"/>
                        <a:t>During descent, the glider shall collect air pressure, outside air temperature, compass direction, air speed and solar power voltage once per second and time tag the data with mission time.</a:t>
                      </a:r>
                      <a:endParaRPr lang="tr-TR" sz="1200" b="0" dirty="0" smtClean="0"/>
                    </a:p>
                  </a:txBody>
                  <a:tcPr marL="91620" marR="91620" marT="45810" marB="45810"/>
                </a:tc>
                <a:tc>
                  <a:txBody>
                    <a:bodyPr/>
                    <a:lstStyle/>
                    <a:p>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400" dirty="0"/>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r>
              <a:tr h="6286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b="0" dirty="0" smtClean="0"/>
                        <a:t>RN-14</a:t>
                      </a:r>
                    </a:p>
                  </a:txBody>
                  <a:tcPr marL="91620" marR="91620" marT="45810" marB="45810" anchor="ctr"/>
                </a:tc>
                <a:tc>
                  <a:txBody>
                    <a:bodyPr/>
                    <a:lstStyle/>
                    <a:p>
                      <a:pPr>
                        <a:buFont typeface="Arial" panose="020B0604020202020204" pitchFamily="34" charset="0"/>
                        <a:buNone/>
                      </a:pPr>
                      <a:r>
                        <a:rPr lang="en-US" sz="1200" dirty="0" smtClean="0"/>
                        <a:t>During descent, the glider shall transmit all telemetry. Telemetry can be transmitted continuously or in bursts.</a:t>
                      </a:r>
                      <a:endParaRPr lang="tr-TR" sz="1200" b="0" dirty="0" smtClean="0"/>
                    </a:p>
                  </a:txBody>
                  <a:tcPr marL="91620" marR="91620" marT="45810" marB="458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err="1" smtClean="0"/>
                        <a:t>Competition</a:t>
                      </a:r>
                      <a:r>
                        <a:rPr lang="tr-TR" sz="1200" baseline="0" dirty="0" smtClean="0"/>
                        <a:t> </a:t>
                      </a:r>
                      <a:r>
                        <a:rPr lang="tr-TR" sz="1200" baseline="0" dirty="0" err="1" smtClean="0"/>
                        <a:t>requirement</a:t>
                      </a:r>
                      <a:r>
                        <a:rPr lang="tr-TR" sz="1200" baseline="0" dirty="0" smtClean="0"/>
                        <a:t>. </a:t>
                      </a:r>
                      <a:endParaRPr lang="en-US" sz="1200" b="0" dirty="0" smtClean="0">
                        <a:solidFill>
                          <a:schemeClr val="tx1"/>
                        </a:solidFill>
                      </a:endParaRPr>
                    </a:p>
                    <a:p>
                      <a:endParaRPr lang="en-US" sz="1400" dirty="0"/>
                    </a:p>
                  </a:txBody>
                  <a:tcPr marL="91620" marR="91620" marT="45810" marB="4581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strike="noStrike" spc="-1" dirty="0" smtClean="0">
                          <a:uFill>
                            <a:solidFill>
                              <a:srgbClr val="FFFFFF"/>
                            </a:solidFill>
                          </a:uFill>
                        </a:rPr>
                        <a:t>HIGH</a:t>
                      </a:r>
                      <a:endParaRPr lang="en-US" sz="1400" b="0" strike="noStrike" spc="-1" dirty="0" smtClean="0">
                        <a:solidFill>
                          <a:srgbClr val="000000"/>
                        </a:solidFill>
                        <a:uFill>
                          <a:solidFill>
                            <a:srgbClr val="FFFFFF"/>
                          </a:solidFill>
                        </a:uFill>
                        <a:latin typeface="+mn-lt"/>
                      </a:endParaRPr>
                    </a:p>
                    <a:p>
                      <a:pPr algn="ct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r>
            </a:tbl>
          </a:graphicData>
        </a:graphic>
      </p:graphicFrame>
      <p:sp>
        <p:nvSpPr>
          <p:cNvPr id="8" name="Shape 19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a:t>
            </a:r>
            <a:r>
              <a:rPr lang="tr-TR" dirty="0" smtClean="0"/>
              <a:t>4773 –grizu-263</a:t>
            </a:r>
            <a:endParaRPr lang="en-US" sz="1000" b="0" i="0" u="none" strike="noStrike" cap="none" dirty="0">
              <a:solidFill>
                <a:schemeClr val="dk1"/>
              </a:solidFill>
              <a:latin typeface="Arial"/>
              <a:ea typeface="Arial"/>
              <a:cs typeface="Arial"/>
              <a:sym typeface="Arial"/>
            </a:endParaRPr>
          </a:p>
        </p:txBody>
      </p:sp>
      <p:sp>
        <p:nvSpPr>
          <p:cNvPr id="9" name="Shape 14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a:t>
            </a:r>
            <a:r>
              <a:rPr lang="tr-TR" sz="1000" dirty="0" smtClean="0">
                <a:solidFill>
                  <a:schemeClr val="dk1"/>
                </a:solidFill>
              </a:rPr>
              <a:t>Muzaffer Duysal</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550338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Shape 843"/>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844" name="Shape 844"/>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100</a:t>
            </a:fld>
            <a:endParaRPr lang="en-US" sz="1000" b="0" i="0" u="none" strike="noStrike" cap="none">
              <a:solidFill>
                <a:schemeClr val="dk1"/>
              </a:solidFill>
              <a:latin typeface="Arial"/>
              <a:ea typeface="Arial"/>
              <a:cs typeface="Arial"/>
              <a:sym typeface="Arial"/>
            </a:endParaRPr>
          </a:p>
        </p:txBody>
      </p:sp>
      <p:sp>
        <p:nvSpPr>
          <p:cNvPr id="845" name="Shape 84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GCS Antenna Trade &amp; Selection</a:t>
            </a:r>
          </a:p>
        </p:txBody>
      </p:sp>
      <p:sp>
        <p:nvSpPr>
          <p:cNvPr id="847" name="Shape 847"/>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849" name="Shape 84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 name="Resi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84" y="1796141"/>
            <a:ext cx="2996559" cy="1169389"/>
          </a:xfrm>
          <a:prstGeom prst="rect">
            <a:avLst/>
          </a:prstGeom>
        </p:spPr>
      </p:pic>
      <p:sp>
        <p:nvSpPr>
          <p:cNvPr id="14" name="Metin kutusu 13"/>
          <p:cNvSpPr txBox="1"/>
          <p:nvPr/>
        </p:nvSpPr>
        <p:spPr>
          <a:xfrm>
            <a:off x="228600" y="1185993"/>
            <a:ext cx="4191000" cy="338554"/>
          </a:xfrm>
          <a:prstGeom prst="rect">
            <a:avLst/>
          </a:prstGeom>
          <a:noFill/>
        </p:spPr>
        <p:txBody>
          <a:bodyPr wrap="square" rtlCol="0">
            <a:spAutoFit/>
          </a:bodyPr>
          <a:lstStyle/>
          <a:p>
            <a:r>
              <a:rPr lang="tr-TR" sz="1600" b="1" dirty="0" err="1" smtClean="0"/>
              <a:t>Mounting</a:t>
            </a:r>
            <a:r>
              <a:rPr lang="tr-TR" sz="1600" b="1" dirty="0" smtClean="0"/>
              <a:t> </a:t>
            </a:r>
            <a:r>
              <a:rPr lang="tr-TR" sz="1600" b="1" dirty="0" err="1" smtClean="0"/>
              <a:t>Antenna</a:t>
            </a:r>
            <a:r>
              <a:rPr lang="tr-TR" sz="1600" dirty="0"/>
              <a:t> </a:t>
            </a:r>
            <a:r>
              <a:rPr lang="tr-TR" sz="1600" dirty="0" smtClean="0"/>
              <a:t>- HG2415Y is N-</a:t>
            </a:r>
            <a:r>
              <a:rPr lang="tr-TR" sz="1600" dirty="0" err="1" smtClean="0"/>
              <a:t>Female</a:t>
            </a:r>
            <a:endParaRPr lang="tr-TR" sz="1600" b="1" u="sng" dirty="0"/>
          </a:p>
        </p:txBody>
      </p:sp>
      <p:sp>
        <p:nvSpPr>
          <p:cNvPr id="5" name="Sağ Ok 4"/>
          <p:cNvSpPr/>
          <p:nvPr/>
        </p:nvSpPr>
        <p:spPr>
          <a:xfrm>
            <a:off x="4038599" y="1907662"/>
            <a:ext cx="2068285" cy="901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rPr>
              <a:t>N-</a:t>
            </a:r>
            <a:r>
              <a:rPr lang="tr-TR" b="1" dirty="0" err="1">
                <a:solidFill>
                  <a:schemeClr val="tx1"/>
                </a:solidFill>
              </a:rPr>
              <a:t>Female</a:t>
            </a:r>
            <a:r>
              <a:rPr lang="tr-TR" b="1" dirty="0">
                <a:solidFill>
                  <a:schemeClr val="tx1"/>
                </a:solidFill>
              </a:rPr>
              <a:t> </a:t>
            </a:r>
            <a:r>
              <a:rPr lang="tr-TR" b="1" dirty="0" err="1">
                <a:solidFill>
                  <a:schemeClr val="tx1"/>
                </a:solidFill>
              </a:rPr>
              <a:t>output</a:t>
            </a:r>
            <a:endParaRPr lang="en-US" b="1" dirty="0">
              <a:solidFill>
                <a:schemeClr val="tx1"/>
              </a:solidFill>
            </a:endParaRPr>
          </a:p>
        </p:txBody>
      </p:sp>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169" y="1524547"/>
            <a:ext cx="1692730" cy="1692730"/>
          </a:xfrm>
          <a:prstGeom prst="rect">
            <a:avLst/>
          </a:prstGeom>
        </p:spPr>
      </p:pic>
      <p:sp>
        <p:nvSpPr>
          <p:cNvPr id="17" name="Metin kutusu 16"/>
          <p:cNvSpPr txBox="1"/>
          <p:nvPr/>
        </p:nvSpPr>
        <p:spPr>
          <a:xfrm>
            <a:off x="6545034" y="3129141"/>
            <a:ext cx="1905000" cy="276999"/>
          </a:xfrm>
          <a:prstGeom prst="rect">
            <a:avLst/>
          </a:prstGeom>
          <a:noFill/>
        </p:spPr>
        <p:txBody>
          <a:bodyPr wrap="square" rtlCol="0">
            <a:spAutoFit/>
          </a:bodyPr>
          <a:lstStyle/>
          <a:p>
            <a:r>
              <a:rPr lang="en-US" sz="1200" b="1" dirty="0"/>
              <a:t>N Male </a:t>
            </a:r>
            <a:r>
              <a:rPr lang="en-US" sz="1200" b="1" dirty="0" smtClean="0"/>
              <a:t>to </a:t>
            </a:r>
            <a:r>
              <a:rPr lang="en-US" sz="1200" b="1" dirty="0"/>
              <a:t>RP-SMA </a:t>
            </a:r>
            <a:r>
              <a:rPr lang="en-US" sz="1200" b="1" dirty="0" smtClean="0"/>
              <a:t>Male</a:t>
            </a:r>
            <a:endParaRPr lang="en-US" sz="1200" b="1" dirty="0"/>
          </a:p>
        </p:txBody>
      </p:sp>
      <p:sp>
        <p:nvSpPr>
          <p:cNvPr id="18" name="Metin kutusu 17"/>
          <p:cNvSpPr txBox="1"/>
          <p:nvPr/>
        </p:nvSpPr>
        <p:spPr>
          <a:xfrm>
            <a:off x="1600200" y="3013012"/>
            <a:ext cx="1035637" cy="276999"/>
          </a:xfrm>
          <a:prstGeom prst="rect">
            <a:avLst/>
          </a:prstGeom>
          <a:noFill/>
        </p:spPr>
        <p:txBody>
          <a:bodyPr wrap="square" rtlCol="0">
            <a:spAutoFit/>
          </a:bodyPr>
          <a:lstStyle/>
          <a:p>
            <a:r>
              <a:rPr lang="tr-TR" sz="1200" b="1" dirty="0" smtClean="0"/>
              <a:t>HG2415Y</a:t>
            </a:r>
            <a:endParaRPr lang="en-US" sz="1200" b="1" dirty="0"/>
          </a:p>
        </p:txBody>
      </p:sp>
      <p:sp>
        <p:nvSpPr>
          <p:cNvPr id="9" name="Bükülü Ok 8"/>
          <p:cNvSpPr/>
          <p:nvPr/>
        </p:nvSpPr>
        <p:spPr>
          <a:xfrm flipH="1" flipV="1">
            <a:off x="6455228" y="3401869"/>
            <a:ext cx="1322717" cy="809079"/>
          </a:xfrm>
          <a:prstGeom prst="bentArrow">
            <a:avLst>
              <a:gd name="adj1" fmla="val 25000"/>
              <a:gd name="adj2" fmla="val 3383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Resim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9998" y="3053541"/>
            <a:ext cx="1518761" cy="1555709"/>
          </a:xfrm>
          <a:prstGeom prst="rect">
            <a:avLst/>
          </a:prstGeom>
        </p:spPr>
      </p:pic>
      <p:sp>
        <p:nvSpPr>
          <p:cNvPr id="23" name="Metin kutusu 22"/>
          <p:cNvSpPr txBox="1"/>
          <p:nvPr/>
        </p:nvSpPr>
        <p:spPr>
          <a:xfrm>
            <a:off x="4494478" y="4692070"/>
            <a:ext cx="2209800" cy="461665"/>
          </a:xfrm>
          <a:prstGeom prst="rect">
            <a:avLst/>
          </a:prstGeom>
          <a:noFill/>
        </p:spPr>
        <p:txBody>
          <a:bodyPr wrap="square" rtlCol="0">
            <a:spAutoFit/>
          </a:bodyPr>
          <a:lstStyle/>
          <a:p>
            <a:pPr algn="ctr"/>
            <a:r>
              <a:rPr lang="tr-TR" sz="1200" b="1" dirty="0" err="1" smtClean="0"/>
              <a:t>Xbee</a:t>
            </a:r>
            <a:r>
              <a:rPr lang="tr-TR" sz="1200" b="1" dirty="0" smtClean="0"/>
              <a:t> Pro S2C 2.4GHz </a:t>
            </a:r>
          </a:p>
          <a:p>
            <a:pPr algn="ctr"/>
            <a:r>
              <a:rPr lang="tr-TR" sz="1200" b="1" dirty="0" smtClean="0"/>
              <a:t>RP-SMA </a:t>
            </a:r>
            <a:r>
              <a:rPr lang="tr-TR" sz="1200" b="1" dirty="0" err="1" smtClean="0"/>
              <a:t>Female</a:t>
            </a:r>
            <a:r>
              <a:rPr lang="tr-TR" sz="1200" b="1" dirty="0" smtClean="0"/>
              <a:t> </a:t>
            </a:r>
            <a:r>
              <a:rPr lang="tr-TR" sz="1200" b="1" dirty="0" err="1" smtClean="0"/>
              <a:t>input</a:t>
            </a:r>
            <a:endParaRPr lang="en-US" sz="1200" b="1" dirty="0"/>
          </a:p>
        </p:txBody>
      </p:sp>
      <p:sp>
        <p:nvSpPr>
          <p:cNvPr id="25" name="Metin kutusu 24"/>
          <p:cNvSpPr txBox="1"/>
          <p:nvPr/>
        </p:nvSpPr>
        <p:spPr>
          <a:xfrm>
            <a:off x="2334986" y="5407245"/>
            <a:ext cx="6545943" cy="830997"/>
          </a:xfrm>
          <a:prstGeom prst="rect">
            <a:avLst/>
          </a:prstGeom>
          <a:noFill/>
        </p:spPr>
        <p:txBody>
          <a:bodyPr wrap="square" rtlCol="0">
            <a:spAutoFit/>
          </a:bodyPr>
          <a:lstStyle/>
          <a:p>
            <a:pPr marL="285750" indent="-285750">
              <a:buFont typeface="Arial" panose="020B0604020202020204" pitchFamily="34" charset="0"/>
              <a:buChar char="•"/>
            </a:pPr>
            <a:r>
              <a:rPr lang="tr-TR" sz="1600" b="1" dirty="0" smtClean="0"/>
              <a:t>HG2415Y has N-</a:t>
            </a:r>
            <a:r>
              <a:rPr lang="tr-TR" sz="1600" b="1" dirty="0" err="1" smtClean="0"/>
              <a:t>Female</a:t>
            </a:r>
            <a:r>
              <a:rPr lang="tr-TR" sz="1600" b="1" dirty="0" smtClean="0"/>
              <a:t> </a:t>
            </a:r>
            <a:r>
              <a:rPr lang="tr-TR" sz="1600" b="1" dirty="0" err="1" smtClean="0"/>
              <a:t>output</a:t>
            </a:r>
            <a:r>
              <a:rPr lang="tr-TR" sz="1600" b="1" dirty="0" smtClean="0"/>
              <a:t> and </a:t>
            </a:r>
            <a:r>
              <a:rPr lang="tr-TR" sz="1600" b="1" dirty="0" err="1" smtClean="0"/>
              <a:t>Xbee</a:t>
            </a:r>
            <a:r>
              <a:rPr lang="tr-TR" sz="1600" b="1" dirty="0" smtClean="0"/>
              <a:t> Pro S2C 2.4 GHz has RP-SMA </a:t>
            </a:r>
            <a:r>
              <a:rPr lang="tr-TR" sz="1600" b="1" dirty="0" err="1" smtClean="0"/>
              <a:t>female</a:t>
            </a:r>
            <a:r>
              <a:rPr lang="tr-TR" sz="1600" b="1" dirty="0" smtClean="0"/>
              <a:t> </a:t>
            </a:r>
            <a:r>
              <a:rPr lang="tr-TR" sz="1600" b="1" dirty="0" err="1" smtClean="0"/>
              <a:t>input</a:t>
            </a:r>
            <a:r>
              <a:rPr lang="tr-TR" sz="1600" b="1" dirty="0" smtClean="0"/>
              <a:t>, </a:t>
            </a:r>
            <a:r>
              <a:rPr lang="tr-TR" sz="1600" b="1" dirty="0" err="1" smtClean="0"/>
              <a:t>for</a:t>
            </a:r>
            <a:r>
              <a:rPr lang="tr-TR" sz="1600" b="1" dirty="0" smtClean="0"/>
              <a:t> </a:t>
            </a:r>
            <a:r>
              <a:rPr lang="tr-TR" sz="1600" b="1" dirty="0" err="1" smtClean="0"/>
              <a:t>that</a:t>
            </a:r>
            <a:r>
              <a:rPr lang="tr-TR" sz="1600" b="1" dirty="0" smtClean="0"/>
              <a:t> </a:t>
            </a:r>
            <a:r>
              <a:rPr lang="tr-TR" sz="1600" b="1" dirty="0" err="1" smtClean="0"/>
              <a:t>we</a:t>
            </a:r>
            <a:r>
              <a:rPr lang="tr-TR" sz="1600" b="1" dirty="0" smtClean="0"/>
              <a:t> </a:t>
            </a:r>
            <a:r>
              <a:rPr lang="tr-TR" sz="1600" b="1" dirty="0" err="1" smtClean="0"/>
              <a:t>need</a:t>
            </a:r>
            <a:r>
              <a:rPr lang="tr-TR" sz="1600" b="1" dirty="0" smtClean="0"/>
              <a:t> </a:t>
            </a:r>
            <a:r>
              <a:rPr lang="tr-TR" sz="1600" b="1" dirty="0" err="1" smtClean="0"/>
              <a:t>to</a:t>
            </a:r>
            <a:r>
              <a:rPr lang="tr-TR" sz="1600" b="1" dirty="0" smtClean="0"/>
              <a:t> N-Male </a:t>
            </a:r>
            <a:r>
              <a:rPr lang="tr-TR" sz="1600" b="1" dirty="0" err="1" smtClean="0"/>
              <a:t>to</a:t>
            </a:r>
            <a:r>
              <a:rPr lang="tr-TR" sz="1600" b="1" dirty="0" smtClean="0"/>
              <a:t> RP-SMA </a:t>
            </a:r>
            <a:r>
              <a:rPr lang="tr-TR" sz="1600" b="1" dirty="0" err="1" smtClean="0"/>
              <a:t>converter</a:t>
            </a:r>
            <a:r>
              <a:rPr lang="tr-TR" sz="1600" b="1" dirty="0" smtClean="0"/>
              <a:t> </a:t>
            </a:r>
            <a:r>
              <a:rPr lang="tr-TR" sz="1600" b="1" dirty="0" err="1" smtClean="0"/>
              <a:t>cable</a:t>
            </a:r>
            <a:r>
              <a:rPr lang="tr-TR" sz="1600" b="1" dirty="0" smtClean="0"/>
              <a:t>.</a:t>
            </a:r>
            <a:endParaRPr lang="en-US" sz="1600" b="1" dirty="0"/>
          </a:p>
        </p:txBody>
      </p:sp>
      <p:pic>
        <p:nvPicPr>
          <p:cNvPr id="26" name="Resim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869" y="3239935"/>
            <a:ext cx="2162968" cy="2291886"/>
          </a:xfrm>
          <a:prstGeom prst="rect">
            <a:avLst/>
          </a:prstGeom>
        </p:spPr>
      </p:pic>
      <p:pic>
        <p:nvPicPr>
          <p:cNvPr id="27" name="Resim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5556" y="4512936"/>
            <a:ext cx="990584" cy="475480"/>
          </a:xfrm>
          <a:prstGeom prst="rect">
            <a:avLst/>
          </a:prstGeom>
        </p:spPr>
      </p:pic>
      <p:sp>
        <p:nvSpPr>
          <p:cNvPr id="28" name="Sol Ok 27"/>
          <p:cNvSpPr/>
          <p:nvPr/>
        </p:nvSpPr>
        <p:spPr>
          <a:xfrm>
            <a:off x="2933931" y="3941429"/>
            <a:ext cx="1469977" cy="5181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smtClean="0">
                <a:solidFill>
                  <a:schemeClr val="tx1"/>
                </a:solidFill>
              </a:rPr>
              <a:t>USB</a:t>
            </a:r>
            <a:endParaRPr lang="tr-TR" b="1" dirty="0">
              <a:solidFill>
                <a:schemeClr val="tx1"/>
              </a:solidFill>
            </a:endParaRPr>
          </a:p>
        </p:txBody>
      </p:sp>
      <p:sp>
        <p:nvSpPr>
          <p:cNvPr id="29" name="Metin kutusu 28"/>
          <p:cNvSpPr txBox="1"/>
          <p:nvPr/>
        </p:nvSpPr>
        <p:spPr>
          <a:xfrm>
            <a:off x="266700" y="5647827"/>
            <a:ext cx="2209800" cy="461665"/>
          </a:xfrm>
          <a:prstGeom prst="rect">
            <a:avLst/>
          </a:prstGeom>
          <a:noFill/>
        </p:spPr>
        <p:txBody>
          <a:bodyPr wrap="square" rtlCol="0">
            <a:spAutoFit/>
          </a:bodyPr>
          <a:lstStyle/>
          <a:p>
            <a:pPr algn="ctr"/>
            <a:r>
              <a:rPr lang="tr-TR" sz="1200" b="1" dirty="0" err="1" smtClean="0"/>
              <a:t>Ground</a:t>
            </a:r>
            <a:r>
              <a:rPr lang="tr-TR" sz="1200" b="1" dirty="0" smtClean="0"/>
              <a:t> Control Station </a:t>
            </a:r>
            <a:r>
              <a:rPr lang="tr-TR" sz="1200" b="1" dirty="0" err="1" smtClean="0"/>
              <a:t>Computer</a:t>
            </a:r>
            <a:endParaRPr lang="en-US" sz="1200" b="1" dirty="0"/>
          </a:p>
        </p:txBody>
      </p:sp>
    </p:spTree>
    <p:extLst>
      <p:ext uri="{BB962C8B-B14F-4D97-AF65-F5344CB8AC3E}">
        <p14:creationId xmlns:p14="http://schemas.microsoft.com/office/powerpoint/2010/main" val="21356235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Shape 854"/>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GCS Software</a:t>
            </a:r>
          </a:p>
        </p:txBody>
      </p:sp>
      <p:sp>
        <p:nvSpPr>
          <p:cNvPr id="856" name="Shape 85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857" name="Shape 85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101</a:t>
            </a:fld>
            <a:endParaRPr lang="en-US" sz="1000" b="0" i="0" u="none" strike="noStrike" cap="none">
              <a:solidFill>
                <a:schemeClr val="dk1"/>
              </a:solidFill>
              <a:latin typeface="Arial"/>
              <a:ea typeface="Arial"/>
              <a:cs typeface="Arial"/>
              <a:sym typeface="Arial"/>
            </a:endParaRPr>
          </a:p>
        </p:txBody>
      </p:sp>
      <p:sp>
        <p:nvSpPr>
          <p:cNvPr id="5" name="Metin kutusu 4"/>
          <p:cNvSpPr txBox="1"/>
          <p:nvPr/>
        </p:nvSpPr>
        <p:spPr>
          <a:xfrm>
            <a:off x="2514600" y="960661"/>
            <a:ext cx="4343400" cy="369332"/>
          </a:xfrm>
          <a:prstGeom prst="rect">
            <a:avLst/>
          </a:prstGeom>
          <a:noFill/>
        </p:spPr>
        <p:txBody>
          <a:bodyPr wrap="square" rtlCol="0">
            <a:spAutoFit/>
          </a:bodyPr>
          <a:lstStyle/>
          <a:p>
            <a:pPr algn="ctr"/>
            <a:r>
              <a:rPr lang="en-US" sz="1800" b="1" noProof="1" smtClean="0"/>
              <a:t>grizu-263 Ground Control Station </a:t>
            </a:r>
            <a:r>
              <a:rPr lang="tr-TR" sz="1800" b="1" noProof="1" smtClean="0"/>
              <a:t>V</a:t>
            </a:r>
            <a:r>
              <a:rPr lang="en-US" sz="1800" b="1" noProof="1" smtClean="0"/>
              <a:t>0.1</a:t>
            </a:r>
            <a:endParaRPr lang="en-US" sz="1800" b="1" noProof="1"/>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708" y="1308222"/>
            <a:ext cx="6604581" cy="5007801"/>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Shape 854"/>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GCS Software</a:t>
            </a:r>
          </a:p>
        </p:txBody>
      </p:sp>
      <p:sp>
        <p:nvSpPr>
          <p:cNvPr id="856" name="Shape 85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857" name="Shape 85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102</a:t>
            </a:fld>
            <a:endParaRPr lang="en-US" sz="1000" b="0" i="0" u="none" strike="noStrike" cap="none">
              <a:solidFill>
                <a:schemeClr val="dk1"/>
              </a:solidFill>
              <a:latin typeface="Arial"/>
              <a:ea typeface="Arial"/>
              <a:cs typeface="Arial"/>
              <a:sym typeface="Arial"/>
            </a:endParaRPr>
          </a:p>
        </p:txBody>
      </p:sp>
      <p:sp>
        <p:nvSpPr>
          <p:cNvPr id="7" name="Metin kutusu 6"/>
          <p:cNvSpPr txBox="1"/>
          <p:nvPr/>
        </p:nvSpPr>
        <p:spPr>
          <a:xfrm>
            <a:off x="144158" y="1066801"/>
            <a:ext cx="8923641" cy="3385542"/>
          </a:xfrm>
          <a:prstGeom prst="rect">
            <a:avLst/>
          </a:prstGeom>
          <a:noFill/>
        </p:spPr>
        <p:txBody>
          <a:bodyPr wrap="square" rtlCol="0">
            <a:spAutoFit/>
          </a:bodyPr>
          <a:lstStyle/>
          <a:p>
            <a:pPr marL="285750" indent="-285750" algn="just">
              <a:buFont typeface="Arial" panose="020B0604020202020204" pitchFamily="34" charset="0"/>
              <a:buChar char="•"/>
            </a:pPr>
            <a:r>
              <a:rPr lang="tr-TR" sz="1600" dirty="0" smtClean="0"/>
              <a:t>First </a:t>
            </a:r>
            <a:r>
              <a:rPr lang="tr-TR" sz="1600" dirty="0" err="1" smtClean="0"/>
              <a:t>we’re</a:t>
            </a:r>
            <a:r>
              <a:rPr lang="tr-TR" sz="1600" dirty="0" smtClean="0"/>
              <a:t> </a:t>
            </a:r>
            <a:r>
              <a:rPr lang="tr-TR" sz="1600" dirty="0" err="1" smtClean="0"/>
              <a:t>configure</a:t>
            </a:r>
            <a:r>
              <a:rPr lang="tr-TR" sz="1600" dirty="0" smtClean="0"/>
              <a:t> </a:t>
            </a:r>
            <a:r>
              <a:rPr lang="tr-TR" sz="1600" dirty="0" err="1" smtClean="0"/>
              <a:t>all</a:t>
            </a:r>
            <a:r>
              <a:rPr lang="tr-TR" sz="1600" dirty="0" smtClean="0"/>
              <a:t> </a:t>
            </a:r>
            <a:r>
              <a:rPr lang="tr-TR" sz="1600" dirty="0" err="1" smtClean="0"/>
              <a:t>Xbees</a:t>
            </a:r>
            <a:r>
              <a:rPr lang="tr-TR" sz="1600" dirty="0" smtClean="0"/>
              <a:t> </a:t>
            </a:r>
            <a:r>
              <a:rPr lang="tr-TR" sz="1600" dirty="0" err="1" smtClean="0"/>
              <a:t>using</a:t>
            </a:r>
            <a:r>
              <a:rPr lang="tr-TR" sz="1600" dirty="0" smtClean="0"/>
              <a:t> </a:t>
            </a:r>
            <a:r>
              <a:rPr lang="tr-TR" sz="1600" b="1" dirty="0" smtClean="0"/>
              <a:t>XCTU </a:t>
            </a:r>
            <a:r>
              <a:rPr lang="tr-TR" sz="1600" dirty="0" smtClean="0"/>
              <a:t>program. XCTU is </a:t>
            </a:r>
            <a:r>
              <a:rPr lang="tr-TR" sz="1600" dirty="0" err="1" smtClean="0"/>
              <a:t>default</a:t>
            </a:r>
            <a:r>
              <a:rPr lang="tr-TR" sz="1600" dirty="0" smtClean="0"/>
              <a:t> </a:t>
            </a:r>
            <a:r>
              <a:rPr lang="tr-TR" sz="1600" dirty="0" err="1" smtClean="0"/>
              <a:t>configuration</a:t>
            </a:r>
            <a:r>
              <a:rPr lang="tr-TR" sz="1600" dirty="0" smtClean="0"/>
              <a:t> program </a:t>
            </a:r>
            <a:r>
              <a:rPr lang="tr-TR" sz="1600" dirty="0" err="1" smtClean="0"/>
              <a:t>for</a:t>
            </a:r>
            <a:r>
              <a:rPr lang="tr-TR" sz="1600" dirty="0" smtClean="0"/>
              <a:t> </a:t>
            </a:r>
            <a:r>
              <a:rPr lang="tr-TR" sz="1600" dirty="0" err="1" smtClean="0"/>
              <a:t>Xbee.Then</a:t>
            </a:r>
            <a:r>
              <a:rPr lang="tr-TR" sz="1600" dirty="0" smtClean="0"/>
              <a:t> </a:t>
            </a:r>
            <a:r>
              <a:rPr lang="tr-TR" sz="1600" dirty="0" err="1" smtClean="0"/>
              <a:t>connecting</a:t>
            </a:r>
            <a:r>
              <a:rPr lang="tr-TR" sz="1600" dirty="0" smtClean="0"/>
              <a:t> </a:t>
            </a:r>
            <a:r>
              <a:rPr lang="tr-TR" sz="1600" dirty="0" err="1" smtClean="0"/>
              <a:t>GCS’s</a:t>
            </a:r>
            <a:r>
              <a:rPr lang="tr-TR" sz="1600" dirty="0" smtClean="0"/>
              <a:t> </a:t>
            </a:r>
            <a:r>
              <a:rPr lang="tr-TR" sz="1600" dirty="0" err="1" smtClean="0"/>
              <a:t>Xbee</a:t>
            </a:r>
            <a:r>
              <a:rPr lang="tr-TR" sz="1600" dirty="0" smtClean="0"/>
              <a:t> </a:t>
            </a:r>
            <a:r>
              <a:rPr lang="tr-TR" sz="1600" dirty="0" err="1" smtClean="0"/>
              <a:t>using</a:t>
            </a:r>
            <a:r>
              <a:rPr lang="tr-TR" sz="1600" dirty="0" smtClean="0"/>
              <a:t> </a:t>
            </a:r>
            <a:r>
              <a:rPr lang="tr-TR" sz="1600" dirty="0" err="1" smtClean="0"/>
              <a:t>our</a:t>
            </a:r>
            <a:r>
              <a:rPr lang="tr-TR" sz="1600" dirty="0" smtClean="0"/>
              <a:t> software and </a:t>
            </a:r>
            <a:r>
              <a:rPr lang="tr-TR" sz="1600" dirty="0" err="1" smtClean="0"/>
              <a:t>configuration</a:t>
            </a:r>
            <a:r>
              <a:rPr lang="tr-TR" sz="1600" dirty="0" smtClean="0"/>
              <a:t> </a:t>
            </a:r>
            <a:r>
              <a:rPr lang="tr-TR" sz="1600" dirty="0" err="1" smtClean="0"/>
              <a:t>values</a:t>
            </a:r>
            <a:r>
              <a:rPr lang="tr-TR" sz="1600" dirty="0" smtClean="0"/>
              <a:t>.</a:t>
            </a:r>
            <a:endParaRPr lang="tr-TR" sz="1600" b="1" dirty="0" smtClean="0"/>
          </a:p>
          <a:p>
            <a:pPr marL="285750" indent="-285750" algn="just">
              <a:buFont typeface="Arial" panose="020B0604020202020204" pitchFamily="34" charset="0"/>
              <a:buChar char="•"/>
            </a:pPr>
            <a:r>
              <a:rPr lang="tr-TR" sz="1600" dirty="0" smtClean="0"/>
              <a:t>GCS </a:t>
            </a:r>
            <a:r>
              <a:rPr lang="tr-TR" sz="1600" dirty="0" err="1" smtClean="0"/>
              <a:t>developing</a:t>
            </a:r>
            <a:r>
              <a:rPr lang="tr-TR" sz="1600" dirty="0" smtClean="0"/>
              <a:t> </a:t>
            </a:r>
            <a:r>
              <a:rPr lang="tr-TR" sz="1600" dirty="0" err="1" smtClean="0"/>
              <a:t>with</a:t>
            </a:r>
            <a:r>
              <a:rPr lang="tr-TR" sz="1600" dirty="0" smtClean="0"/>
              <a:t> </a:t>
            </a:r>
            <a:r>
              <a:rPr lang="tr-TR" sz="1600" b="1" dirty="0" err="1" smtClean="0"/>
              <a:t>Qt</a:t>
            </a:r>
            <a:r>
              <a:rPr lang="tr-TR" sz="1600" dirty="0" smtClean="0"/>
              <a:t>. </a:t>
            </a:r>
            <a:r>
              <a:rPr lang="tr-TR" sz="1600" dirty="0" err="1" smtClean="0"/>
              <a:t>We’re</a:t>
            </a:r>
            <a:r>
              <a:rPr lang="tr-TR" sz="1600" dirty="0" smtClean="0"/>
              <a:t> </a:t>
            </a:r>
            <a:r>
              <a:rPr lang="tr-TR" sz="1600" dirty="0" err="1" smtClean="0"/>
              <a:t>using</a:t>
            </a:r>
            <a:r>
              <a:rPr lang="tr-TR" sz="1600" dirty="0" smtClean="0"/>
              <a:t> </a:t>
            </a:r>
            <a:r>
              <a:rPr lang="tr-TR" sz="1600" b="1" dirty="0" smtClean="0"/>
              <a:t>C++ </a:t>
            </a:r>
            <a:r>
              <a:rPr lang="tr-TR" sz="1600" dirty="0" err="1" smtClean="0"/>
              <a:t>for</a:t>
            </a:r>
            <a:r>
              <a:rPr lang="tr-TR" sz="1600" dirty="0" smtClean="0"/>
              <a:t> </a:t>
            </a:r>
            <a:r>
              <a:rPr lang="tr-TR" sz="1600" dirty="0" err="1" smtClean="0"/>
              <a:t>parsing</a:t>
            </a:r>
            <a:r>
              <a:rPr lang="tr-TR" sz="1600" dirty="0" smtClean="0"/>
              <a:t> </a:t>
            </a:r>
            <a:r>
              <a:rPr lang="tr-TR" sz="1600" dirty="0" err="1" smtClean="0"/>
              <a:t>incoming</a:t>
            </a:r>
            <a:r>
              <a:rPr lang="tr-TR" sz="1600" dirty="0" smtClean="0"/>
              <a:t> </a:t>
            </a:r>
            <a:r>
              <a:rPr lang="tr-TR" sz="1600" dirty="0" err="1" smtClean="0"/>
              <a:t>telemetry</a:t>
            </a:r>
            <a:r>
              <a:rPr lang="tr-TR" sz="1600" dirty="0" smtClean="0"/>
              <a:t> data and </a:t>
            </a:r>
            <a:r>
              <a:rPr lang="tr-TR" sz="1600" dirty="0" err="1" smtClean="0"/>
              <a:t>using</a:t>
            </a:r>
            <a:r>
              <a:rPr lang="tr-TR" sz="1600" dirty="0" smtClean="0"/>
              <a:t> on </a:t>
            </a:r>
            <a:r>
              <a:rPr lang="tr-TR" sz="1600" dirty="0" err="1" smtClean="0"/>
              <a:t>interface</a:t>
            </a:r>
            <a:r>
              <a:rPr lang="tr-TR" sz="1600" dirty="0" smtClean="0"/>
              <a:t>, </a:t>
            </a:r>
            <a:r>
              <a:rPr lang="tr-TR" sz="1600" dirty="0" err="1" smtClean="0"/>
              <a:t>plotting</a:t>
            </a:r>
            <a:r>
              <a:rPr lang="tr-TR" sz="1600" dirty="0" smtClean="0"/>
              <a:t> </a:t>
            </a:r>
            <a:r>
              <a:rPr lang="tr-TR" sz="1600" dirty="0" err="1" smtClean="0"/>
              <a:t>parsed</a:t>
            </a:r>
            <a:r>
              <a:rPr lang="tr-TR" sz="1600" dirty="0" smtClean="0"/>
              <a:t> data on time domain, </a:t>
            </a:r>
            <a:r>
              <a:rPr lang="tr-TR" sz="1600" dirty="0" err="1" smtClean="0"/>
              <a:t>saving</a:t>
            </a:r>
            <a:r>
              <a:rPr lang="tr-TR" sz="1600" dirty="0" smtClean="0"/>
              <a:t> </a:t>
            </a:r>
            <a:r>
              <a:rPr lang="tr-TR" sz="1600" dirty="0" err="1" smtClean="0"/>
              <a:t>incoming</a:t>
            </a:r>
            <a:r>
              <a:rPr lang="tr-TR" sz="1600" dirty="0" smtClean="0"/>
              <a:t> </a:t>
            </a:r>
            <a:r>
              <a:rPr lang="tr-TR" sz="1600" dirty="0" err="1" smtClean="0"/>
              <a:t>telemetry</a:t>
            </a:r>
            <a:r>
              <a:rPr lang="tr-TR" sz="1600" dirty="0" smtClean="0"/>
              <a:t> data </a:t>
            </a:r>
            <a:r>
              <a:rPr lang="tr-TR" sz="1600" dirty="0" err="1" smtClean="0"/>
              <a:t>to</a:t>
            </a:r>
            <a:r>
              <a:rPr lang="tr-TR" sz="1600" dirty="0" smtClean="0"/>
              <a:t> </a:t>
            </a:r>
            <a:r>
              <a:rPr lang="tr-TR" sz="1600" dirty="0" err="1" smtClean="0"/>
              <a:t>csv</a:t>
            </a:r>
            <a:r>
              <a:rPr lang="tr-TR" sz="1600" dirty="0" smtClean="0"/>
              <a:t> </a:t>
            </a:r>
            <a:r>
              <a:rPr lang="tr-TR" sz="1600" dirty="0" err="1" smtClean="0"/>
              <a:t>files,etc</a:t>
            </a:r>
            <a:r>
              <a:rPr lang="tr-TR" sz="1600" dirty="0" smtClean="0"/>
              <a:t>.</a:t>
            </a:r>
          </a:p>
          <a:p>
            <a:pPr marL="285750" indent="-285750" algn="just">
              <a:buFont typeface="Arial" panose="020B0604020202020204" pitchFamily="34" charset="0"/>
              <a:buChar char="•"/>
            </a:pPr>
            <a:r>
              <a:rPr lang="tr-TR" sz="1600" dirty="0" err="1" smtClean="0"/>
              <a:t>For</a:t>
            </a:r>
            <a:r>
              <a:rPr lang="tr-TR" sz="1600" dirty="0" smtClean="0"/>
              <a:t> </a:t>
            </a:r>
            <a:r>
              <a:rPr lang="tr-TR" sz="1600" dirty="0" err="1" smtClean="0"/>
              <a:t>interface</a:t>
            </a:r>
            <a:r>
              <a:rPr lang="tr-TR" sz="1600" dirty="0" smtClean="0"/>
              <a:t> </a:t>
            </a:r>
            <a:r>
              <a:rPr lang="tr-TR" sz="1600" dirty="0" err="1" smtClean="0"/>
              <a:t>editing</a:t>
            </a:r>
            <a:r>
              <a:rPr lang="tr-TR" sz="1600" dirty="0" smtClean="0"/>
              <a:t> </a:t>
            </a:r>
            <a:r>
              <a:rPr lang="tr-TR" sz="1600" dirty="0" err="1" smtClean="0"/>
              <a:t>we’re</a:t>
            </a:r>
            <a:r>
              <a:rPr lang="tr-TR" sz="1600" dirty="0" smtClean="0"/>
              <a:t> </a:t>
            </a:r>
            <a:r>
              <a:rPr lang="tr-TR" sz="1600" dirty="0" err="1" smtClean="0"/>
              <a:t>using</a:t>
            </a:r>
            <a:r>
              <a:rPr lang="tr-TR" sz="1600" dirty="0" smtClean="0"/>
              <a:t> </a:t>
            </a:r>
            <a:r>
              <a:rPr lang="tr-TR" sz="1600" dirty="0" err="1" smtClean="0"/>
              <a:t>Qt’s</a:t>
            </a:r>
            <a:r>
              <a:rPr lang="tr-TR" sz="1600" dirty="0" smtClean="0"/>
              <a:t> </a:t>
            </a:r>
            <a:r>
              <a:rPr lang="tr-TR" sz="1600" dirty="0" err="1" smtClean="0"/>
              <a:t>default</a:t>
            </a:r>
            <a:r>
              <a:rPr lang="tr-TR" sz="1600" dirty="0" smtClean="0"/>
              <a:t> </a:t>
            </a:r>
            <a:r>
              <a:rPr lang="en-US" sz="1600" dirty="0" smtClean="0"/>
              <a:t>user interface markup </a:t>
            </a:r>
            <a:r>
              <a:rPr lang="tr-TR" sz="1600" dirty="0" err="1" smtClean="0"/>
              <a:t>language</a:t>
            </a:r>
            <a:r>
              <a:rPr lang="tr-TR" sz="1600" dirty="0" smtClean="0"/>
              <a:t> </a:t>
            </a:r>
            <a:r>
              <a:rPr lang="tr-TR" sz="1600" b="1" dirty="0" smtClean="0"/>
              <a:t>QML</a:t>
            </a:r>
            <a:r>
              <a:rPr lang="tr-TR" sz="1600" dirty="0" smtClean="0"/>
              <a:t>.</a:t>
            </a:r>
          </a:p>
          <a:p>
            <a:pPr marL="285750" indent="-285750" algn="just">
              <a:buFont typeface="Arial" panose="020B0604020202020204" pitchFamily="34" charset="0"/>
              <a:buChar char="•"/>
            </a:pPr>
            <a:r>
              <a:rPr lang="tr-TR" sz="1600" dirty="0" err="1" smtClean="0"/>
              <a:t>For</a:t>
            </a:r>
            <a:r>
              <a:rPr lang="tr-TR" sz="1600" dirty="0" smtClean="0"/>
              <a:t> Real-time </a:t>
            </a:r>
            <a:r>
              <a:rPr lang="tr-TR" sz="1600" dirty="0" err="1" smtClean="0"/>
              <a:t>plotting</a:t>
            </a:r>
            <a:r>
              <a:rPr lang="tr-TR" sz="1600" dirty="0" smtClean="0"/>
              <a:t> </a:t>
            </a:r>
            <a:r>
              <a:rPr lang="tr-TR" sz="1600" dirty="0" err="1" smtClean="0"/>
              <a:t>we’re</a:t>
            </a:r>
            <a:r>
              <a:rPr lang="tr-TR" sz="1600" dirty="0" smtClean="0"/>
              <a:t> </a:t>
            </a:r>
            <a:r>
              <a:rPr lang="tr-TR" sz="1600" dirty="0" err="1" smtClean="0"/>
              <a:t>using</a:t>
            </a:r>
            <a:r>
              <a:rPr lang="tr-TR" sz="1600" dirty="0" smtClean="0"/>
              <a:t> </a:t>
            </a:r>
            <a:r>
              <a:rPr lang="tr-TR" sz="1600" dirty="0" err="1" smtClean="0"/>
              <a:t>external</a:t>
            </a:r>
            <a:r>
              <a:rPr lang="tr-TR" sz="1600" dirty="0" smtClean="0"/>
              <a:t> </a:t>
            </a:r>
            <a:r>
              <a:rPr lang="tr-TR" sz="1600" dirty="0" err="1" smtClean="0"/>
              <a:t>library</a:t>
            </a:r>
            <a:r>
              <a:rPr lang="tr-TR" sz="1600" dirty="0" smtClean="0"/>
              <a:t> </a:t>
            </a:r>
            <a:r>
              <a:rPr lang="tr-TR" sz="1600" dirty="0" err="1" smtClean="0"/>
              <a:t>named</a:t>
            </a:r>
            <a:r>
              <a:rPr lang="tr-TR" sz="1600" dirty="0" smtClean="0"/>
              <a:t> </a:t>
            </a:r>
            <a:r>
              <a:rPr lang="en-US" sz="1600" b="1" dirty="0" err="1" smtClean="0"/>
              <a:t>QCustomPlot</a:t>
            </a:r>
            <a:r>
              <a:rPr lang="tr-TR" sz="1600" dirty="0" smtClean="0"/>
              <a:t>.</a:t>
            </a:r>
            <a:r>
              <a:rPr lang="tr-TR" sz="1600" dirty="0" err="1" smtClean="0"/>
              <a:t>This</a:t>
            </a:r>
            <a:r>
              <a:rPr lang="tr-TR" sz="1600" dirty="0" smtClean="0"/>
              <a:t> </a:t>
            </a:r>
            <a:r>
              <a:rPr lang="tr-TR" sz="1600" dirty="0" err="1" smtClean="0"/>
              <a:t>library</a:t>
            </a:r>
            <a:r>
              <a:rPr lang="tr-TR" sz="1600" dirty="0" smtClean="0"/>
              <a:t> </a:t>
            </a:r>
            <a:r>
              <a:rPr lang="tr-TR" sz="1600" dirty="0" err="1" smtClean="0"/>
              <a:t>licenced</a:t>
            </a:r>
            <a:r>
              <a:rPr lang="tr-TR" sz="1600" dirty="0" smtClean="0"/>
              <a:t> </a:t>
            </a:r>
            <a:r>
              <a:rPr lang="tr-TR" sz="1600" dirty="0" err="1" smtClean="0"/>
              <a:t>under</a:t>
            </a:r>
            <a:r>
              <a:rPr lang="tr-TR" sz="1600" dirty="0" smtClean="0"/>
              <a:t> </a:t>
            </a:r>
            <a:r>
              <a:rPr lang="tr-TR" sz="1600" b="1" dirty="0" smtClean="0"/>
              <a:t>GNU GPL</a:t>
            </a:r>
            <a:r>
              <a:rPr lang="tr-TR" sz="1600" dirty="0" smtClean="0"/>
              <a:t>.</a:t>
            </a:r>
          </a:p>
          <a:p>
            <a:pPr marL="285750" indent="-285750" algn="just">
              <a:buFont typeface="Arial" panose="020B0604020202020204" pitchFamily="34" charset="0"/>
              <a:buChar char="•"/>
            </a:pPr>
            <a:r>
              <a:rPr lang="en-US" sz="1600" dirty="0" smtClean="0"/>
              <a:t>After parsing the incoming telemetry data our system will save the data on </a:t>
            </a:r>
            <a:r>
              <a:rPr lang="en-US" sz="1600" b="1" dirty="0" smtClean="0"/>
              <a:t>.csv </a:t>
            </a:r>
            <a:r>
              <a:rPr lang="en-US" sz="1600" dirty="0" smtClean="0"/>
              <a:t>file exactly the </a:t>
            </a:r>
            <a:r>
              <a:rPr lang="tr-TR" sz="1600" dirty="0" err="1" smtClean="0"/>
              <a:t>same</a:t>
            </a:r>
            <a:r>
              <a:rPr lang="tr-TR" sz="1600" dirty="0" smtClean="0"/>
              <a:t> on </a:t>
            </a:r>
            <a:r>
              <a:rPr lang="tr-TR" sz="1600" b="1" dirty="0" err="1" smtClean="0"/>
              <a:t>CanSat</a:t>
            </a:r>
            <a:r>
              <a:rPr lang="tr-TR" sz="1600" b="1" dirty="0" smtClean="0"/>
              <a:t> </a:t>
            </a:r>
            <a:r>
              <a:rPr lang="tr-TR" sz="1600" b="1" dirty="0" err="1" smtClean="0"/>
              <a:t>Competition</a:t>
            </a:r>
            <a:r>
              <a:rPr lang="tr-TR" sz="1600" b="1" dirty="0" smtClean="0"/>
              <a:t> Guide</a:t>
            </a:r>
            <a:r>
              <a:rPr lang="tr-TR" sz="1600" dirty="0" smtClean="0"/>
              <a:t>.</a:t>
            </a:r>
          </a:p>
          <a:p>
            <a:pPr marL="285750" indent="-285750" algn="just">
              <a:buFont typeface="Arial" panose="020B0604020202020204" pitchFamily="34" charset="0"/>
              <a:buChar char="•"/>
            </a:pPr>
            <a:r>
              <a:rPr lang="tr-TR" sz="1600" dirty="0" err="1" smtClean="0"/>
              <a:t>After</a:t>
            </a:r>
            <a:r>
              <a:rPr lang="tr-TR" sz="1600" dirty="0" smtClean="0"/>
              <a:t> </a:t>
            </a:r>
            <a:r>
              <a:rPr lang="tr-TR" sz="1600" dirty="0" err="1" smtClean="0"/>
              <a:t>saving</a:t>
            </a:r>
            <a:r>
              <a:rPr lang="tr-TR" sz="1600" dirty="0" smtClean="0"/>
              <a:t> </a:t>
            </a:r>
            <a:r>
              <a:rPr lang="tr-TR" sz="1600" dirty="0" err="1" smtClean="0"/>
              <a:t>the</a:t>
            </a:r>
            <a:r>
              <a:rPr lang="tr-TR" sz="1600" dirty="0" smtClean="0"/>
              <a:t> .</a:t>
            </a:r>
            <a:r>
              <a:rPr lang="tr-TR" sz="1600" dirty="0" err="1" smtClean="0"/>
              <a:t>csv</a:t>
            </a:r>
            <a:r>
              <a:rPr lang="tr-TR" sz="1600" dirty="0" smtClean="0"/>
              <a:t> file, </a:t>
            </a:r>
            <a:r>
              <a:rPr lang="tr-TR" sz="1600" dirty="0" err="1" smtClean="0"/>
              <a:t>any</a:t>
            </a:r>
            <a:r>
              <a:rPr lang="tr-TR" sz="1600" dirty="0" smtClean="0"/>
              <a:t> file </a:t>
            </a:r>
            <a:r>
              <a:rPr lang="tr-TR" sz="1600" dirty="0" err="1" smtClean="0"/>
              <a:t>owner</a:t>
            </a:r>
            <a:r>
              <a:rPr lang="tr-TR" sz="1600" dirty="0" smtClean="0"/>
              <a:t> can </a:t>
            </a:r>
            <a:r>
              <a:rPr lang="tr-TR" sz="1600" dirty="0" err="1" smtClean="0"/>
              <a:t>open</a:t>
            </a:r>
            <a:r>
              <a:rPr lang="tr-TR" sz="1600" dirty="0" smtClean="0"/>
              <a:t> file </a:t>
            </a:r>
            <a:r>
              <a:rPr lang="tr-TR" sz="1600" dirty="0" err="1" smtClean="0"/>
              <a:t>via</a:t>
            </a:r>
            <a:r>
              <a:rPr lang="tr-TR" sz="1600" dirty="0" smtClean="0"/>
              <a:t> Excel and </a:t>
            </a:r>
            <a:r>
              <a:rPr lang="tr-TR" sz="1600" dirty="0" err="1" smtClean="0"/>
              <a:t>all</a:t>
            </a:r>
            <a:r>
              <a:rPr lang="tr-TR" sz="1600" dirty="0" smtClean="0"/>
              <a:t> </a:t>
            </a:r>
            <a:r>
              <a:rPr lang="tr-TR" sz="1600" dirty="0" err="1" smtClean="0"/>
              <a:t>telemetry</a:t>
            </a:r>
            <a:r>
              <a:rPr lang="tr-TR" sz="1600" dirty="0" smtClean="0"/>
              <a:t> </a:t>
            </a:r>
            <a:r>
              <a:rPr lang="tr-TR" sz="1600" dirty="0" err="1" smtClean="0"/>
              <a:t>datas</a:t>
            </a:r>
            <a:r>
              <a:rPr lang="tr-TR" sz="1600" dirty="0" smtClean="0"/>
              <a:t> can be </a:t>
            </a:r>
            <a:r>
              <a:rPr lang="en-US" sz="1600" dirty="0" smtClean="0"/>
              <a:t>readable</a:t>
            </a:r>
            <a:r>
              <a:rPr lang="tr-TR" sz="1600" dirty="0" smtClean="0"/>
              <a:t> </a:t>
            </a:r>
            <a:r>
              <a:rPr lang="tr-TR" sz="1600" dirty="0" err="1" smtClean="0"/>
              <a:t>clearly</a:t>
            </a:r>
            <a:r>
              <a:rPr lang="tr-TR" sz="1800" dirty="0" smtClean="0"/>
              <a:t>.</a:t>
            </a:r>
            <a:endParaRPr lang="tr-TR" sz="1600" dirty="0" smtClean="0"/>
          </a:p>
          <a:p>
            <a:pPr marL="285750" indent="-285750" algn="just">
              <a:buFont typeface="Arial" panose="020B0604020202020204" pitchFamily="34" charset="0"/>
              <a:buChar char="•"/>
            </a:pPr>
            <a:r>
              <a:rPr lang="tr-TR" sz="1600" dirty="0" err="1" smtClean="0"/>
              <a:t>We</a:t>
            </a:r>
            <a:r>
              <a:rPr lang="tr-TR" sz="1600" dirty="0" smtClean="0"/>
              <a:t> can re-</a:t>
            </a:r>
            <a:r>
              <a:rPr lang="tr-TR" sz="1600" dirty="0" err="1" smtClean="0"/>
              <a:t>plot</a:t>
            </a:r>
            <a:r>
              <a:rPr lang="tr-TR" sz="1600" dirty="0" smtClean="0"/>
              <a:t> </a:t>
            </a:r>
            <a:r>
              <a:rPr lang="tr-TR" sz="1600" dirty="0" err="1" smtClean="0"/>
              <a:t>our</a:t>
            </a:r>
            <a:r>
              <a:rPr lang="tr-TR" sz="1600" dirty="0" smtClean="0"/>
              <a:t> .</a:t>
            </a:r>
            <a:r>
              <a:rPr lang="tr-TR" sz="1600" dirty="0" err="1" smtClean="0"/>
              <a:t>csv</a:t>
            </a:r>
            <a:r>
              <a:rPr lang="tr-TR" sz="1600" dirty="0" smtClean="0"/>
              <a:t> file </a:t>
            </a:r>
            <a:r>
              <a:rPr lang="tr-TR" sz="1600" dirty="0" err="1" smtClean="0"/>
              <a:t>using</a:t>
            </a:r>
            <a:r>
              <a:rPr lang="tr-TR" sz="1600" dirty="0" smtClean="0"/>
              <a:t> GCS software.</a:t>
            </a:r>
            <a:endParaRPr lang="tr-TR" sz="1800" dirty="0" smtClean="0"/>
          </a:p>
          <a:p>
            <a:pPr algn="just"/>
            <a:r>
              <a:rPr lang="tr-TR" sz="1800" dirty="0" err="1" smtClean="0"/>
              <a:t>Example</a:t>
            </a:r>
            <a:r>
              <a:rPr lang="tr-TR" sz="1800" dirty="0" smtClean="0"/>
              <a:t> of </a:t>
            </a:r>
            <a:r>
              <a:rPr lang="tr-TR" sz="1800" dirty="0" err="1" smtClean="0"/>
              <a:t>csv</a:t>
            </a:r>
            <a:r>
              <a:rPr lang="tr-TR" sz="1800" dirty="0" smtClean="0"/>
              <a:t> file:</a:t>
            </a:r>
          </a:p>
        </p:txBody>
      </p:sp>
      <p:pic>
        <p:nvPicPr>
          <p:cNvPr id="3" name="Resim 2"/>
          <p:cNvPicPr>
            <a:picLocks noChangeAspect="1"/>
          </p:cNvPicPr>
          <p:nvPr/>
        </p:nvPicPr>
        <p:blipFill rotWithShape="1">
          <a:blip r:embed="rId3">
            <a:extLst>
              <a:ext uri="{28A0092B-C50C-407E-A947-70E740481C1C}">
                <a14:useLocalDpi xmlns:a14="http://schemas.microsoft.com/office/drawing/2010/main" val="0"/>
              </a:ext>
            </a:extLst>
          </a:blip>
          <a:srcRect b="15751"/>
          <a:stretch/>
        </p:blipFill>
        <p:spPr>
          <a:xfrm>
            <a:off x="386207" y="4604745"/>
            <a:ext cx="8439541" cy="1186455"/>
          </a:xfrm>
          <a:prstGeom prst="rect">
            <a:avLst/>
          </a:prstGeom>
        </p:spPr>
      </p:pic>
    </p:spTree>
    <p:extLst>
      <p:ext uri="{BB962C8B-B14F-4D97-AF65-F5344CB8AC3E}">
        <p14:creationId xmlns:p14="http://schemas.microsoft.com/office/powerpoint/2010/main" val="38647579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Shape 86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863" name="Shape 863"/>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103</a:t>
            </a:fld>
            <a:endParaRPr lang="en-US" sz="1000" b="0" i="0" u="none" strike="noStrike" cap="none">
              <a:solidFill>
                <a:schemeClr val="dk1"/>
              </a:solidFill>
              <a:latin typeface="Arial"/>
              <a:ea typeface="Arial"/>
              <a:cs typeface="Arial"/>
              <a:sym typeface="Arial"/>
            </a:endParaRPr>
          </a:p>
        </p:txBody>
      </p:sp>
      <p:sp>
        <p:nvSpPr>
          <p:cNvPr id="864" name="Shape 864"/>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CanSat Integration and Test</a:t>
            </a:r>
          </a:p>
        </p:txBody>
      </p:sp>
      <p:sp>
        <p:nvSpPr>
          <p:cNvPr id="865" name="Shape 865"/>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Shape 870"/>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871" name="Shape 871"/>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104</a:t>
            </a:fld>
            <a:endParaRPr lang="en-US" sz="1000" b="0" i="0" u="none" strike="noStrike" cap="none">
              <a:solidFill>
                <a:schemeClr val="dk1"/>
              </a:solidFill>
              <a:latin typeface="Arial"/>
              <a:ea typeface="Arial"/>
              <a:cs typeface="Arial"/>
              <a:sym typeface="Arial"/>
            </a:endParaRPr>
          </a:p>
        </p:txBody>
      </p:sp>
      <p:sp>
        <p:nvSpPr>
          <p:cNvPr id="872" name="Shape 872"/>
          <p:cNvSpPr txBox="1">
            <a:spLocks noGrp="1"/>
          </p:cNvSpPr>
          <p:nvPr>
            <p:ph type="title"/>
          </p:nvPr>
        </p:nvSpPr>
        <p:spPr>
          <a:xfrm>
            <a:off x="1600200" y="76200"/>
            <a:ext cx="5410200"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CanSat Integration and Test Overview</a:t>
            </a:r>
          </a:p>
        </p:txBody>
      </p:sp>
      <p:sp>
        <p:nvSpPr>
          <p:cNvPr id="873" name="Shape 873"/>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400"/>
              </a:spcBef>
              <a:spcAft>
                <a:spcPts val="0"/>
              </a:spcAft>
              <a:buClr>
                <a:schemeClr val="dk1"/>
              </a:buClr>
              <a:buSzPct val="100000"/>
              <a:buFont typeface="Arial"/>
              <a:buChar char="•"/>
            </a:pPr>
            <a:r>
              <a:rPr lang="en-US" sz="2000"/>
              <a:t>Discuss subsystem level testing plans</a:t>
            </a:r>
          </a:p>
          <a:p>
            <a:pPr marL="342900" marR="0" lvl="0" indent="-342900" algn="l" rtl="0">
              <a:lnSpc>
                <a:spcPct val="100000"/>
              </a:lnSpc>
              <a:spcBef>
                <a:spcPts val="400"/>
              </a:spcBef>
              <a:spcAft>
                <a:spcPts val="0"/>
              </a:spcAft>
              <a:buClr>
                <a:schemeClr val="dk1"/>
              </a:buClr>
              <a:buSzPct val="100000"/>
              <a:buFont typeface="Arial"/>
              <a:buChar char="•"/>
            </a:pPr>
            <a:r>
              <a:rPr lang="en-US" sz="2000"/>
              <a:t>Discuss integrated level functional testing plans</a:t>
            </a:r>
          </a:p>
          <a:p>
            <a:pPr marL="342900" marR="0" lvl="0" indent="-342900" algn="l" rtl="0">
              <a:lnSpc>
                <a:spcPct val="100000"/>
              </a:lnSpc>
              <a:spcBef>
                <a:spcPts val="400"/>
              </a:spcBef>
              <a:spcAft>
                <a:spcPts val="0"/>
              </a:spcAft>
              <a:buClr>
                <a:schemeClr val="dk1"/>
              </a:buClr>
              <a:buSzPct val="100000"/>
              <a:buFont typeface="Arial"/>
              <a:buChar char="•"/>
            </a:pPr>
            <a:r>
              <a:rPr lang="en-US" sz="2000"/>
              <a:t>Discuss environmental testing plans</a:t>
            </a:r>
          </a:p>
          <a:p>
            <a:pPr marL="342900" marR="0" lvl="0" indent="-342900" algn="l" rtl="0">
              <a:spcBef>
                <a:spcPts val="400"/>
              </a:spcBef>
              <a:spcAft>
                <a:spcPts val="0"/>
              </a:spcAft>
              <a:buClr>
                <a:schemeClr val="dk1"/>
              </a:buClr>
              <a:buSzPct val="100000"/>
              <a:buFont typeface="Arial"/>
              <a:buChar char="•"/>
            </a:pPr>
            <a:r>
              <a:rPr lang="en-US" sz="2000" b="1" i="0" u="none" strike="noStrike" cap="none">
                <a:solidFill>
                  <a:schemeClr val="dk1"/>
                </a:solidFill>
                <a:latin typeface="Arial"/>
                <a:ea typeface="Arial"/>
                <a:cs typeface="Arial"/>
                <a:sym typeface="Arial"/>
              </a:rPr>
              <a:t>The goal(s) at PDR are</a:t>
            </a:r>
          </a:p>
          <a:p>
            <a:pPr marL="742950" marR="0" lvl="1" indent="-285750" algn="l" rtl="0">
              <a:spcBef>
                <a:spcPts val="4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Get teams thinking about how to put all the pieces together</a:t>
            </a:r>
          </a:p>
          <a:p>
            <a:pPr marL="742950" marR="0" lvl="1" indent="-285750" algn="l" rtl="0">
              <a:spcBef>
                <a:spcPts val="4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Get teams thinking about how to test the integrated assembly to make sure it works as a unit</a:t>
            </a:r>
          </a:p>
        </p:txBody>
      </p:sp>
      <p:sp>
        <p:nvSpPr>
          <p:cNvPr id="874" name="Shape 87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875" name="Shape 87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Shape 881"/>
          <p:cNvSpPr txBox="1">
            <a:spLocks noGrp="1"/>
          </p:cNvSpPr>
          <p:nvPr>
            <p:ph type="title"/>
          </p:nvPr>
        </p:nvSpPr>
        <p:spPr>
          <a:xfrm>
            <a:off x="1600200" y="76200"/>
            <a:ext cx="5943600" cy="838200"/>
          </a:xfrm>
          <a:prstGeom prst="rect">
            <a:avLst/>
          </a:prstGeom>
        </p:spPr>
        <p:txBody>
          <a:bodyPr lIns="91425" tIns="91425" rIns="91425" bIns="91425" anchor="ctr" anchorCtr="0">
            <a:noAutofit/>
          </a:bodyPr>
          <a:lstStyle/>
          <a:p>
            <a:pPr lvl="0">
              <a:spcBef>
                <a:spcPts val="0"/>
              </a:spcBef>
              <a:buNone/>
            </a:pPr>
            <a:r>
              <a:rPr lang="en-US"/>
              <a:t>Subsystem Level Testing Plan</a:t>
            </a:r>
          </a:p>
        </p:txBody>
      </p:sp>
      <p:sp>
        <p:nvSpPr>
          <p:cNvPr id="882" name="Shape 882"/>
          <p:cNvSpPr txBox="1">
            <a:spLocks noGrp="1"/>
          </p:cNvSpPr>
          <p:nvPr>
            <p:ph type="body" idx="1"/>
          </p:nvPr>
        </p:nvSpPr>
        <p:spPr>
          <a:xfrm>
            <a:off x="228600" y="1066800"/>
            <a:ext cx="8686800" cy="5181600"/>
          </a:xfrm>
          <a:prstGeom prst="rect">
            <a:avLst/>
          </a:prstGeom>
        </p:spPr>
        <p:txBody>
          <a:bodyPr lIns="91425" tIns="91425" rIns="91425" bIns="91425" anchor="t" anchorCtr="0">
            <a:noAutofit/>
          </a:bodyPr>
          <a:lstStyle/>
          <a:p>
            <a:pPr marL="457200" lvl="0" indent="-228600" rtl="0">
              <a:spcBef>
                <a:spcPts val="0"/>
              </a:spcBef>
            </a:pPr>
            <a:r>
              <a:rPr lang="en-US"/>
              <a:t>Discuss plans for testing each subsystem</a:t>
            </a:r>
          </a:p>
          <a:p>
            <a:pPr marL="914400" lvl="1" indent="-228600" rtl="0">
              <a:spcBef>
                <a:spcPts val="0"/>
              </a:spcBef>
            </a:pPr>
            <a:r>
              <a:rPr lang="en-US"/>
              <a:t>Sensors</a:t>
            </a:r>
          </a:p>
          <a:p>
            <a:pPr marL="914400" lvl="1" indent="-228600" rtl="0">
              <a:spcBef>
                <a:spcPts val="0"/>
              </a:spcBef>
            </a:pPr>
            <a:r>
              <a:rPr lang="en-US"/>
              <a:t>CDH</a:t>
            </a:r>
          </a:p>
          <a:p>
            <a:pPr marL="914400" lvl="1" indent="-228600" rtl="0">
              <a:spcBef>
                <a:spcPts val="0"/>
              </a:spcBef>
            </a:pPr>
            <a:r>
              <a:rPr lang="en-US"/>
              <a:t>EPS</a:t>
            </a:r>
          </a:p>
          <a:p>
            <a:pPr marL="914400" lvl="1" indent="-228600" rtl="0">
              <a:spcBef>
                <a:spcPts val="0"/>
              </a:spcBef>
            </a:pPr>
            <a:r>
              <a:rPr lang="en-US"/>
              <a:t>Radio communications</a:t>
            </a:r>
          </a:p>
          <a:p>
            <a:pPr marL="914400" lvl="1" indent="-228600" rtl="0">
              <a:spcBef>
                <a:spcPts val="0"/>
              </a:spcBef>
            </a:pPr>
            <a:r>
              <a:rPr lang="en-US"/>
              <a:t>FSW</a:t>
            </a:r>
          </a:p>
          <a:p>
            <a:pPr marL="914400" lvl="1" indent="-228600" rtl="0">
              <a:spcBef>
                <a:spcPts val="0"/>
              </a:spcBef>
            </a:pPr>
            <a:r>
              <a:rPr lang="en-US"/>
              <a:t>Mechanical</a:t>
            </a:r>
          </a:p>
          <a:p>
            <a:pPr marL="914400" lvl="1" indent="-228600">
              <a:spcBef>
                <a:spcPts val="0"/>
              </a:spcBef>
            </a:pPr>
            <a:r>
              <a:rPr lang="en-US"/>
              <a:t>Descent Control</a:t>
            </a:r>
          </a:p>
        </p:txBody>
      </p:sp>
      <p:sp>
        <p:nvSpPr>
          <p:cNvPr id="883" name="Shape 883"/>
          <p:cNvSpPr txBox="1">
            <a:spLocks noGrp="1"/>
          </p:cNvSpPr>
          <p:nvPr>
            <p:ph type="sldNum" idx="12"/>
          </p:nvPr>
        </p:nvSpPr>
        <p:spPr>
          <a:xfrm>
            <a:off x="8001000" y="6461125"/>
            <a:ext cx="685800" cy="2445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105</a:t>
            </a:fld>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txBox="1">
            <a:spLocks noGrp="1"/>
          </p:cNvSpPr>
          <p:nvPr>
            <p:ph type="title"/>
          </p:nvPr>
        </p:nvSpPr>
        <p:spPr>
          <a:xfrm>
            <a:off x="1600200" y="76200"/>
            <a:ext cx="5943600" cy="838200"/>
          </a:xfrm>
          <a:prstGeom prst="rect">
            <a:avLst/>
          </a:prstGeom>
        </p:spPr>
        <p:txBody>
          <a:bodyPr lIns="91425" tIns="91425" rIns="91425" bIns="91425" anchor="ctr" anchorCtr="0">
            <a:noAutofit/>
          </a:bodyPr>
          <a:lstStyle/>
          <a:p>
            <a:pPr lvl="0">
              <a:spcBef>
                <a:spcPts val="0"/>
              </a:spcBef>
              <a:buNone/>
            </a:pPr>
            <a:r>
              <a:rPr lang="en-US"/>
              <a:t>Integrated Level Functional Test Plan</a:t>
            </a:r>
          </a:p>
        </p:txBody>
      </p:sp>
      <p:sp>
        <p:nvSpPr>
          <p:cNvPr id="890" name="Shape 890"/>
          <p:cNvSpPr txBox="1">
            <a:spLocks noGrp="1"/>
          </p:cNvSpPr>
          <p:nvPr>
            <p:ph type="body" idx="1"/>
          </p:nvPr>
        </p:nvSpPr>
        <p:spPr>
          <a:xfrm>
            <a:off x="228600" y="1066800"/>
            <a:ext cx="8686800" cy="5181600"/>
          </a:xfrm>
          <a:prstGeom prst="rect">
            <a:avLst/>
          </a:prstGeom>
        </p:spPr>
        <p:txBody>
          <a:bodyPr lIns="91425" tIns="91425" rIns="91425" bIns="91425" anchor="t" anchorCtr="0">
            <a:noAutofit/>
          </a:bodyPr>
          <a:lstStyle/>
          <a:p>
            <a:pPr marL="457200" lvl="0" indent="-228600" rtl="0">
              <a:spcBef>
                <a:spcPts val="0"/>
              </a:spcBef>
            </a:pPr>
            <a:r>
              <a:rPr lang="en-US"/>
              <a:t>Discuss tests to be performed after glider and container are built</a:t>
            </a:r>
          </a:p>
          <a:p>
            <a:pPr marL="914400" lvl="1" indent="-228600" rtl="0">
              <a:spcBef>
                <a:spcPts val="0"/>
              </a:spcBef>
            </a:pPr>
            <a:r>
              <a:rPr lang="en-US"/>
              <a:t>Glider testing</a:t>
            </a:r>
          </a:p>
          <a:p>
            <a:pPr marL="914400" lvl="1" indent="-228600" rtl="0">
              <a:spcBef>
                <a:spcPts val="0"/>
              </a:spcBef>
            </a:pPr>
            <a:r>
              <a:rPr lang="en-US"/>
              <a:t>Communications</a:t>
            </a:r>
          </a:p>
          <a:p>
            <a:pPr marL="914400" lvl="1" indent="-228600" rtl="0">
              <a:spcBef>
                <a:spcPts val="0"/>
              </a:spcBef>
            </a:pPr>
            <a:r>
              <a:rPr lang="en-US"/>
              <a:t>Mechanisms</a:t>
            </a:r>
          </a:p>
          <a:p>
            <a:pPr marL="914400" lvl="1" indent="-228600">
              <a:spcBef>
                <a:spcPts val="0"/>
              </a:spcBef>
            </a:pPr>
            <a:r>
              <a:rPr lang="en-US"/>
              <a:t>Deployment</a:t>
            </a:r>
          </a:p>
        </p:txBody>
      </p:sp>
      <p:sp>
        <p:nvSpPr>
          <p:cNvPr id="891" name="Shape 891"/>
          <p:cNvSpPr txBox="1">
            <a:spLocks noGrp="1"/>
          </p:cNvSpPr>
          <p:nvPr>
            <p:ph type="sldNum" idx="12"/>
          </p:nvPr>
        </p:nvSpPr>
        <p:spPr>
          <a:xfrm>
            <a:off x="8001000" y="6461125"/>
            <a:ext cx="685800" cy="2445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1600200" y="76200"/>
            <a:ext cx="5943600" cy="838200"/>
          </a:xfrm>
          <a:prstGeom prst="rect">
            <a:avLst/>
          </a:prstGeom>
        </p:spPr>
        <p:txBody>
          <a:bodyPr lIns="91425" tIns="91425" rIns="91425" bIns="91425" anchor="ctr" anchorCtr="0">
            <a:noAutofit/>
          </a:bodyPr>
          <a:lstStyle/>
          <a:p>
            <a:pPr lvl="0">
              <a:spcBef>
                <a:spcPts val="0"/>
              </a:spcBef>
              <a:buNone/>
            </a:pPr>
            <a:r>
              <a:rPr lang="en-US"/>
              <a:t>Environmental Test Plan</a:t>
            </a:r>
          </a:p>
        </p:txBody>
      </p:sp>
      <p:sp>
        <p:nvSpPr>
          <p:cNvPr id="898" name="Shape 898"/>
          <p:cNvSpPr txBox="1">
            <a:spLocks noGrp="1"/>
          </p:cNvSpPr>
          <p:nvPr>
            <p:ph type="body" idx="1"/>
          </p:nvPr>
        </p:nvSpPr>
        <p:spPr>
          <a:xfrm>
            <a:off x="228600" y="1066800"/>
            <a:ext cx="8686800" cy="5181600"/>
          </a:xfrm>
          <a:prstGeom prst="rect">
            <a:avLst/>
          </a:prstGeom>
        </p:spPr>
        <p:txBody>
          <a:bodyPr lIns="91425" tIns="91425" rIns="91425" bIns="91425" anchor="t" anchorCtr="0">
            <a:noAutofit/>
          </a:bodyPr>
          <a:lstStyle/>
          <a:p>
            <a:pPr marL="457200" lvl="0" indent="-228600" rtl="0">
              <a:spcBef>
                <a:spcPts val="0"/>
              </a:spcBef>
            </a:pPr>
            <a:r>
              <a:rPr lang="en-US"/>
              <a:t>Discuss plans for environmental testing</a:t>
            </a:r>
          </a:p>
          <a:p>
            <a:pPr marL="914400" lvl="1" indent="-228600" rtl="0">
              <a:spcBef>
                <a:spcPts val="0"/>
              </a:spcBef>
            </a:pPr>
            <a:r>
              <a:rPr lang="en-US"/>
              <a:t>Drop tests</a:t>
            </a:r>
          </a:p>
          <a:p>
            <a:pPr marL="914400" lvl="1" indent="-228600" rtl="0">
              <a:spcBef>
                <a:spcPts val="0"/>
              </a:spcBef>
            </a:pPr>
            <a:r>
              <a:rPr lang="en-US"/>
              <a:t>Thermal tests</a:t>
            </a:r>
          </a:p>
          <a:p>
            <a:pPr marL="914400" lvl="1" indent="-228600">
              <a:spcBef>
                <a:spcPts val="0"/>
              </a:spcBef>
            </a:pPr>
            <a:r>
              <a:rPr lang="en-US"/>
              <a:t>Vibration tests</a:t>
            </a:r>
          </a:p>
        </p:txBody>
      </p:sp>
      <p:sp>
        <p:nvSpPr>
          <p:cNvPr id="899" name="Shape 899"/>
          <p:cNvSpPr txBox="1">
            <a:spLocks noGrp="1"/>
          </p:cNvSpPr>
          <p:nvPr>
            <p:ph type="sldNum" idx="12"/>
          </p:nvPr>
        </p:nvSpPr>
        <p:spPr>
          <a:xfrm>
            <a:off x="8001000" y="6461125"/>
            <a:ext cx="685800" cy="2445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905" name="Shape 905"/>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108</a:t>
            </a:fld>
            <a:endParaRPr lang="en-US" sz="1000" b="0" i="0" u="none" strike="noStrike" cap="none">
              <a:solidFill>
                <a:schemeClr val="dk1"/>
              </a:solidFill>
              <a:latin typeface="Arial"/>
              <a:ea typeface="Arial"/>
              <a:cs typeface="Arial"/>
              <a:sym typeface="Arial"/>
            </a:endParaRPr>
          </a:p>
        </p:txBody>
      </p:sp>
      <p:sp>
        <p:nvSpPr>
          <p:cNvPr id="906" name="Shape 906"/>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Mission Operations &amp; Analysis</a:t>
            </a:r>
          </a:p>
        </p:txBody>
      </p:sp>
      <p:sp>
        <p:nvSpPr>
          <p:cNvPr id="907" name="Shape 907"/>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Shape 91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913" name="Shape 913"/>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109</a:t>
            </a:fld>
            <a:endParaRPr lang="en-US" sz="1000" b="0" i="0" u="none" strike="noStrike" cap="none">
              <a:solidFill>
                <a:schemeClr val="dk1"/>
              </a:solidFill>
              <a:latin typeface="Arial"/>
              <a:ea typeface="Arial"/>
              <a:cs typeface="Arial"/>
              <a:sym typeface="Arial"/>
            </a:endParaRPr>
          </a:p>
        </p:txBody>
      </p:sp>
      <p:sp>
        <p:nvSpPr>
          <p:cNvPr id="914" name="Shape 914"/>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Overview of Mission Sequence of Events</a:t>
            </a:r>
          </a:p>
        </p:txBody>
      </p:sp>
      <p:sp>
        <p:nvSpPr>
          <p:cNvPr id="915" name="Shape 915"/>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Preliminary launch-day sequence of events</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Should start w/arrival at the launch site and proceed through recovery and data analysis</a:t>
            </a:r>
          </a:p>
          <a:p>
            <a:pPr marL="342900" marR="0" lvl="0" indent="-342900" algn="l" rtl="0">
              <a:spcBef>
                <a:spcPts val="48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Include:</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Flow chart of events</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Team member roles and responsibilities</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Antenna construction and ground system setup</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CanSat assembly and test</a:t>
            </a:r>
          </a:p>
          <a:p>
            <a:pPr marL="342900" marR="0" lvl="0" indent="-342900" algn="l" rtl="0">
              <a:spcBef>
                <a:spcPts val="480"/>
              </a:spcBef>
              <a:spcAft>
                <a:spcPts val="0"/>
              </a:spcAft>
              <a:buClr>
                <a:schemeClr val="dk1"/>
              </a:buClr>
              <a:buSzPct val="100000"/>
              <a:buFont typeface="Arial"/>
              <a:buChar char="•"/>
            </a:pPr>
            <a:r>
              <a:rPr lang="en-US" sz="2400" b="1" i="1" u="none" strike="noStrike" cap="none">
                <a:solidFill>
                  <a:schemeClr val="dk1"/>
                </a:solidFill>
                <a:latin typeface="Arial"/>
                <a:ea typeface="Arial"/>
                <a:cs typeface="Arial"/>
                <a:sym typeface="Arial"/>
              </a:rPr>
              <a:t>Preliminary at PDR</a:t>
            </a:r>
          </a:p>
          <a:p>
            <a:pPr marL="742950" marR="0" lvl="1" indent="-285750" algn="l" rtl="0">
              <a:spcBef>
                <a:spcPts val="480"/>
              </a:spcBef>
              <a:spcAft>
                <a:spcPts val="0"/>
              </a:spcAft>
              <a:buClr>
                <a:schemeClr val="dk1"/>
              </a:buClr>
              <a:buSzPct val="100000"/>
              <a:buFont typeface="Arial"/>
              <a:buNone/>
            </a:pPr>
            <a:endParaRPr sz="2400" b="0" i="0" u="none" strike="noStrike" cap="none">
              <a:solidFill>
                <a:schemeClr val="dk1"/>
              </a:solidFill>
              <a:latin typeface="Arial"/>
              <a:ea typeface="Arial"/>
              <a:cs typeface="Arial"/>
              <a:sym typeface="Arial"/>
            </a:endParaRPr>
          </a:p>
          <a:p>
            <a:pPr marL="342900" marR="0" lvl="0" indent="-342900" algn="l" rtl="0">
              <a:spcBef>
                <a:spcPts val="480"/>
              </a:spcBef>
              <a:spcAft>
                <a:spcPts val="0"/>
              </a:spcAft>
              <a:buClr>
                <a:schemeClr val="dk1"/>
              </a:buClr>
              <a:buSzPct val="100000"/>
              <a:buFont typeface="Arial"/>
              <a:buNone/>
            </a:pPr>
            <a:endParaRPr sz="2400" b="1" i="0" u="none" strike="noStrike" cap="none">
              <a:solidFill>
                <a:schemeClr val="dk1"/>
              </a:solidFill>
              <a:latin typeface="Arial"/>
              <a:ea typeface="Arial"/>
              <a:cs typeface="Arial"/>
              <a:sym typeface="Arial"/>
            </a:endParaRPr>
          </a:p>
        </p:txBody>
      </p:sp>
      <p:sp>
        <p:nvSpPr>
          <p:cNvPr id="916" name="Shape 916"/>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System Requirement Summary</a:t>
            </a:r>
            <a:r>
              <a:rPr lang="tr-TR" dirty="0"/>
              <a:t/>
            </a:r>
            <a:br>
              <a:rPr lang="tr-TR" dirty="0"/>
            </a:br>
            <a:r>
              <a:rPr lang="tr-TR" dirty="0" smtClean="0"/>
              <a:t>(3 </a:t>
            </a:r>
            <a:r>
              <a:rPr lang="tr-TR" dirty="0"/>
              <a:t>of 3</a:t>
            </a:r>
            <a:r>
              <a:rPr lang="tr-TR" dirty="0" smtClean="0"/>
              <a:t>)</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pPr marL="0" marR="0" lvl="0" indent="0" algn="r" rtl="0">
                <a:spcBef>
                  <a:spcPts val="0"/>
                </a:spcBef>
                <a:spcAft>
                  <a:spcPts val="0"/>
                </a:spcAft>
                <a:buSzPct val="25000"/>
                <a:buNone/>
              </a:pPr>
              <a:t>11</a:t>
            </a:fld>
            <a:endParaRPr lang="en-US" sz="1000" b="0" i="0" u="none" strike="noStrike" cap="none">
              <a:solidFill>
                <a:schemeClr val="dk1"/>
              </a:solidFill>
              <a:latin typeface="Arial"/>
              <a:ea typeface="Arial"/>
              <a:cs typeface="Arial"/>
              <a:sym typeface="Arial"/>
            </a:endParaRPr>
          </a:p>
        </p:txBody>
      </p:sp>
      <p:graphicFrame>
        <p:nvGraphicFramePr>
          <p:cNvPr id="5" name="Table 5"/>
          <p:cNvGraphicFramePr/>
          <p:nvPr>
            <p:extLst/>
          </p:nvPr>
        </p:nvGraphicFramePr>
        <p:xfrm>
          <a:off x="228600" y="1066800"/>
          <a:ext cx="8683387" cy="5335260"/>
        </p:xfrm>
        <a:graphic>
          <a:graphicData uri="http://schemas.openxmlformats.org/drawingml/2006/table">
            <a:tbl>
              <a:tblPr>
                <a:tableStyleId>{3C2FFA5D-87B4-456A-9821-1D502468CF0F}</a:tableStyleId>
              </a:tblPr>
              <a:tblGrid>
                <a:gridCol w="1447800">
                  <a:extLst>
                    <a:ext uri="{9D8B030D-6E8A-4147-A177-3AD203B41FA5}">
                      <a16:colId xmlns:a16="http://schemas.microsoft.com/office/drawing/2014/main" xmlns="" val="20000"/>
                    </a:ext>
                  </a:extLst>
                </a:gridCol>
                <a:gridCol w="3445421">
                  <a:extLst>
                    <a:ext uri="{9D8B030D-6E8A-4147-A177-3AD203B41FA5}">
                      <a16:colId xmlns:a16="http://schemas.microsoft.com/office/drawing/2014/main" xmlns="" val="20001"/>
                    </a:ext>
                  </a:extLst>
                </a:gridCol>
                <a:gridCol w="1964779">
                  <a:extLst>
                    <a:ext uri="{9D8B030D-6E8A-4147-A177-3AD203B41FA5}">
                      <a16:colId xmlns:a16="http://schemas.microsoft.com/office/drawing/2014/main" xmlns="" val="20002"/>
                    </a:ext>
                  </a:extLst>
                </a:gridCol>
                <a:gridCol w="1029741">
                  <a:extLst>
                    <a:ext uri="{9D8B030D-6E8A-4147-A177-3AD203B41FA5}">
                      <a16:colId xmlns:a16="http://schemas.microsoft.com/office/drawing/2014/main" xmlns="" val="20003"/>
                    </a:ext>
                  </a:extLst>
                </a:gridCol>
                <a:gridCol w="795646">
                  <a:extLst>
                    <a:ext uri="{9D8B030D-6E8A-4147-A177-3AD203B41FA5}">
                      <a16:colId xmlns:a16="http://schemas.microsoft.com/office/drawing/2014/main" xmlns="" val="20004"/>
                    </a:ext>
                  </a:extLst>
                </a:gridCol>
              </a:tblGrid>
              <a:tr h="501840">
                <a:tc>
                  <a:txBody>
                    <a:bodyPr/>
                    <a:lstStyle/>
                    <a:p>
                      <a:pPr algn="ctr">
                        <a:lnSpc>
                          <a:spcPct val="100000"/>
                        </a:lnSpc>
                      </a:pPr>
                      <a:r>
                        <a:rPr lang="tr-TR" sz="1600" strike="noStrike" spc="-1" dirty="0" err="1" smtClean="0">
                          <a:uFill>
                            <a:solidFill>
                              <a:srgbClr val="FFFFFF"/>
                            </a:solidFill>
                          </a:uFill>
                        </a:rPr>
                        <a:t>Requirement</a:t>
                      </a:r>
                      <a:endParaRPr lang="tr-TR" sz="1600" strike="noStrike" spc="-1" dirty="0" smtClean="0">
                        <a:uFill>
                          <a:solidFill>
                            <a:srgbClr val="FFFFFF"/>
                          </a:solidFill>
                        </a:uFill>
                      </a:endParaRPr>
                    </a:p>
                    <a:p>
                      <a:pPr algn="ctr">
                        <a:lnSpc>
                          <a:spcPct val="100000"/>
                        </a:lnSpc>
                      </a:pPr>
                      <a:r>
                        <a:rPr lang="tr-TR" sz="1600" strike="noStrike" spc="-1" dirty="0" err="1" smtClean="0">
                          <a:uFill>
                            <a:solidFill>
                              <a:srgbClr val="FFFFFF"/>
                            </a:solidFill>
                          </a:uFill>
                        </a:rPr>
                        <a:t>Number</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tr-TR" sz="1600" strike="noStrike" spc="-1" dirty="0" err="1" smtClean="0">
                          <a:uFill>
                            <a:solidFill>
                              <a:srgbClr val="FFFFFF"/>
                            </a:solidFill>
                          </a:uFill>
                        </a:rPr>
                        <a:t>Requirement</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en-US" sz="1600" strike="noStrike" spc="-1">
                          <a:uFill>
                            <a:solidFill>
                              <a:srgbClr val="FFFFFF"/>
                            </a:solidFill>
                          </a:uFill>
                        </a:rPr>
                        <a:t>Rationale</a:t>
                      </a:r>
                      <a:endParaRPr lang="en-US" sz="1800" b="0" strike="noStrike" spc="-1">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en-US" sz="1600" strike="noStrike" spc="-1" dirty="0">
                          <a:uFill>
                            <a:solidFill>
                              <a:srgbClr val="FFFFFF"/>
                            </a:solidFill>
                          </a:uFill>
                        </a:rPr>
                        <a:t>Priority</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en-US" sz="1600" strike="noStrike" spc="-1" dirty="0">
                          <a:uFill>
                            <a:solidFill>
                              <a:srgbClr val="FFFFFF"/>
                            </a:solidFill>
                          </a:uFill>
                        </a:rPr>
                        <a:t>VM</a:t>
                      </a: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0"/>
                  </a:ext>
                </a:extLst>
              </a:tr>
              <a:tr h="991414">
                <a:tc>
                  <a:txBody>
                    <a:bodyPr/>
                    <a:lstStyle/>
                    <a:p>
                      <a:pPr algn="ctr">
                        <a:lnSpc>
                          <a:spcPct val="100000"/>
                        </a:lnSpc>
                      </a:pPr>
                      <a:r>
                        <a:rPr lang="tr-TR" sz="1600" dirty="0" smtClean="0"/>
                        <a:t>RN</a:t>
                      </a:r>
                      <a:r>
                        <a:rPr lang="tr-TR" sz="1600" baseline="0" dirty="0" smtClean="0"/>
                        <a:t>-15</a:t>
                      </a:r>
                      <a:endParaRPr lang="en-US" sz="1800" b="0" strike="noStrike" spc="-1" dirty="0">
                        <a:solidFill>
                          <a:srgbClr val="000000"/>
                        </a:solidFill>
                        <a:uFill>
                          <a:solidFill>
                            <a:srgbClr val="FFFFFF"/>
                          </a:solidFill>
                        </a:uFill>
                        <a:latin typeface="Arial"/>
                      </a:endParaRPr>
                    </a:p>
                  </a:txBody>
                  <a:tcPr marL="91620" marR="91620" marT="45810" marB="45810" anchor="ctr"/>
                </a:tc>
                <a:tc>
                  <a:txBody>
                    <a:bodyPr/>
                    <a:lstStyle/>
                    <a:p>
                      <a:pPr algn="just">
                        <a:lnSpc>
                          <a:spcPct val="100000"/>
                        </a:lnSpc>
                      </a:pPr>
                      <a:r>
                        <a:rPr lang="en-US" sz="1200" dirty="0" smtClean="0"/>
                        <a:t>Telemetry shall include mission time with one second or better resolution, which begins when the container and glider is powered on. Mission time shall be maintained in the event of a processor reset during the launch and mission</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algn="l"/>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200" dirty="0">
                        <a:solidFill>
                          <a:schemeClr val="tx1"/>
                        </a:solidFill>
                      </a:endParaRPr>
                    </a:p>
                  </a:txBody>
                  <a:tcPr marL="91620" marR="91620" marT="45810" marB="45810"/>
                </a:tc>
                <a:tc>
                  <a:txBody>
                    <a:bodyPr/>
                    <a:lstStyle/>
                    <a:p>
                      <a:pPr algn="ctr"/>
                      <a:r>
                        <a:rPr lang="tr-TR" sz="1400" u="none" strike="noStrike" cap="none" baseline="0" dirty="0" smtClean="0">
                          <a:sym typeface="Arial"/>
                        </a:rPr>
                        <a:t>HIGH	</a:t>
                      </a:r>
                      <a:endParaRPr lang="tr-TR" sz="1400" b="0" i="0" u="none" strike="noStrike" cap="none" baseline="0" dirty="0" smtClean="0">
                        <a:solidFill>
                          <a:schemeClr val="tx1"/>
                        </a:solidFill>
                        <a:latin typeface="+mn-lt"/>
                        <a:ea typeface="+mn-ea"/>
                        <a:cs typeface="+mn-cs"/>
                        <a:sym typeface="Arial"/>
                      </a:endParaRPr>
                    </a:p>
                  </a:txBody>
                  <a:tcPr marL="91620" marR="91620" marT="45810" marB="45810"/>
                </a:tc>
                <a:tc>
                  <a:txBody>
                    <a:bodyPr/>
                    <a:lstStyle/>
                    <a:p>
                      <a:pPr>
                        <a:lnSpc>
                          <a:spcPct val="100000"/>
                        </a:lnSpc>
                      </a:pPr>
                      <a:r>
                        <a:rPr lang="en-US" sz="1400" strike="noStrike" spc="-1" dirty="0" smtClean="0">
                          <a:uFill>
                            <a:solidFill>
                              <a:srgbClr val="FFFFFF"/>
                            </a:solidFill>
                          </a:uFill>
                        </a:rPr>
                        <a:t>I</a:t>
                      </a: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1"/>
                  </a:ext>
                </a:extLst>
              </a:tr>
              <a:tr h="450740">
                <a:tc>
                  <a:txBody>
                    <a:bodyPr/>
                    <a:lstStyle/>
                    <a:p>
                      <a:pPr algn="ctr">
                        <a:buFont typeface="Arial" panose="020B0604020202020204" pitchFamily="34" charset="0"/>
                        <a:buNone/>
                      </a:pPr>
                      <a:r>
                        <a:rPr lang="tr-TR" sz="1600" dirty="0" smtClean="0"/>
                        <a:t>RN</a:t>
                      </a:r>
                      <a:r>
                        <a:rPr lang="tr-TR" sz="1600" baseline="0" dirty="0" smtClean="0"/>
                        <a:t>-16</a:t>
                      </a:r>
                      <a:endParaRPr lang="en-US" sz="1600" b="0" strike="noStrike" spc="-1" dirty="0">
                        <a:solidFill>
                          <a:srgbClr val="000000"/>
                        </a:solidFill>
                        <a:uFill>
                          <a:solidFill>
                            <a:srgbClr val="FFFFFF"/>
                          </a:solidFill>
                        </a:uFill>
                        <a:latin typeface="+mn-lt"/>
                      </a:endParaRPr>
                    </a:p>
                  </a:txBody>
                  <a:tcPr marL="91620" marR="91620" marT="45810" marB="45810" anchor="ctr"/>
                </a:tc>
                <a:tc>
                  <a:txBody>
                    <a:bodyPr/>
                    <a:lstStyle/>
                    <a:p>
                      <a:pPr algn="just">
                        <a:buFont typeface="Arial" panose="020B0604020202020204" pitchFamily="34" charset="0"/>
                        <a:buNone/>
                      </a:pPr>
                      <a:r>
                        <a:rPr lang="en-US" sz="1200" dirty="0" smtClean="0"/>
                        <a:t>All telemetry shall be displayed in real time during descent.</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algn="l"/>
                      <a:r>
                        <a:rPr lang="tr-TR" sz="1200" dirty="0" err="1" smtClean="0"/>
                        <a:t>Competition</a:t>
                      </a:r>
                      <a:r>
                        <a:rPr lang="tr-TR" sz="1200" baseline="0" dirty="0" smtClean="0"/>
                        <a:t> </a:t>
                      </a:r>
                      <a:r>
                        <a:rPr lang="tr-TR" sz="1200" baseline="0" dirty="0" err="1" smtClean="0"/>
                        <a:t>requirement</a:t>
                      </a:r>
                      <a:endParaRPr lang="en-US" sz="1200" b="0" dirty="0">
                        <a:solidFill>
                          <a:schemeClr val="tx1"/>
                        </a:solidFill>
                      </a:endParaRPr>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4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r>
              <a:tr h="991414">
                <a:tc>
                  <a:txBody>
                    <a:bodyPr/>
                    <a:lstStyle/>
                    <a:p>
                      <a:pPr algn="ctr">
                        <a:buFont typeface="Arial" panose="020B0604020202020204" pitchFamily="34" charset="0"/>
                        <a:buNone/>
                      </a:pPr>
                      <a:r>
                        <a:rPr lang="tr-TR" sz="1600" dirty="0" smtClean="0"/>
                        <a:t>RN</a:t>
                      </a:r>
                      <a:r>
                        <a:rPr lang="tr-TR" sz="1600" baseline="0" dirty="0" smtClean="0"/>
                        <a:t>-17</a:t>
                      </a:r>
                      <a:endParaRPr lang="tr-TR" sz="1600" b="0" dirty="0" smtClean="0"/>
                    </a:p>
                  </a:txBody>
                  <a:tcPr marL="91620" marR="91620" marT="45810" marB="45810" anchor="ctr"/>
                </a:tc>
                <a:tc>
                  <a:txBody>
                    <a:bodyPr/>
                    <a:lstStyle/>
                    <a:p>
                      <a:pPr algn="just">
                        <a:buFont typeface="Arial" panose="020B0604020202020204" pitchFamily="34" charset="0"/>
                        <a:buNone/>
                      </a:pPr>
                      <a:r>
                        <a:rPr lang="en-US" sz="1200" dirty="0" smtClean="0"/>
                        <a:t>Teams shall plot each telemetry data field in real time during flight. In addition, the ground system shall display a two dimensional map of estimated glider position based on speed and heading telemetry data</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200" b="0" dirty="0">
                        <a:solidFill>
                          <a:srgbClr val="FF0000"/>
                        </a:solidFill>
                      </a:endParaRPr>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3"/>
                  </a:ext>
                </a:extLst>
              </a:tr>
              <a:tr h="8111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dirty="0" smtClean="0"/>
                        <a:t>RN</a:t>
                      </a:r>
                      <a:r>
                        <a:rPr lang="tr-TR" sz="1600" baseline="0" dirty="0" smtClean="0"/>
                        <a:t>-18</a:t>
                      </a:r>
                      <a:endParaRPr lang="tr-TR" sz="1600" b="0" dirty="0" smtClean="0"/>
                    </a:p>
                  </a:txBody>
                  <a:tcPr marL="91620" marR="91620" marT="45810" marB="45810" anchor="ctr"/>
                </a:tc>
                <a:tc>
                  <a:txBody>
                    <a:bodyPr/>
                    <a:lstStyle/>
                    <a:p>
                      <a:pPr algn="just">
                        <a:buFont typeface="Arial" panose="020B0604020202020204" pitchFamily="34" charset="0"/>
                        <a:buNone/>
                      </a:pPr>
                      <a:r>
                        <a:rPr lang="en-US" sz="1200" dirty="0" smtClean="0"/>
                        <a:t>The ground station shall include one laptop computer with a minimum of two hours of battery operation, XBEE radio and a hand held antenna.</a:t>
                      </a:r>
                      <a:endParaRPr lang="tr-TR" sz="1200" b="0" dirty="0" smtClean="0"/>
                    </a:p>
                  </a:txBody>
                  <a:tcPr marL="91620" marR="91620" marT="45810" marB="45810"/>
                </a:tc>
                <a:tc>
                  <a:txBody>
                    <a:bodyPr/>
                    <a:lstStyle/>
                    <a:p>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400" dirty="0"/>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4"/>
                  </a:ext>
                </a:extLst>
              </a:tr>
              <a:tr h="4507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dirty="0" smtClean="0"/>
                        <a:t>RN-19</a:t>
                      </a:r>
                      <a:endParaRPr lang="tr-TR" sz="1600" b="0" dirty="0" smtClean="0"/>
                    </a:p>
                  </a:txBody>
                  <a:tcPr marL="91620" marR="91620" marT="45810" marB="4581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glide duration shall be as close to 2 minutes as possible.</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algn="l"/>
                      <a:r>
                        <a:rPr lang="tr-TR" sz="1200" dirty="0" err="1" smtClean="0"/>
                        <a:t>Competition</a:t>
                      </a:r>
                      <a:r>
                        <a:rPr lang="tr-TR" sz="1200" baseline="0" dirty="0" smtClean="0"/>
                        <a:t> </a:t>
                      </a:r>
                      <a:r>
                        <a:rPr lang="tr-TR" sz="1200" baseline="0" dirty="0" err="1" smtClean="0"/>
                        <a:t>requirement</a:t>
                      </a:r>
                      <a:r>
                        <a:rPr lang="tr-TR" sz="1200" baseline="0" dirty="0" smtClean="0"/>
                        <a:t>. </a:t>
                      </a:r>
                      <a:endParaRPr lang="en-US" sz="1200" b="0" dirty="0">
                        <a:solidFill>
                          <a:schemeClr val="tx1"/>
                        </a:solidFill>
                      </a:endParaRPr>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5"/>
                  </a:ext>
                </a:extLst>
              </a:tr>
              <a:tr h="8865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b="0" dirty="0" smtClean="0"/>
                        <a:t>RN-20</a:t>
                      </a:r>
                    </a:p>
                  </a:txBody>
                  <a:tcPr marL="91620" marR="91620" marT="45810" marB="4581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glider electronics must be all solar powered except for the time keeping device may use a coin cell battery. No batteries are allowed. Super capacitors are allowed and must be fully discharged at launch. </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err="1" smtClean="0"/>
                        <a:t>Competition</a:t>
                      </a:r>
                      <a:r>
                        <a:rPr lang="tr-TR" sz="1200" baseline="0" dirty="0" smtClean="0"/>
                        <a:t> </a:t>
                      </a:r>
                      <a:r>
                        <a:rPr lang="tr-TR" sz="1200" baseline="0" dirty="0" err="1" smtClean="0"/>
                        <a:t>requirement</a:t>
                      </a:r>
                      <a:r>
                        <a:rPr lang="tr-TR" sz="1200" baseline="0" dirty="0" smtClean="0"/>
                        <a:t>. </a:t>
                      </a:r>
                      <a:endParaRPr lang="en-US" sz="1200" b="0" dirty="0" smtClean="0">
                        <a:solidFill>
                          <a:schemeClr val="tx1"/>
                        </a:solidFill>
                      </a:endParaRPr>
                    </a:p>
                    <a:p>
                      <a:pPr algn="l"/>
                      <a:endParaRPr lang="en-US" sz="1200" b="0" dirty="0">
                        <a:solidFill>
                          <a:schemeClr val="tx1"/>
                        </a:solidFill>
                      </a:endParaRPr>
                    </a:p>
                  </a:txBody>
                  <a:tcPr marL="91620" marR="91620" marT="45810" marB="4581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strike="noStrike" spc="-1" dirty="0" smtClean="0">
                          <a:uFill>
                            <a:solidFill>
                              <a:srgbClr val="FFFFFF"/>
                            </a:solidFill>
                          </a:uFill>
                        </a:rPr>
                        <a:t>HIGH</a:t>
                      </a:r>
                      <a:endParaRPr lang="en-US" sz="1400" b="0" strike="noStrike" spc="-1" dirty="0" smtClean="0">
                        <a:solidFill>
                          <a:srgbClr val="000000"/>
                        </a:solidFill>
                        <a:uFill>
                          <a:solidFill>
                            <a:srgbClr val="FFFFFF"/>
                          </a:solidFill>
                        </a:uFill>
                        <a:latin typeface="+mn-lt"/>
                      </a:endParaRPr>
                    </a:p>
                    <a:p>
                      <a:pPr algn="ct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r>
            </a:tbl>
          </a:graphicData>
        </a:graphic>
      </p:graphicFrame>
      <p:sp>
        <p:nvSpPr>
          <p:cNvPr id="8" name="Shape 19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a:t>
            </a:r>
            <a:r>
              <a:rPr lang="tr-TR" dirty="0" smtClean="0"/>
              <a:t>4773 –grizu-263</a:t>
            </a:r>
            <a:endParaRPr lang="en-US" sz="1000" b="0" i="0" u="none" strike="noStrike" cap="none" dirty="0">
              <a:solidFill>
                <a:schemeClr val="dk1"/>
              </a:solidFill>
              <a:latin typeface="Arial"/>
              <a:ea typeface="Arial"/>
              <a:cs typeface="Arial"/>
              <a:sym typeface="Arial"/>
            </a:endParaRPr>
          </a:p>
        </p:txBody>
      </p:sp>
      <p:sp>
        <p:nvSpPr>
          <p:cNvPr id="9" name="Shape 14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a:t>
            </a:r>
            <a:r>
              <a:rPr lang="tr-TR" sz="1000" dirty="0" smtClean="0">
                <a:solidFill>
                  <a:schemeClr val="dk1"/>
                </a:solidFill>
              </a:rPr>
              <a:t>Muzaffer Duysal</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496164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Shape 921"/>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922" name="Shape 922"/>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110</a:t>
            </a:fld>
            <a:endParaRPr lang="en-US" sz="1000" b="0" i="0" u="none" strike="noStrike" cap="none">
              <a:solidFill>
                <a:schemeClr val="dk1"/>
              </a:solidFill>
              <a:latin typeface="Arial"/>
              <a:ea typeface="Arial"/>
              <a:cs typeface="Arial"/>
              <a:sym typeface="Arial"/>
            </a:endParaRPr>
          </a:p>
        </p:txBody>
      </p:sp>
      <p:sp>
        <p:nvSpPr>
          <p:cNvPr id="923" name="Shape 923"/>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Mission Operations Manual Development Plan</a:t>
            </a:r>
          </a:p>
        </p:txBody>
      </p:sp>
      <p:sp>
        <p:nvSpPr>
          <p:cNvPr id="924" name="Shape 924"/>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Discuss development and content of the Missions Operations Manual for your CanSat</a:t>
            </a:r>
          </a:p>
        </p:txBody>
      </p:sp>
      <p:sp>
        <p:nvSpPr>
          <p:cNvPr id="925" name="Shape 925"/>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Shape 930"/>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931" name="Shape 931"/>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111</a:t>
            </a:fld>
            <a:endParaRPr lang="en-US" sz="1000" b="0" i="0" u="none" strike="noStrike" cap="none">
              <a:solidFill>
                <a:schemeClr val="dk1"/>
              </a:solidFill>
              <a:latin typeface="Arial"/>
              <a:ea typeface="Arial"/>
              <a:cs typeface="Arial"/>
              <a:sym typeface="Arial"/>
            </a:endParaRPr>
          </a:p>
        </p:txBody>
      </p:sp>
      <p:sp>
        <p:nvSpPr>
          <p:cNvPr id="932" name="Shape 932"/>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CanSat Location and Recovery</a:t>
            </a:r>
          </a:p>
        </p:txBody>
      </p:sp>
      <p:sp>
        <p:nvSpPr>
          <p:cNvPr id="933" name="Shape 933"/>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Discuss how you will find your CanSats in the field</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Discuss Container and Payload recovery</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Color selection of visible components</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CanSat return address labeling</a:t>
            </a:r>
          </a:p>
          <a:p>
            <a:pPr marL="342900" marR="0" lvl="0" indent="-342900" algn="l" rtl="0">
              <a:spcBef>
                <a:spcPts val="480"/>
              </a:spcBef>
              <a:spcAft>
                <a:spcPts val="0"/>
              </a:spcAft>
              <a:buClr>
                <a:schemeClr val="dk1"/>
              </a:buClr>
              <a:buSzPct val="100000"/>
              <a:buFont typeface="Arial"/>
              <a:buNone/>
            </a:pPr>
            <a:endParaRPr sz="2400" b="1" i="0" u="none" strike="noStrike" cap="none">
              <a:solidFill>
                <a:schemeClr val="dk1"/>
              </a:solidFill>
              <a:latin typeface="Arial"/>
              <a:ea typeface="Arial"/>
              <a:cs typeface="Arial"/>
              <a:sym typeface="Arial"/>
            </a:endParaRPr>
          </a:p>
        </p:txBody>
      </p:sp>
      <p:sp>
        <p:nvSpPr>
          <p:cNvPr id="934" name="Shape 93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935" name="Shape 935"/>
          <p:cNvSpPr txBox="1"/>
          <p:nvPr/>
        </p:nvSpPr>
        <p:spPr>
          <a:xfrm>
            <a:off x="381000" y="66294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Shape 940"/>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CDR:  Team ### (Team Number and Name)</a:t>
            </a:r>
          </a:p>
        </p:txBody>
      </p:sp>
      <p:sp>
        <p:nvSpPr>
          <p:cNvPr id="941" name="Shape 941"/>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112</a:t>
            </a:fld>
            <a:endParaRPr lang="en-US" sz="1000" b="0" i="0" u="none" strike="noStrike" cap="none">
              <a:solidFill>
                <a:schemeClr val="dk1"/>
              </a:solidFill>
              <a:latin typeface="Arial"/>
              <a:ea typeface="Arial"/>
              <a:cs typeface="Arial"/>
              <a:sym typeface="Arial"/>
            </a:endParaRPr>
          </a:p>
        </p:txBody>
      </p:sp>
      <p:sp>
        <p:nvSpPr>
          <p:cNvPr id="942" name="Shape 942"/>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Requirements Compliance</a:t>
            </a:r>
          </a:p>
        </p:txBody>
      </p:sp>
      <p:sp>
        <p:nvSpPr>
          <p:cNvPr id="943" name="Shape 943"/>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
        <p:nvSpPr>
          <p:cNvPr id="944" name="Shape 944"/>
          <p:cNvSpPr txBox="1"/>
          <p:nvPr/>
        </p:nvSpPr>
        <p:spPr>
          <a:xfrm>
            <a:off x="228600" y="1219200"/>
            <a:ext cx="8686800" cy="646331"/>
          </a:xfrm>
          <a:prstGeom prst="rect">
            <a:avLst/>
          </a:prstGeom>
          <a:solidFill>
            <a:schemeClr val="accent1"/>
          </a:solidFill>
          <a:ln w="9525" cap="flat" cmpd="sng">
            <a:solidFill>
              <a:schemeClr val="accent2"/>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1" u="none" strike="noStrike" cap="none">
                <a:solidFill>
                  <a:schemeClr val="dk1"/>
                </a:solidFill>
                <a:latin typeface="Arial"/>
                <a:ea typeface="Arial"/>
                <a:cs typeface="Arial"/>
                <a:sym typeface="Arial"/>
              </a:rPr>
              <a:t>The purpose of this section is to summarize and cross reference the compliance to the CanSat Competition Mission Guide requirements.</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Shape 94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Requirements Compliance Overview</a:t>
            </a:r>
          </a:p>
        </p:txBody>
      </p:sp>
      <p:sp>
        <p:nvSpPr>
          <p:cNvPr id="950" name="Shape 950"/>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State current design compliance to requirements</a:t>
            </a:r>
          </a:p>
          <a:p>
            <a:pPr marL="342900" marR="0" lvl="0" indent="-342900" algn="l" rtl="0">
              <a:spcBef>
                <a:spcPts val="48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Summarize content of the detailed slides that follow</a:t>
            </a:r>
          </a:p>
          <a:p>
            <a:pPr marL="342900" marR="0" lvl="0" indent="-342900" algn="l" rtl="0">
              <a:spcBef>
                <a:spcPts val="48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If the design does not comply to the requirements, that is a </a:t>
            </a:r>
            <a:r>
              <a:rPr lang="en-US" sz="2400" b="1" i="0" u="none" strike="noStrike" cap="none">
                <a:solidFill>
                  <a:srgbClr val="FF0000"/>
                </a:solidFill>
                <a:latin typeface="Arial"/>
                <a:ea typeface="Arial"/>
                <a:cs typeface="Arial"/>
                <a:sym typeface="Arial"/>
              </a:rPr>
              <a:t>serious issue </a:t>
            </a:r>
            <a:r>
              <a:rPr lang="en-US" sz="2400" b="1" i="0" u="none" strike="noStrike" cap="none">
                <a:solidFill>
                  <a:schemeClr val="dk1"/>
                </a:solidFill>
                <a:latin typeface="Arial"/>
                <a:ea typeface="Arial"/>
                <a:cs typeface="Arial"/>
                <a:sym typeface="Arial"/>
              </a:rPr>
              <a:t>– why?</a:t>
            </a:r>
          </a:p>
        </p:txBody>
      </p:sp>
      <p:sp>
        <p:nvSpPr>
          <p:cNvPr id="951" name="Shape 951"/>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CDR:  Team ### (Team Number and Name)</a:t>
            </a:r>
          </a:p>
        </p:txBody>
      </p:sp>
      <p:sp>
        <p:nvSpPr>
          <p:cNvPr id="952" name="Shape 952"/>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113</a:t>
            </a:fld>
            <a:endParaRPr lang="en-US" sz="1000" b="0" i="0" u="none" strike="noStrike" cap="none">
              <a:solidFill>
                <a:schemeClr val="dk1"/>
              </a:solidFill>
              <a:latin typeface="Arial"/>
              <a:ea typeface="Arial"/>
              <a:cs typeface="Arial"/>
              <a:sym typeface="Arial"/>
            </a:endParaRPr>
          </a:p>
        </p:txBody>
      </p:sp>
      <p:sp>
        <p:nvSpPr>
          <p:cNvPr id="953" name="Shape 95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54" name="Shape 95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Shape 95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Requirements Compliance</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(multiple slides, as needed)</a:t>
            </a:r>
          </a:p>
        </p:txBody>
      </p:sp>
      <p:sp>
        <p:nvSpPr>
          <p:cNvPr id="960" name="Shape 960"/>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Provide a table demonstrating compliance to all competition base requirements</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Use the following format in as many slides as required</a:t>
            </a:r>
          </a:p>
        </p:txBody>
      </p:sp>
      <p:sp>
        <p:nvSpPr>
          <p:cNvPr id="961" name="Shape 961"/>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Name)</a:t>
            </a:r>
          </a:p>
        </p:txBody>
      </p:sp>
      <p:sp>
        <p:nvSpPr>
          <p:cNvPr id="962" name="Shape 962"/>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114</a:t>
            </a:fld>
            <a:endParaRPr lang="en-US" sz="1000" b="0" i="0" u="none" strike="noStrike" cap="none">
              <a:solidFill>
                <a:schemeClr val="dk1"/>
              </a:solidFill>
              <a:latin typeface="Arial"/>
              <a:ea typeface="Arial"/>
              <a:cs typeface="Arial"/>
              <a:sym typeface="Arial"/>
            </a:endParaRPr>
          </a:p>
        </p:txBody>
      </p:sp>
      <p:graphicFrame>
        <p:nvGraphicFramePr>
          <p:cNvPr id="963" name="Shape 963"/>
          <p:cNvGraphicFramePr/>
          <p:nvPr/>
        </p:nvGraphicFramePr>
        <p:xfrm>
          <a:off x="233148" y="2438400"/>
          <a:ext cx="8686800" cy="2978405"/>
        </p:xfrm>
        <a:graphic>
          <a:graphicData uri="http://schemas.openxmlformats.org/drawingml/2006/table">
            <a:tbl>
              <a:tblPr firstRow="1">
                <a:noFill/>
                <a:tableStyleId>{FE96B86C-D9CD-4CC3-801B-3FFB0ACDB47B}</a:tableStyleId>
              </a:tblPr>
              <a:tblGrid>
                <a:gridCol w="533400"/>
                <a:gridCol w="4302550"/>
                <a:gridCol w="1014950"/>
                <a:gridCol w="1134350"/>
                <a:gridCol w="1701550"/>
              </a:tblGrid>
              <a:tr h="298525">
                <a:tc>
                  <a:txBody>
                    <a:bodyPr/>
                    <a:lstStyle/>
                    <a:p>
                      <a:pPr marL="0" marR="0" lvl="0" indent="0" algn="ctr" rtl="0">
                        <a:spcBef>
                          <a:spcPts val="0"/>
                        </a:spcBef>
                        <a:buSzPct val="25000"/>
                        <a:buNone/>
                      </a:pPr>
                      <a:r>
                        <a:rPr lang="en-US" sz="1200" u="none" strike="noStrike" cap="none"/>
                        <a:t>Rqmt</a:t>
                      </a:r>
                    </a:p>
                    <a:p>
                      <a:pPr marL="0" marR="0" lvl="0" indent="0" algn="ctr" rtl="0">
                        <a:spcBef>
                          <a:spcPts val="0"/>
                        </a:spcBef>
                        <a:buSzPct val="25000"/>
                        <a:buNone/>
                      </a:pPr>
                      <a:r>
                        <a:rPr lang="en-US" sz="1200" u="none" strike="noStrike" cap="none"/>
                        <a:t>Num</a:t>
                      </a:r>
                    </a:p>
                  </a:txBody>
                  <a:tcPr marL="7475" marR="7475" marT="7475" marB="0" anchor="ctr">
                    <a:solidFill>
                      <a:srgbClr val="A2A2E0"/>
                    </a:solidFill>
                  </a:tcPr>
                </a:tc>
                <a:tc>
                  <a:txBody>
                    <a:bodyPr/>
                    <a:lstStyle/>
                    <a:p>
                      <a:pPr marL="0" marR="0" lvl="0" indent="0" algn="ctr" rtl="0">
                        <a:spcBef>
                          <a:spcPts val="0"/>
                        </a:spcBef>
                        <a:buSzPct val="25000"/>
                        <a:buNone/>
                      </a:pPr>
                      <a:r>
                        <a:rPr lang="en-US" sz="1200" u="none" strike="noStrike" cap="none"/>
                        <a:t>Requirement</a:t>
                      </a:r>
                    </a:p>
                  </a:txBody>
                  <a:tcPr marL="7475" marR="7475" marT="7475" marB="0" anchor="ctr">
                    <a:solidFill>
                      <a:srgbClr val="A2A2E0"/>
                    </a:solidFill>
                  </a:tcPr>
                </a:tc>
                <a:tc>
                  <a:txBody>
                    <a:bodyPr/>
                    <a:lstStyle/>
                    <a:p>
                      <a:pPr marL="0" marR="0" lvl="0" indent="0" algn="ctr" rtl="0">
                        <a:spcBef>
                          <a:spcPts val="0"/>
                        </a:spcBef>
                        <a:buSzPct val="25000"/>
                        <a:buNone/>
                      </a:pPr>
                      <a:r>
                        <a:rPr lang="en-US" sz="1200" u="none" strike="noStrike" cap="none"/>
                        <a:t>Comply / No Comply / Partial</a:t>
                      </a:r>
                    </a:p>
                  </a:txBody>
                  <a:tcPr marL="7475" marR="7475" marT="7475" marB="0" anchor="ctr">
                    <a:solidFill>
                      <a:srgbClr val="A2A2E0"/>
                    </a:solidFill>
                  </a:tcPr>
                </a:tc>
                <a:tc>
                  <a:txBody>
                    <a:bodyPr/>
                    <a:lstStyle/>
                    <a:p>
                      <a:pPr marL="0" marR="0" lvl="0" indent="0" algn="ctr" rtl="0">
                        <a:spcBef>
                          <a:spcPts val="0"/>
                        </a:spcBef>
                        <a:buSzPct val="25000"/>
                        <a:buNone/>
                      </a:pPr>
                      <a:r>
                        <a:rPr lang="en-US" sz="1200" u="none" strike="noStrike" cap="none"/>
                        <a:t>X-Ref Slide(s)  Demonstrating Compliance</a:t>
                      </a:r>
                    </a:p>
                  </a:txBody>
                  <a:tcPr marL="7475" marR="7475" marT="7475" marB="0" anchor="ctr">
                    <a:solidFill>
                      <a:srgbClr val="A2A2E0"/>
                    </a:solidFill>
                  </a:tcPr>
                </a:tc>
                <a:tc>
                  <a:txBody>
                    <a:bodyPr/>
                    <a:lstStyle/>
                    <a:p>
                      <a:pPr marL="0" marR="0" lvl="0" indent="0" algn="ctr" rtl="0">
                        <a:spcBef>
                          <a:spcPts val="0"/>
                        </a:spcBef>
                        <a:buSzPct val="25000"/>
                        <a:buNone/>
                      </a:pPr>
                      <a:r>
                        <a:rPr lang="en-US" sz="1200" u="none" strike="noStrike" cap="none"/>
                        <a:t>Team Comments</a:t>
                      </a:r>
                    </a:p>
                    <a:p>
                      <a:pPr marL="0" marR="0" lvl="0" indent="0" algn="ctr" rtl="0">
                        <a:spcBef>
                          <a:spcPts val="0"/>
                        </a:spcBef>
                        <a:buSzPct val="25000"/>
                        <a:buNone/>
                      </a:pPr>
                      <a:r>
                        <a:rPr lang="en-US" sz="1200" u="none" strike="noStrike" cap="none"/>
                        <a:t>or Notes</a:t>
                      </a:r>
                    </a:p>
                  </a:txBody>
                  <a:tcPr marL="7475" marR="7475" marT="7475" marB="0" anchor="ctr">
                    <a:solidFill>
                      <a:srgbClr val="A2A2E0"/>
                    </a:solidFill>
                  </a:tcPr>
                </a:tc>
              </a:tr>
              <a:tr h="298525">
                <a:tc>
                  <a:txBody>
                    <a:bodyPr/>
                    <a:lstStyle/>
                    <a:p>
                      <a:pPr marL="0" marR="0" lvl="0" indent="0" algn="ctr" rtl="0">
                        <a:spcBef>
                          <a:spcPts val="0"/>
                        </a:spcBef>
                        <a:buSzPct val="25000"/>
                        <a:buNone/>
                      </a:pPr>
                      <a:r>
                        <a:rPr lang="en-US" sz="1200" u="none" strike="noStrike" cap="none"/>
                        <a:t>1</a:t>
                      </a:r>
                    </a:p>
                  </a:txBody>
                  <a:tcPr marL="7475" marR="7475" marT="7475" marB="0" anchor="ctr"/>
                </a:tc>
                <a:tc>
                  <a:txBody>
                    <a:bodyPr/>
                    <a:lstStyle/>
                    <a:p>
                      <a:pPr marL="0" marR="0" lvl="0" indent="0" algn="l" rtl="0">
                        <a:spcBef>
                          <a:spcPts val="0"/>
                        </a:spcBef>
                        <a:buSzPct val="25000"/>
                        <a:buNone/>
                      </a:pPr>
                      <a:r>
                        <a:rPr lang="en-US" sz="1200" u="none" strike="noStrike" cap="none"/>
                        <a:t>Total mass of CanSat, container, and all descent control devices shall be 700 grams. Mass shall not vary more than +/-10 grams.</a:t>
                      </a:r>
                    </a:p>
                  </a:txBody>
                  <a:tcPr marL="7475" marR="7475" marT="7475" marB="0" anchor="ctr"/>
                </a:tc>
                <a:tc>
                  <a:txBody>
                    <a:bodyPr/>
                    <a:lstStyle/>
                    <a:p>
                      <a:pPr marL="0" marR="0" lvl="0" indent="0" algn="ctr" rtl="0">
                        <a:spcBef>
                          <a:spcPts val="0"/>
                        </a:spcBef>
                        <a:buSzPct val="25000"/>
                        <a:buNone/>
                      </a:pPr>
                      <a:r>
                        <a:rPr lang="en-US" sz="1200" b="1" i="0" u="none" strike="noStrike" cap="none">
                          <a:solidFill>
                            <a:schemeClr val="lt1"/>
                          </a:solidFill>
                          <a:latin typeface="Calibri"/>
                          <a:ea typeface="Calibri"/>
                          <a:cs typeface="Calibri"/>
                          <a:sym typeface="Calibri"/>
                        </a:rPr>
                        <a:t>Comply</a:t>
                      </a:r>
                    </a:p>
                  </a:txBody>
                  <a:tcPr marL="7475" marR="7475" marT="7475" marB="0" anchor="ctr">
                    <a:solidFill>
                      <a:srgbClr val="00B050"/>
                    </a:solidFill>
                  </a:tcPr>
                </a:tc>
                <a:tc>
                  <a:txBody>
                    <a:bodyPr/>
                    <a:lstStyle/>
                    <a:p>
                      <a:pPr marL="0" marR="0" lvl="0" indent="0" algn="ctr" rtl="0">
                        <a:spcBef>
                          <a:spcPts val="0"/>
                        </a:spcBef>
                        <a:buSzPct val="25000"/>
                        <a:buNone/>
                      </a:pPr>
                      <a:r>
                        <a:rPr lang="en-US" sz="1200" b="0" i="0" u="none" strike="noStrike" cap="none">
                          <a:solidFill>
                            <a:schemeClr val="lt1"/>
                          </a:solidFill>
                          <a:latin typeface="Calibri"/>
                          <a:ea typeface="Calibri"/>
                          <a:cs typeface="Calibri"/>
                          <a:sym typeface="Calibri"/>
                        </a:rPr>
                        <a:t> </a:t>
                      </a:r>
                      <a:r>
                        <a:rPr lang="en-US" sz="1200" b="1" i="0" u="none" strike="noStrike" cap="none">
                          <a:solidFill>
                            <a:schemeClr val="lt1"/>
                          </a:solidFill>
                          <a:latin typeface="Calibri"/>
                          <a:ea typeface="Calibri"/>
                          <a:cs typeface="Calibri"/>
                          <a:sym typeface="Calibri"/>
                        </a:rPr>
                        <a:t>x, y, z</a:t>
                      </a:r>
                    </a:p>
                  </a:txBody>
                  <a:tcPr marL="7475" marR="7475" marT="7475" marB="0" anchor="ctr">
                    <a:solidFill>
                      <a:srgbClr val="00B050"/>
                    </a:solidFill>
                  </a:tcPr>
                </a:tc>
                <a:tc>
                  <a:txBody>
                    <a:bodyPr/>
                    <a:lstStyle/>
                    <a:p>
                      <a:pPr marL="0" marR="0" lvl="0" indent="0" algn="l" rtl="0">
                        <a:spcBef>
                          <a:spcPts val="0"/>
                        </a:spcBef>
                        <a:buSzPct val="25000"/>
                        <a:buNone/>
                      </a:pPr>
                      <a:r>
                        <a:rPr lang="en-US" sz="1200" b="1" i="0" u="none" strike="noStrike" cap="none">
                          <a:solidFill>
                            <a:srgbClr val="00B050"/>
                          </a:solidFill>
                          <a:latin typeface="Calibri"/>
                          <a:ea typeface="Calibri"/>
                          <a:cs typeface="Calibri"/>
                          <a:sym typeface="Calibri"/>
                        </a:rPr>
                        <a:t>Everything should be green by CDR.</a:t>
                      </a:r>
                    </a:p>
                  </a:txBody>
                  <a:tcPr marL="7475" marR="7475" marT="7475" marB="0" anchor="ctr"/>
                </a:tc>
              </a:tr>
              <a:tr h="149250">
                <a:tc>
                  <a:txBody>
                    <a:bodyPr/>
                    <a:lstStyle/>
                    <a:p>
                      <a:pPr marL="0" marR="0" lvl="0" indent="0" algn="ctr" rtl="0">
                        <a:spcBef>
                          <a:spcPts val="0"/>
                        </a:spcBef>
                        <a:buSzPct val="25000"/>
                        <a:buNone/>
                      </a:pPr>
                      <a:r>
                        <a:rPr lang="en-US" sz="1200" u="none" strike="noStrike" cap="none"/>
                        <a:t>2</a:t>
                      </a:r>
                    </a:p>
                  </a:txBody>
                  <a:tcPr marL="7475" marR="7475" marT="7475" marB="0" anchor="ctr"/>
                </a:tc>
                <a:tc>
                  <a:txBody>
                    <a:bodyPr/>
                    <a:lstStyle/>
                    <a:p>
                      <a:pPr marL="0" marR="0" lvl="0" indent="0" algn="l" rtl="0">
                        <a:spcBef>
                          <a:spcPts val="0"/>
                        </a:spcBef>
                        <a:buSzPct val="25000"/>
                        <a:buNone/>
                      </a:pPr>
                      <a:r>
                        <a:rPr lang="en-US" sz="1200" u="none" strike="noStrike" cap="none"/>
                        <a:t>The cansat must be installed in a container to protect it from deployment out of the rocket.</a:t>
                      </a:r>
                    </a:p>
                  </a:txBody>
                  <a:tcPr marL="7475" marR="7475" marT="7475" marB="0" anchor="ctr"/>
                </a:tc>
                <a:tc>
                  <a:txBody>
                    <a:bodyPr/>
                    <a:lstStyle/>
                    <a:p>
                      <a:pPr marL="0" marR="0" lvl="0" indent="0" algn="ctr" rtl="0">
                        <a:spcBef>
                          <a:spcPts val="0"/>
                        </a:spcBef>
                        <a:buSzPct val="25000"/>
                        <a:buNone/>
                      </a:pPr>
                      <a:r>
                        <a:rPr lang="en-US" sz="1200" u="none" strike="noStrike" cap="none"/>
                        <a:t>--</a:t>
                      </a:r>
                    </a:p>
                  </a:txBody>
                  <a:tcPr marL="7475" marR="7475" marT="7475" marB="0" anchor="ctr"/>
                </a:tc>
                <a:tc>
                  <a:txBody>
                    <a:bodyPr/>
                    <a:lstStyle/>
                    <a:p>
                      <a:pPr marL="0" marR="0" lvl="0" indent="0" algn="ctr" rtl="0">
                        <a:spcBef>
                          <a:spcPts val="0"/>
                        </a:spcBef>
                        <a:buSzPct val="25000"/>
                        <a:buNone/>
                      </a:pPr>
                      <a:r>
                        <a:rPr lang="en-US" sz="1200" u="none" strike="noStrike" cap="none"/>
                        <a:t>--</a:t>
                      </a:r>
                    </a:p>
                  </a:txBody>
                  <a:tcPr marL="7475" marR="7475" marT="7475" marB="0" anchor="ctr"/>
                </a:tc>
                <a:tc>
                  <a:txBody>
                    <a:bodyPr/>
                    <a:lstStyle/>
                    <a:p>
                      <a:pPr marL="0" marR="0" lvl="0" indent="0" algn="ctr" rtl="0">
                        <a:spcBef>
                          <a:spcPts val="0"/>
                        </a:spcBef>
                        <a:buSzPct val="25000"/>
                        <a:buNone/>
                      </a:pPr>
                      <a:r>
                        <a:rPr lang="en-US" sz="1200" u="none" strike="noStrike" cap="none"/>
                        <a:t>--</a:t>
                      </a:r>
                    </a:p>
                  </a:txBody>
                  <a:tcPr marL="7475" marR="7475" marT="7475" marB="0" anchor="ctr"/>
                </a:tc>
              </a:tr>
              <a:tr h="380600">
                <a:tc>
                  <a:txBody>
                    <a:bodyPr/>
                    <a:lstStyle/>
                    <a:p>
                      <a:pPr marL="0" marR="0" lvl="0" indent="0" algn="ctr" rtl="0">
                        <a:spcBef>
                          <a:spcPts val="0"/>
                        </a:spcBef>
                        <a:buSzPct val="25000"/>
                        <a:buNone/>
                      </a:pPr>
                      <a:r>
                        <a:rPr lang="en-US" sz="1200" u="none" strike="noStrike" cap="none"/>
                        <a:t>3</a:t>
                      </a:r>
                    </a:p>
                  </a:txBody>
                  <a:tcPr marL="7475" marR="7475" marT="7475" marB="0" anchor="ctr"/>
                </a:tc>
                <a:tc>
                  <a:txBody>
                    <a:bodyPr/>
                    <a:lstStyle/>
                    <a:p>
                      <a:pPr marL="0" marR="0" lvl="0" indent="0" algn="l" rtl="0">
                        <a:spcBef>
                          <a:spcPts val="0"/>
                        </a:spcBef>
                        <a:buSzPct val="25000"/>
                        <a:buNone/>
                      </a:pPr>
                      <a:r>
                        <a:rPr lang="en-US" sz="1200" u="none" strike="noStrike" cap="none"/>
                        <a:t>The container shall fit inside the cylindrical payload section of the rocket defined by the cylindrical payload envelope of 130 mm x 250 mm length control system including the descent</a:t>
                      </a:r>
                    </a:p>
                  </a:txBody>
                  <a:tcPr marL="7475" marR="7475" marT="7475" marB="0" anchor="ctr"/>
                </a:tc>
                <a:tc>
                  <a:txBody>
                    <a:bodyPr/>
                    <a:lstStyle/>
                    <a:p>
                      <a:pPr marL="0" marR="0" lvl="0" indent="0" algn="ctr" rtl="0">
                        <a:spcBef>
                          <a:spcPts val="0"/>
                        </a:spcBef>
                        <a:buSzPct val="25000"/>
                        <a:buNone/>
                      </a:pPr>
                      <a:r>
                        <a:rPr lang="en-US" sz="1200" b="1" i="0" u="none" strike="noStrike" cap="none">
                          <a:solidFill>
                            <a:schemeClr val="lt1"/>
                          </a:solidFill>
                          <a:latin typeface="Calibri"/>
                          <a:ea typeface="Calibri"/>
                          <a:cs typeface="Calibri"/>
                          <a:sym typeface="Calibri"/>
                        </a:rPr>
                        <a:t>Partial</a:t>
                      </a:r>
                    </a:p>
                  </a:txBody>
                  <a:tcPr marL="7475" marR="7475" marT="7475" marB="0" anchor="ctr">
                    <a:solidFill>
                      <a:srgbClr val="FFFF00"/>
                    </a:solidFill>
                  </a:tcPr>
                </a:tc>
                <a:tc>
                  <a:txBody>
                    <a:bodyPr/>
                    <a:lstStyle/>
                    <a:p>
                      <a:pPr marL="0" marR="0" lvl="0" indent="0" algn="l" rtl="0">
                        <a:spcBef>
                          <a:spcPts val="0"/>
                        </a:spcBef>
                        <a:buSzPct val="25000"/>
                        <a:buNone/>
                      </a:pPr>
                      <a:endParaRPr sz="1200" b="0" i="0" u="none" strike="noStrike" cap="none">
                        <a:solidFill>
                          <a:schemeClr val="lt1"/>
                        </a:solidFill>
                        <a:latin typeface="Calibri"/>
                        <a:ea typeface="Calibri"/>
                        <a:cs typeface="Calibri"/>
                        <a:sym typeface="Calibri"/>
                      </a:endParaRPr>
                    </a:p>
                  </a:txBody>
                  <a:tcPr marL="7475" marR="7475" marT="7475" marB="0" anchor="b">
                    <a:solidFill>
                      <a:srgbClr val="FFFF00"/>
                    </a:solidFill>
                  </a:tcPr>
                </a:tc>
                <a:tc>
                  <a:txBody>
                    <a:bodyPr/>
                    <a:lstStyle/>
                    <a:p>
                      <a:pPr marL="0" marR="0" lvl="0" indent="0" algn="l" rtl="0">
                        <a:spcBef>
                          <a:spcPts val="0"/>
                        </a:spcBef>
                        <a:buSzPct val="25000"/>
                        <a:buNone/>
                      </a:pPr>
                      <a:r>
                        <a:rPr lang="en-US" sz="1200" b="0" i="0" u="none" strike="noStrike" cap="none">
                          <a:solidFill>
                            <a:srgbClr val="000000"/>
                          </a:solidFill>
                          <a:latin typeface="Calibri"/>
                          <a:ea typeface="Calibri"/>
                          <a:cs typeface="Calibri"/>
                          <a:sym typeface="Calibri"/>
                        </a:rPr>
                        <a:t>Medium problem:  why?</a:t>
                      </a:r>
                    </a:p>
                  </a:txBody>
                  <a:tcPr marL="7475" marR="7475" marT="7475" marB="0" anchor="ctr"/>
                </a:tc>
              </a:tr>
              <a:tr h="149250">
                <a:tc>
                  <a:txBody>
                    <a:bodyPr/>
                    <a:lstStyle/>
                    <a:p>
                      <a:pPr marL="0" marR="0" lvl="0" indent="0" algn="ctr" rtl="0">
                        <a:spcBef>
                          <a:spcPts val="0"/>
                        </a:spcBef>
                        <a:buSzPct val="25000"/>
                        <a:buNone/>
                      </a:pPr>
                      <a:r>
                        <a:rPr lang="en-US" sz="1200" u="none" strike="noStrike" cap="none"/>
                        <a:t>4</a:t>
                      </a:r>
                    </a:p>
                  </a:txBody>
                  <a:tcPr marL="7475" marR="7475" marT="7475" marB="0" anchor="ctr"/>
                </a:tc>
                <a:tc>
                  <a:txBody>
                    <a:bodyPr/>
                    <a:lstStyle/>
                    <a:p>
                      <a:pPr marL="0" marR="0" lvl="0" indent="0" algn="l" rtl="0">
                        <a:spcBef>
                          <a:spcPts val="0"/>
                        </a:spcBef>
                        <a:buSzPct val="25000"/>
                        <a:buNone/>
                      </a:pPr>
                      <a:r>
                        <a:rPr lang="en-US" sz="1200" u="none" strike="noStrike" cap="none"/>
                        <a:t>The container must use a descent control system. It cannot free fall.</a:t>
                      </a:r>
                    </a:p>
                  </a:txBody>
                  <a:tcPr marL="7475" marR="7475" marT="7475" marB="0" anchor="ctr"/>
                </a:tc>
                <a:tc>
                  <a:txBody>
                    <a:bodyPr/>
                    <a:lstStyle/>
                    <a:p>
                      <a:pPr marL="0" marR="0" lvl="0" indent="0" algn="ctr" rtl="0">
                        <a:spcBef>
                          <a:spcPts val="0"/>
                        </a:spcBef>
                        <a:buSzPct val="25000"/>
                        <a:buNone/>
                      </a:pPr>
                      <a:r>
                        <a:rPr lang="en-US" sz="1200" b="1" i="0" u="none" strike="noStrike" cap="none">
                          <a:solidFill>
                            <a:schemeClr val="lt1"/>
                          </a:solidFill>
                          <a:latin typeface="Calibri"/>
                          <a:ea typeface="Calibri"/>
                          <a:cs typeface="Calibri"/>
                          <a:sym typeface="Calibri"/>
                        </a:rPr>
                        <a:t>No Comply</a:t>
                      </a:r>
                    </a:p>
                  </a:txBody>
                  <a:tcPr marL="7475" marR="7475" marT="7475" marB="0" anchor="ctr">
                    <a:solidFill>
                      <a:srgbClr val="FF0000"/>
                    </a:solidFill>
                  </a:tcPr>
                </a:tc>
                <a:tc>
                  <a:txBody>
                    <a:bodyPr/>
                    <a:lstStyle/>
                    <a:p>
                      <a:pPr marL="0" marR="0" lvl="0" indent="0" algn="l" rtl="0">
                        <a:spcBef>
                          <a:spcPts val="0"/>
                        </a:spcBef>
                        <a:buSzPct val="25000"/>
                        <a:buNone/>
                      </a:pPr>
                      <a:endParaRPr sz="1200" b="0" i="0" u="none" strike="noStrike" cap="none">
                        <a:solidFill>
                          <a:schemeClr val="lt1"/>
                        </a:solidFill>
                        <a:latin typeface="Calibri"/>
                        <a:ea typeface="Calibri"/>
                        <a:cs typeface="Calibri"/>
                        <a:sym typeface="Calibri"/>
                      </a:endParaRPr>
                    </a:p>
                  </a:txBody>
                  <a:tcPr marL="7475" marR="7475" marT="7475" marB="0" anchor="b">
                    <a:solidFill>
                      <a:srgbClr val="FF0000"/>
                    </a:solidFill>
                  </a:tcPr>
                </a:tc>
                <a:tc>
                  <a:txBody>
                    <a:bodyPr/>
                    <a:lstStyle/>
                    <a:p>
                      <a:pPr marL="0" marR="0" lvl="0" indent="0" algn="l" rtl="0">
                        <a:spcBef>
                          <a:spcPts val="0"/>
                        </a:spcBef>
                        <a:buSzPct val="25000"/>
                        <a:buNone/>
                      </a:pPr>
                      <a:r>
                        <a:rPr lang="en-US" sz="1200" b="1" i="1" u="none" strike="noStrike" cap="none">
                          <a:solidFill>
                            <a:srgbClr val="FF0000"/>
                          </a:solidFill>
                          <a:latin typeface="Calibri"/>
                          <a:ea typeface="Calibri"/>
                          <a:cs typeface="Calibri"/>
                          <a:sym typeface="Calibri"/>
                        </a:rPr>
                        <a:t>Big problem:  why?</a:t>
                      </a:r>
                    </a:p>
                  </a:txBody>
                  <a:tcPr marL="7475" marR="7475" marT="7475" marB="0" anchor="ctr"/>
                </a:tc>
              </a:tr>
              <a:tr h="298525">
                <a:tc>
                  <a:txBody>
                    <a:bodyPr/>
                    <a:lstStyle/>
                    <a:p>
                      <a:pPr marL="0" marR="0" lvl="0" indent="0" algn="ctr" rtl="0">
                        <a:spcBef>
                          <a:spcPts val="0"/>
                        </a:spcBef>
                        <a:buSzPct val="25000"/>
                        <a:buNone/>
                      </a:pPr>
                      <a:r>
                        <a:rPr lang="en-US" sz="1200" u="none" strike="noStrike" cap="none"/>
                        <a:t>5</a:t>
                      </a:r>
                    </a:p>
                  </a:txBody>
                  <a:tcPr marL="7475" marR="7475" marT="7475" marB="0" anchor="ctr"/>
                </a:tc>
                <a:tc>
                  <a:txBody>
                    <a:bodyPr/>
                    <a:lstStyle/>
                    <a:p>
                      <a:pPr marL="0" marR="0" lvl="0" indent="0" algn="l" rtl="0">
                        <a:spcBef>
                          <a:spcPts val="0"/>
                        </a:spcBef>
                        <a:buSzPct val="25000"/>
                        <a:buNone/>
                      </a:pPr>
                      <a:r>
                        <a:rPr lang="en-US" sz="1200" u="none" strike="noStrike" cap="none"/>
                        <a:t>The container shall not have any sharp edges that could cause it to get stuck in the rocket payload section.</a:t>
                      </a:r>
                    </a:p>
                  </a:txBody>
                  <a:tcPr marL="7475" marR="7475" marT="7475" marB="0" anchor="ctr"/>
                </a:tc>
                <a:tc>
                  <a:txBody>
                    <a:bodyPr/>
                    <a:lstStyle/>
                    <a:p>
                      <a:pPr marL="0" marR="0" lvl="0" indent="0" algn="l" rtl="0">
                        <a:spcBef>
                          <a:spcPts val="0"/>
                        </a:spcBef>
                        <a:buSzPct val="25000"/>
                        <a:buNone/>
                      </a:pPr>
                      <a:endParaRPr sz="1200" b="0" i="0" u="none" strike="noStrike" cap="none">
                        <a:solidFill>
                          <a:srgbClr val="000000"/>
                        </a:solidFill>
                        <a:latin typeface="Calibri"/>
                        <a:ea typeface="Calibri"/>
                        <a:cs typeface="Calibri"/>
                        <a:sym typeface="Calibri"/>
                      </a:endParaRPr>
                    </a:p>
                  </a:txBody>
                  <a:tcPr marL="7475" marR="7475" marT="7475" marB="0" anchor="b"/>
                </a:tc>
                <a:tc>
                  <a:txBody>
                    <a:bodyPr/>
                    <a:lstStyle/>
                    <a:p>
                      <a:pPr marL="0" marR="0" lvl="0" indent="0" algn="l" rtl="0">
                        <a:spcBef>
                          <a:spcPts val="0"/>
                        </a:spcBef>
                        <a:buSzPct val="25000"/>
                        <a:buNone/>
                      </a:pPr>
                      <a:endParaRPr sz="1200" b="0" i="0" u="none" strike="noStrike" cap="none">
                        <a:solidFill>
                          <a:srgbClr val="000000"/>
                        </a:solidFill>
                        <a:latin typeface="Calibri"/>
                        <a:ea typeface="Calibri"/>
                        <a:cs typeface="Calibri"/>
                        <a:sym typeface="Calibri"/>
                      </a:endParaRPr>
                    </a:p>
                  </a:txBody>
                  <a:tcPr marL="7475" marR="7475" marT="7475" marB="0" anchor="b"/>
                </a:tc>
                <a:tc>
                  <a:txBody>
                    <a:bodyPr/>
                    <a:lstStyle/>
                    <a:p>
                      <a:pPr marL="0" marR="0" lvl="0" indent="0" algn="l" rtl="0">
                        <a:spcBef>
                          <a:spcPts val="0"/>
                        </a:spcBef>
                        <a:buSzPct val="25000"/>
                        <a:buNone/>
                      </a:pPr>
                      <a:endParaRPr sz="1200" b="0" i="0" u="none" strike="noStrike" cap="none">
                        <a:solidFill>
                          <a:srgbClr val="000000"/>
                        </a:solidFill>
                        <a:latin typeface="Calibri"/>
                        <a:ea typeface="Calibri"/>
                        <a:cs typeface="Calibri"/>
                        <a:sym typeface="Calibri"/>
                      </a:endParaRPr>
                    </a:p>
                  </a:txBody>
                  <a:tcPr marL="7475" marR="7475" marT="7475" marB="0" anchor="b"/>
                </a:tc>
              </a:tr>
              <a:tr h="149250">
                <a:tc>
                  <a:txBody>
                    <a:bodyPr/>
                    <a:lstStyle/>
                    <a:p>
                      <a:pPr marL="0" marR="0" lvl="0" indent="0" algn="ctr" rtl="0">
                        <a:spcBef>
                          <a:spcPts val="0"/>
                        </a:spcBef>
                        <a:buSzPct val="25000"/>
                        <a:buNone/>
                      </a:pPr>
                      <a:r>
                        <a:rPr lang="en-US" sz="1200" u="none" strike="noStrike" cap="none"/>
                        <a:t>6</a:t>
                      </a:r>
                    </a:p>
                  </a:txBody>
                  <a:tcPr marL="7475" marR="7475" marT="7475" marB="0" anchor="ctr"/>
                </a:tc>
                <a:tc>
                  <a:txBody>
                    <a:bodyPr/>
                    <a:lstStyle/>
                    <a:p>
                      <a:pPr marL="0" marR="0" lvl="0" indent="0" algn="l" rtl="0">
                        <a:spcBef>
                          <a:spcPts val="0"/>
                        </a:spcBef>
                        <a:buSzPct val="25000"/>
                        <a:buNone/>
                      </a:pPr>
                      <a:r>
                        <a:rPr lang="en-US" sz="1200" u="none" strike="noStrike" cap="none"/>
                        <a:t>The container must be a florescent color, pink or orange.</a:t>
                      </a:r>
                    </a:p>
                  </a:txBody>
                  <a:tcPr marL="7475" marR="7475" marT="7475" marB="0" anchor="ctr"/>
                </a:tc>
                <a:tc>
                  <a:txBody>
                    <a:bodyPr/>
                    <a:lstStyle/>
                    <a:p>
                      <a:pPr marL="0" marR="0" lvl="0" indent="0" algn="l" rtl="0">
                        <a:spcBef>
                          <a:spcPts val="0"/>
                        </a:spcBef>
                        <a:buSzPct val="25000"/>
                        <a:buNone/>
                      </a:pPr>
                      <a:endParaRPr sz="1200" b="0" i="0" u="none" strike="noStrike" cap="none">
                        <a:solidFill>
                          <a:srgbClr val="000000"/>
                        </a:solidFill>
                        <a:latin typeface="Calibri"/>
                        <a:ea typeface="Calibri"/>
                        <a:cs typeface="Calibri"/>
                        <a:sym typeface="Calibri"/>
                      </a:endParaRPr>
                    </a:p>
                  </a:txBody>
                  <a:tcPr marL="7475" marR="7475" marT="7475" marB="0" anchor="b"/>
                </a:tc>
                <a:tc>
                  <a:txBody>
                    <a:bodyPr/>
                    <a:lstStyle/>
                    <a:p>
                      <a:pPr marL="0" marR="0" lvl="0" indent="0" algn="l" rtl="0">
                        <a:spcBef>
                          <a:spcPts val="0"/>
                        </a:spcBef>
                        <a:buSzPct val="25000"/>
                        <a:buNone/>
                      </a:pPr>
                      <a:endParaRPr sz="1200" b="0" i="0" u="none" strike="noStrike" cap="none">
                        <a:solidFill>
                          <a:srgbClr val="000000"/>
                        </a:solidFill>
                        <a:latin typeface="Calibri"/>
                        <a:ea typeface="Calibri"/>
                        <a:cs typeface="Calibri"/>
                        <a:sym typeface="Calibri"/>
                      </a:endParaRPr>
                    </a:p>
                  </a:txBody>
                  <a:tcPr marL="7475" marR="7475" marT="7475" marB="0" anchor="b"/>
                </a:tc>
                <a:tc>
                  <a:txBody>
                    <a:bodyPr/>
                    <a:lstStyle/>
                    <a:p>
                      <a:pPr marL="0" marR="0" lvl="0" indent="0" algn="l" rtl="0">
                        <a:spcBef>
                          <a:spcPts val="0"/>
                        </a:spcBef>
                        <a:buSzPct val="25000"/>
                        <a:buNone/>
                      </a:pPr>
                      <a:endParaRPr sz="1200" b="0" i="0" u="none" strike="noStrike" cap="none">
                        <a:solidFill>
                          <a:srgbClr val="000000"/>
                        </a:solidFill>
                        <a:latin typeface="Calibri"/>
                        <a:ea typeface="Calibri"/>
                        <a:cs typeface="Calibri"/>
                        <a:sym typeface="Calibri"/>
                      </a:endParaRPr>
                    </a:p>
                  </a:txBody>
                  <a:tcPr marL="7475" marR="7475" marT="7475" marB="0" anchor="b"/>
                </a:tc>
              </a:tr>
            </a:tbl>
          </a:graphicData>
        </a:graphic>
      </p:graphicFrame>
      <p:sp>
        <p:nvSpPr>
          <p:cNvPr id="964" name="Shape 964"/>
          <p:cNvSpPr txBox="1"/>
          <p:nvPr/>
        </p:nvSpPr>
        <p:spPr>
          <a:xfrm>
            <a:off x="228600" y="5754469"/>
            <a:ext cx="8686800" cy="646331"/>
          </a:xfrm>
          <a:prstGeom prst="rect">
            <a:avLst/>
          </a:prstGeom>
          <a:solidFill>
            <a:schemeClr val="accent1"/>
          </a:solidFill>
          <a:ln w="9525" cap="flat" cmpd="sng">
            <a:solidFill>
              <a:schemeClr val="accent2"/>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1" u="none" strike="noStrike" cap="none">
                <a:solidFill>
                  <a:schemeClr val="dk1"/>
                </a:solidFill>
                <a:latin typeface="Arial"/>
                <a:ea typeface="Arial"/>
                <a:cs typeface="Arial"/>
                <a:sym typeface="Arial"/>
              </a:rPr>
              <a:t>Use the Green (Comply), Yellow (Partial Compliance), and Red (No Comply) color codes as shown in the examples above for each requirement</a:t>
            </a:r>
          </a:p>
        </p:txBody>
      </p:sp>
      <p:sp>
        <p:nvSpPr>
          <p:cNvPr id="965" name="Shape 965"/>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Shape 970"/>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971" name="Shape 971"/>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115</a:t>
            </a:fld>
            <a:endParaRPr lang="en-US" sz="1000" b="0" i="0" u="none" strike="noStrike" cap="none">
              <a:solidFill>
                <a:schemeClr val="dk1"/>
              </a:solidFill>
              <a:latin typeface="Arial"/>
              <a:ea typeface="Arial"/>
              <a:cs typeface="Arial"/>
              <a:sym typeface="Arial"/>
            </a:endParaRPr>
          </a:p>
        </p:txBody>
      </p:sp>
      <p:sp>
        <p:nvSpPr>
          <p:cNvPr id="972" name="Shape 972"/>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Management</a:t>
            </a:r>
          </a:p>
        </p:txBody>
      </p:sp>
      <p:sp>
        <p:nvSpPr>
          <p:cNvPr id="973" name="Shape 973"/>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Shape 978"/>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979" name="Shape 979"/>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116</a:t>
            </a:fld>
            <a:endParaRPr lang="en-US" sz="1000" b="0" i="0" u="none" strike="noStrike" cap="none">
              <a:solidFill>
                <a:schemeClr val="dk1"/>
              </a:solidFill>
              <a:latin typeface="Arial"/>
              <a:ea typeface="Arial"/>
              <a:cs typeface="Arial"/>
              <a:sym typeface="Arial"/>
            </a:endParaRPr>
          </a:p>
        </p:txBody>
      </p:sp>
      <p:sp>
        <p:nvSpPr>
          <p:cNvPr id="980" name="Shape 980"/>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CanSat Budget – Hardware</a:t>
            </a:r>
          </a:p>
        </p:txBody>
      </p:sp>
      <p:sp>
        <p:nvSpPr>
          <p:cNvPr id="981" name="Shape 981"/>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Provide a table listing the costs of the CanSat flight hardware</a:t>
            </a:r>
          </a:p>
          <a:p>
            <a:pPr marL="342900" marR="0" lvl="0" indent="-342900" algn="l" rtl="0">
              <a:spcBef>
                <a:spcPts val="48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Table should include</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Cost of </a:t>
            </a:r>
            <a:r>
              <a:rPr lang="en-US"/>
              <a:t>all</a:t>
            </a:r>
            <a:r>
              <a:rPr lang="en-US" sz="2400" b="0" i="0" u="none" strike="noStrike" cap="none">
                <a:solidFill>
                  <a:schemeClr val="dk1"/>
                </a:solidFill>
                <a:latin typeface="Arial"/>
                <a:ea typeface="Arial"/>
                <a:cs typeface="Arial"/>
                <a:sym typeface="Arial"/>
              </a:rPr>
              <a:t> components and hardware</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Indication of whether these costs are actual, estimates, or budgeted values</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Indication of hardware re-use from previous years</a:t>
            </a:r>
          </a:p>
          <a:p>
            <a:pPr marL="1143000" marR="0" lvl="2" indent="-228600" algn="l" rtl="0">
              <a:spcBef>
                <a:spcPts val="4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The current market value for re-used components should be included</a:t>
            </a:r>
          </a:p>
          <a:p>
            <a:pPr marL="1143000" marR="0" lvl="2" indent="-228600" algn="l" rtl="0">
              <a:spcBef>
                <a:spcPts val="400"/>
              </a:spcBef>
              <a:spcAft>
                <a:spcPts val="0"/>
              </a:spcAft>
              <a:buClr>
                <a:schemeClr val="dk1"/>
              </a:buClr>
              <a:buSzPct val="100000"/>
              <a:buFont typeface="Arial"/>
              <a:buChar char="•"/>
            </a:pPr>
            <a:r>
              <a:rPr lang="en-US" sz="2000" b="0" i="1" u="none" strike="noStrike" cap="none">
                <a:solidFill>
                  <a:schemeClr val="dk1"/>
                </a:solidFill>
                <a:latin typeface="Arial"/>
                <a:ea typeface="Arial"/>
                <a:cs typeface="Arial"/>
                <a:sym typeface="Arial"/>
              </a:rPr>
              <a:t>Note: re-used flight hardware has been known to be more likely to fail</a:t>
            </a:r>
          </a:p>
          <a:p>
            <a:pPr marL="1143000" marR="0" lvl="2" indent="-228600" algn="l" rtl="0">
              <a:spcBef>
                <a:spcPts val="400"/>
              </a:spcBef>
              <a:spcAft>
                <a:spcPts val="0"/>
              </a:spcAft>
              <a:buClr>
                <a:schemeClr val="dk1"/>
              </a:buClr>
              <a:buSzPct val="100000"/>
              <a:buFont typeface="Arial"/>
              <a:buChar char="•"/>
            </a:pPr>
            <a:r>
              <a:rPr lang="en-US"/>
              <a:t>Include market value for any free components and materials</a:t>
            </a:r>
          </a:p>
        </p:txBody>
      </p:sp>
      <p:sp>
        <p:nvSpPr>
          <p:cNvPr id="982" name="Shape 982"/>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Shape 98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988" name="Shape 98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117</a:t>
            </a:fld>
            <a:endParaRPr lang="en-US" sz="1000" b="0" i="0" u="none" strike="noStrike" cap="none">
              <a:solidFill>
                <a:schemeClr val="dk1"/>
              </a:solidFill>
              <a:latin typeface="Arial"/>
              <a:ea typeface="Arial"/>
              <a:cs typeface="Arial"/>
              <a:sym typeface="Arial"/>
            </a:endParaRPr>
          </a:p>
        </p:txBody>
      </p:sp>
      <p:sp>
        <p:nvSpPr>
          <p:cNvPr id="989" name="Shape 98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CanSat Budget – Other Costs</a:t>
            </a:r>
          </a:p>
        </p:txBody>
      </p:sp>
      <p:sp>
        <p:nvSpPr>
          <p:cNvPr id="990" name="Shape 990"/>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Table(s) (same format as Hardware Budget) showing</a:t>
            </a:r>
          </a:p>
          <a:p>
            <a:pPr marL="742950" marR="0" lvl="1" indent="-260350" algn="l" rtl="0">
              <a:lnSpc>
                <a:spcPct val="8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Ground control station costs</a:t>
            </a:r>
          </a:p>
          <a:p>
            <a:pPr marL="742950" marR="0" lvl="1" indent="-260350" algn="l" rtl="0">
              <a:lnSpc>
                <a:spcPct val="8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Other costs</a:t>
            </a:r>
          </a:p>
          <a:p>
            <a:pPr marL="1143000" marR="0" lvl="2" indent="-215900" algn="l" rtl="0">
              <a:lnSpc>
                <a:spcPct val="8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Prototyping</a:t>
            </a:r>
          </a:p>
          <a:p>
            <a:pPr marL="1143000" marR="0" lvl="2" indent="-215900" algn="l" rtl="0">
              <a:lnSpc>
                <a:spcPct val="8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Test facilities and equipment</a:t>
            </a:r>
          </a:p>
          <a:p>
            <a:pPr marL="1143000" marR="0" lvl="2" indent="-215900" algn="l" rtl="0">
              <a:lnSpc>
                <a:spcPct val="8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Rentals</a:t>
            </a:r>
          </a:p>
          <a:p>
            <a:pPr marL="1143000" marR="0" lvl="2" indent="-215900" algn="l" rtl="0">
              <a:lnSpc>
                <a:spcPct val="8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Computers</a:t>
            </a:r>
          </a:p>
          <a:p>
            <a:pPr marL="1143000" marR="0" lvl="2" indent="-215900" algn="l" rtl="0">
              <a:lnSpc>
                <a:spcPct val="8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Travel</a:t>
            </a:r>
          </a:p>
          <a:p>
            <a:pPr marL="742950" marR="0" lvl="1" indent="-260350" algn="l" rtl="0">
              <a:lnSpc>
                <a:spcPct val="8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Income</a:t>
            </a:r>
          </a:p>
          <a:p>
            <a:pPr marL="1143000" marR="0" lvl="2" indent="-22860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Sources of project income</a:t>
            </a:r>
          </a:p>
          <a:p>
            <a:pPr marL="342900" marR="0" lvl="0" indent="-342900" algn="l" rtl="0">
              <a:lnSpc>
                <a:spcPct val="80000"/>
              </a:lnSpc>
              <a:spcBef>
                <a:spcPts val="36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The goal(s) of this budget are</a:t>
            </a:r>
          </a:p>
          <a:p>
            <a:pPr marL="742950" marR="0" lvl="1" indent="-260350" algn="l" rtl="0">
              <a:lnSpc>
                <a:spcPct val="8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To provide an understanding of the overall design and development costs</a:t>
            </a:r>
          </a:p>
          <a:p>
            <a:pPr marL="742950" marR="0" lvl="1" indent="-260350" algn="l" rtl="0">
              <a:lnSpc>
                <a:spcPct val="8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Get the teams thinking about the overall costs including necessary funds for travel</a:t>
            </a:r>
          </a:p>
          <a:p>
            <a:pPr marL="742950" marR="0" lvl="1" indent="-260350" algn="l" rtl="0">
              <a:lnSpc>
                <a:spcPct val="8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Identify shortfalls in the budget that require attention</a:t>
            </a:r>
          </a:p>
          <a:p>
            <a:pPr marL="1143000" marR="0" lvl="2" indent="-215900" algn="l" rtl="0">
              <a:lnSpc>
                <a:spcPct val="8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In the past some teams have not been able to attend the competition due to a lack of funds</a:t>
            </a:r>
          </a:p>
          <a:p>
            <a:pPr marL="1143000" marR="0" lvl="2" indent="-215900" algn="l" rtl="0">
              <a:lnSpc>
                <a:spcPct val="8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If caught early enough, there are a number of resources for funding that may available to teams</a:t>
            </a:r>
          </a:p>
          <a:p>
            <a:pPr marL="1600200" marR="0" lvl="3" indent="-228600" algn="l" rtl="0">
              <a:lnSpc>
                <a:spcPct val="80000"/>
              </a:lnSpc>
              <a:spcBef>
                <a:spcPts val="280"/>
              </a:spcBef>
              <a:spcAft>
                <a:spcPts val="0"/>
              </a:spcAft>
              <a:buClr>
                <a:schemeClr val="accent2"/>
              </a:buClr>
              <a:buSzPct val="100000"/>
              <a:buFont typeface="Arial"/>
              <a:buChar char="–"/>
            </a:pPr>
            <a:r>
              <a:rPr lang="en-US" sz="1400" b="1" i="0" u="none" strike="noStrike" cap="none">
                <a:solidFill>
                  <a:schemeClr val="accent2"/>
                </a:solidFill>
                <a:latin typeface="Arial"/>
                <a:ea typeface="Arial"/>
                <a:cs typeface="Arial"/>
                <a:sym typeface="Arial"/>
              </a:rPr>
              <a:t>THE COMPEITION DOES NOT PROVIDE ANY DEVELOPMENT FUNDING OR DONORS</a:t>
            </a:r>
          </a:p>
        </p:txBody>
      </p:sp>
      <p:sp>
        <p:nvSpPr>
          <p:cNvPr id="991" name="Shape 991"/>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Shape 99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997" name="Shape 99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118</a:t>
            </a:fld>
            <a:endParaRPr lang="en-US" sz="1000" b="0" i="0" u="none" strike="noStrike" cap="none">
              <a:solidFill>
                <a:schemeClr val="dk1"/>
              </a:solidFill>
              <a:latin typeface="Arial"/>
              <a:ea typeface="Arial"/>
              <a:cs typeface="Arial"/>
              <a:sym typeface="Arial"/>
            </a:endParaRPr>
          </a:p>
        </p:txBody>
      </p:sp>
      <p:sp>
        <p:nvSpPr>
          <p:cNvPr id="998" name="Shape 998"/>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Program Schedule</a:t>
            </a:r>
          </a:p>
        </p:txBody>
      </p:sp>
      <p:sp>
        <p:nvSpPr>
          <p:cNvPr id="999" name="Shape 999"/>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spcAft>
                <a:spcPts val="0"/>
              </a:spcAft>
              <a:buClr>
                <a:schemeClr val="accent2"/>
              </a:buClr>
              <a:buSzPct val="100000"/>
              <a:buFont typeface="Arial"/>
              <a:buChar char="•"/>
            </a:pPr>
            <a:r>
              <a:rPr lang="en-US" sz="1600" b="1" i="0" u="sng" strike="noStrike" cap="none">
                <a:solidFill>
                  <a:schemeClr val="accent2"/>
                </a:solidFill>
                <a:latin typeface="Arial"/>
                <a:ea typeface="Arial"/>
                <a:cs typeface="Arial"/>
                <a:sym typeface="Arial"/>
              </a:rPr>
              <a:t>Overview </a:t>
            </a:r>
            <a:r>
              <a:rPr lang="en-US" sz="1600" b="1" i="0" u="none" strike="noStrike" cap="none">
                <a:solidFill>
                  <a:schemeClr val="dk1"/>
                </a:solidFill>
                <a:latin typeface="Arial"/>
                <a:ea typeface="Arial"/>
                <a:cs typeface="Arial"/>
                <a:sym typeface="Arial"/>
              </a:rPr>
              <a:t>of development schedule to include</a:t>
            </a:r>
          </a:p>
          <a:p>
            <a:pPr marL="742950" marR="0" lvl="1" indent="-28575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Competition milestones</a:t>
            </a:r>
          </a:p>
          <a:p>
            <a:pPr marL="742950" marR="0" lvl="1" indent="-28575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Academic milestones and holidays</a:t>
            </a:r>
          </a:p>
          <a:p>
            <a:pPr marL="742950" marR="0" lvl="1" indent="-28575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Major development activities and assignments</a:t>
            </a:r>
          </a:p>
          <a:p>
            <a:pPr marL="742950" marR="0" lvl="1" indent="-28575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Component/hardware deliveries</a:t>
            </a:r>
          </a:p>
          <a:p>
            <a:pPr marL="742950" marR="0" lvl="1" indent="-28575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Major integration and test activities and milestones</a:t>
            </a:r>
          </a:p>
          <a:p>
            <a:pPr marL="342900" marR="0" lvl="0" indent="-342900" algn="l" rtl="0">
              <a:lnSpc>
                <a:spcPct val="80000"/>
              </a:lnSpc>
              <a:spcBef>
                <a:spcPts val="320"/>
              </a:spcBef>
              <a:spcAft>
                <a:spcPts val="0"/>
              </a:spcAft>
              <a:buClr>
                <a:schemeClr val="dk1"/>
              </a:buClr>
              <a:buSzPct val="100000"/>
              <a:buFont typeface="Arial"/>
              <a:buChar char="•"/>
            </a:pPr>
            <a:r>
              <a:rPr lang="en-US" sz="1600" b="1" i="0" u="none" strike="noStrike" cap="none">
                <a:solidFill>
                  <a:schemeClr val="dk1"/>
                </a:solidFill>
                <a:latin typeface="Arial"/>
                <a:ea typeface="Arial"/>
                <a:cs typeface="Arial"/>
                <a:sym typeface="Arial"/>
              </a:rPr>
              <a:t>The goals of this schedule are to</a:t>
            </a:r>
          </a:p>
          <a:p>
            <a:pPr marL="742950" marR="0" lvl="1" indent="-28575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Provide a tool for the team to track progress of CanSat design and development</a:t>
            </a:r>
          </a:p>
          <a:p>
            <a:pPr marL="742950" marR="0" lvl="1" indent="-28575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Provide tool for judges to assess trouble areas and offer ways for the team to best meet the objectives of the competition</a:t>
            </a:r>
          </a:p>
          <a:p>
            <a:pPr marL="342900" marR="0" lvl="0" indent="-342900" algn="l" rtl="0">
              <a:lnSpc>
                <a:spcPct val="80000"/>
              </a:lnSpc>
              <a:spcBef>
                <a:spcPts val="320"/>
              </a:spcBef>
              <a:spcAft>
                <a:spcPts val="0"/>
              </a:spcAft>
              <a:buClr>
                <a:srgbClr val="0070C0"/>
              </a:buClr>
              <a:buSzPct val="100000"/>
              <a:buFont typeface="Arial"/>
              <a:buChar char="•"/>
            </a:pPr>
            <a:r>
              <a:rPr lang="en-US" sz="1600" b="1" i="0" u="none" strike="noStrike" cap="none">
                <a:solidFill>
                  <a:srgbClr val="0070C0"/>
                </a:solidFill>
                <a:latin typeface="Arial"/>
                <a:ea typeface="Arial"/>
                <a:cs typeface="Arial"/>
                <a:sym typeface="Arial"/>
              </a:rPr>
              <a:t>A one page Gantt summary chart showing task start and stop dates and durations shall be presented</a:t>
            </a:r>
          </a:p>
          <a:p>
            <a:pPr marL="742950" marR="0" lvl="1" indent="-28575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Schedule should include linkages between tasks to provide the team with an idea of what happens in the overall flow when milestones are not met on time</a:t>
            </a:r>
          </a:p>
          <a:p>
            <a:pPr marL="342900" marR="0" lvl="0" indent="-342900" algn="l" rtl="0">
              <a:lnSpc>
                <a:spcPct val="80000"/>
              </a:lnSpc>
              <a:spcBef>
                <a:spcPts val="320"/>
              </a:spcBef>
              <a:spcAft>
                <a:spcPts val="0"/>
              </a:spcAft>
              <a:buClr>
                <a:schemeClr val="dk1"/>
              </a:buClr>
              <a:buSzPct val="100000"/>
              <a:buFont typeface="Arial"/>
              <a:buChar char="•"/>
            </a:pPr>
            <a:r>
              <a:rPr lang="en-US" sz="1600" b="1" i="0" u="none" strike="noStrike" cap="none">
                <a:solidFill>
                  <a:schemeClr val="dk1"/>
                </a:solidFill>
                <a:latin typeface="Arial"/>
                <a:ea typeface="Arial"/>
                <a:cs typeface="Arial"/>
                <a:sym typeface="Arial"/>
              </a:rPr>
              <a:t>Make sure the schedule is readable in the presentation</a:t>
            </a:r>
          </a:p>
          <a:p>
            <a:pPr marL="742950" marR="0" lvl="1" indent="-285750" algn="l" rtl="0">
              <a:lnSpc>
                <a:spcPct val="80000"/>
              </a:lnSpc>
              <a:spcBef>
                <a:spcPts val="320"/>
              </a:spcBef>
              <a:spcAft>
                <a:spcPts val="0"/>
              </a:spcAft>
              <a:buClr>
                <a:schemeClr val="dk1"/>
              </a:buClr>
              <a:buSzPct val="100000"/>
              <a:buFont typeface="Arial"/>
              <a:buChar char="–"/>
            </a:pPr>
            <a:r>
              <a:rPr lang="en-US" sz="1600" b="0" i="0" u="none" strike="noStrike" cap="none">
                <a:solidFill>
                  <a:schemeClr val="dk1"/>
                </a:solidFill>
                <a:latin typeface="Arial"/>
                <a:ea typeface="Arial"/>
                <a:cs typeface="Arial"/>
                <a:sym typeface="Arial"/>
              </a:rPr>
              <a:t>This may require the schedule to be broken between multiple slides</a:t>
            </a:r>
          </a:p>
          <a:p>
            <a:pPr marL="1143000" marR="0" lvl="2" indent="-228600" algn="l" rtl="0">
              <a:lnSpc>
                <a:spcPct val="80000"/>
              </a:lnSpc>
              <a:spcBef>
                <a:spcPts val="28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Failure to do so will result in a loss of points</a:t>
            </a:r>
          </a:p>
        </p:txBody>
      </p:sp>
      <p:sp>
        <p:nvSpPr>
          <p:cNvPr id="1000" name="Shape 1000"/>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1001" name="Shape 1001"/>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Shape 100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1007" name="Shape 100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119</a:t>
            </a:fld>
            <a:endParaRPr lang="en-US" sz="1000" b="0" i="0" u="none" strike="noStrike" cap="none">
              <a:solidFill>
                <a:schemeClr val="dk1"/>
              </a:solidFill>
              <a:latin typeface="Arial"/>
              <a:ea typeface="Arial"/>
              <a:cs typeface="Arial"/>
              <a:sym typeface="Arial"/>
            </a:endParaRPr>
          </a:p>
        </p:txBody>
      </p:sp>
      <p:sp>
        <p:nvSpPr>
          <p:cNvPr id="1008" name="Shape 1008"/>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Conclusions</a:t>
            </a:r>
          </a:p>
        </p:txBody>
      </p:sp>
      <p:sp>
        <p:nvSpPr>
          <p:cNvPr id="1009" name="Shape 1009"/>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Presentation summary and conclusions</a:t>
            </a:r>
          </a:p>
          <a:p>
            <a:pPr marL="342900" marR="0" lvl="0" indent="-342900" algn="l" rtl="0">
              <a:spcBef>
                <a:spcPts val="48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In general include the following:</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Major accomplishments</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Major unfinished work</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Why you are ready to proceed to next stage of development</a:t>
            </a:r>
          </a:p>
        </p:txBody>
      </p:sp>
      <p:sp>
        <p:nvSpPr>
          <p:cNvPr id="1010" name="Shape 1010"/>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1011" name="Shape 1011"/>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200" name="Shape 20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12</a:t>
            </a:fld>
            <a:endParaRPr lang="en-US" sz="1000" b="0" i="0" u="none" strike="noStrike" cap="none">
              <a:solidFill>
                <a:schemeClr val="dk1"/>
              </a:solidFill>
              <a:latin typeface="Arial"/>
              <a:ea typeface="Arial"/>
              <a:cs typeface="Arial"/>
              <a:sym typeface="Arial"/>
            </a:endParaRPr>
          </a:p>
        </p:txBody>
      </p:sp>
      <p:sp>
        <p:nvSpPr>
          <p:cNvPr id="201" name="Shape 201"/>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System Level CanSat Configuration Trade &amp; Selection</a:t>
            </a:r>
          </a:p>
        </p:txBody>
      </p:sp>
      <p:sp>
        <p:nvSpPr>
          <p:cNvPr id="202" name="Shape 202"/>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000" b="1" i="0" u="none" strike="noStrike" cap="none">
                <a:solidFill>
                  <a:schemeClr val="dk1"/>
                </a:solidFill>
                <a:latin typeface="Arial"/>
                <a:ea typeface="Arial"/>
                <a:cs typeface="Arial"/>
                <a:sym typeface="Arial"/>
              </a:rPr>
              <a:t>Present two preliminary system-level concepts considered</a:t>
            </a:r>
          </a:p>
          <a:p>
            <a:pPr marL="742950" marR="0" lvl="1" indent="-285750" algn="l" rtl="0">
              <a:spcBef>
                <a:spcPts val="4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What configurations were considered</a:t>
            </a:r>
          </a:p>
          <a:p>
            <a:pPr marL="342900" marR="0" lvl="0" indent="-342900" algn="l" rtl="0">
              <a:spcBef>
                <a:spcPts val="400"/>
              </a:spcBef>
              <a:spcAft>
                <a:spcPts val="0"/>
              </a:spcAft>
              <a:buClr>
                <a:schemeClr val="dk1"/>
              </a:buClr>
              <a:buSzPct val="100000"/>
              <a:buFont typeface="Arial"/>
              <a:buChar char="•"/>
            </a:pPr>
            <a:r>
              <a:rPr lang="en-US" sz="2000" b="1" i="0" u="none" strike="noStrike" cap="none">
                <a:solidFill>
                  <a:schemeClr val="dk1"/>
                </a:solidFill>
                <a:latin typeface="Arial"/>
                <a:ea typeface="Arial"/>
                <a:cs typeface="Arial"/>
                <a:sym typeface="Arial"/>
              </a:rPr>
              <a:t>Present criteria for final configuration selection</a:t>
            </a:r>
          </a:p>
          <a:p>
            <a:pPr marL="742950" marR="0" lvl="1" indent="-285750" algn="l" rtl="0">
              <a:spcBef>
                <a:spcPts val="4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Include discussion of why the final configuration was selected</a:t>
            </a:r>
          </a:p>
          <a:p>
            <a:pPr marL="342900" marR="0" lvl="0" indent="-342900" algn="l" rtl="0">
              <a:spcBef>
                <a:spcPts val="400"/>
              </a:spcBef>
              <a:spcAft>
                <a:spcPts val="0"/>
              </a:spcAft>
              <a:buClr>
                <a:schemeClr val="dk1"/>
              </a:buClr>
              <a:buSzPct val="100000"/>
              <a:buFont typeface="Arial"/>
              <a:buChar char="•"/>
            </a:pPr>
            <a:r>
              <a:rPr lang="en-US" sz="2000" b="1" i="0" u="none" strike="noStrike" cap="none">
                <a:solidFill>
                  <a:schemeClr val="dk1"/>
                </a:solidFill>
                <a:latin typeface="Arial"/>
                <a:ea typeface="Arial"/>
                <a:cs typeface="Arial"/>
                <a:sym typeface="Arial"/>
              </a:rPr>
              <a:t>Include sketches and diagrams of various concepts considered</a:t>
            </a:r>
          </a:p>
          <a:p>
            <a:pPr marL="742950" marR="0" lvl="1" indent="-285750" algn="l" rtl="0">
              <a:spcBef>
                <a:spcPts val="4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Diagrams of non-selected configurations can include sketches of physical layouts (e.g. scans of hand sketches rather than CAD drawings)</a:t>
            </a:r>
          </a:p>
          <a:p>
            <a:pPr marL="342900" marR="0" lvl="0" indent="-342900" algn="l" rtl="0">
              <a:spcBef>
                <a:spcPts val="400"/>
              </a:spcBef>
              <a:spcAft>
                <a:spcPts val="0"/>
              </a:spcAft>
              <a:buClr>
                <a:schemeClr val="dk1"/>
              </a:buClr>
              <a:buSzPct val="100000"/>
              <a:buFont typeface="Arial"/>
              <a:buChar char="•"/>
            </a:pPr>
            <a:r>
              <a:rPr lang="en-US" sz="2000" b="1" i="0" u="none" strike="noStrike" cap="none">
                <a:solidFill>
                  <a:schemeClr val="dk1"/>
                </a:solidFill>
                <a:latin typeface="Arial"/>
                <a:ea typeface="Arial"/>
                <a:cs typeface="Arial"/>
                <a:sym typeface="Arial"/>
              </a:rPr>
              <a:t>Include variations on CONOPS considered</a:t>
            </a:r>
          </a:p>
          <a:p>
            <a:pPr marL="342900" marR="0" lvl="0" indent="-342900" algn="l" rtl="0">
              <a:spcBef>
                <a:spcPts val="400"/>
              </a:spcBef>
              <a:spcAft>
                <a:spcPts val="0"/>
              </a:spcAft>
              <a:buClr>
                <a:schemeClr val="dk1"/>
              </a:buClr>
              <a:buSzPct val="100000"/>
              <a:buFont typeface="Arial"/>
              <a:buChar char="•"/>
            </a:pPr>
            <a:r>
              <a:rPr lang="en-US" sz="2000" b="1" i="0" u="none" strike="noStrike" cap="none">
                <a:solidFill>
                  <a:schemeClr val="dk1"/>
                </a:solidFill>
                <a:latin typeface="Arial"/>
                <a:ea typeface="Arial"/>
                <a:cs typeface="Arial"/>
                <a:sym typeface="Arial"/>
              </a:rPr>
              <a:t>Limit discussions to 1-2 slides per preliminary configuration</a:t>
            </a:r>
          </a:p>
          <a:p>
            <a:pPr marL="742950" marR="0" lvl="1" indent="-285750" algn="l" rtl="0">
              <a:spcBef>
                <a:spcPts val="4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Presentation of the material may be at a cursory level (hit the highlights)</a:t>
            </a:r>
          </a:p>
          <a:p>
            <a:pPr marL="742950" marR="0" lvl="1" indent="-285750" algn="l" rtl="0">
              <a:spcBef>
                <a:spcPts val="400"/>
              </a:spcBef>
              <a:spcAft>
                <a:spcPts val="0"/>
              </a:spcAft>
              <a:buClr>
                <a:schemeClr val="dk1"/>
              </a:buClr>
              <a:buSzPct val="100000"/>
              <a:buFont typeface="Arial"/>
              <a:buChar char="–"/>
            </a:pPr>
            <a:r>
              <a:rPr lang="en-US" sz="2000"/>
              <a:t>Each concept will be scored separately. </a:t>
            </a:r>
          </a:p>
          <a:p>
            <a:pPr marL="342900" marR="0" lvl="0" indent="-342900" algn="l" rtl="0">
              <a:spcBef>
                <a:spcPts val="400"/>
              </a:spcBef>
              <a:spcAft>
                <a:spcPts val="0"/>
              </a:spcAft>
              <a:buClr>
                <a:schemeClr val="dk1"/>
              </a:buClr>
              <a:buSzPct val="100000"/>
              <a:buFont typeface="Arial"/>
              <a:buNone/>
            </a:pPr>
            <a:endParaRPr sz="2000" b="1" i="0" u="none" strike="noStrike" cap="none">
              <a:solidFill>
                <a:schemeClr val="dk1"/>
              </a:solidFill>
              <a:latin typeface="Arial"/>
              <a:ea typeface="Arial"/>
              <a:cs typeface="Arial"/>
              <a:sym typeface="Arial"/>
            </a:endParaRPr>
          </a:p>
        </p:txBody>
      </p:sp>
      <p:sp>
        <p:nvSpPr>
          <p:cNvPr id="203" name="Shape 203"/>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204" name="Shape 20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1017" name="Shape 1017"/>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120</a:t>
            </a:fld>
            <a:endParaRPr lang="en-US" sz="1000" b="0" i="0" u="none" strike="noStrike" cap="none">
              <a:solidFill>
                <a:schemeClr val="dk1"/>
              </a:solidFill>
              <a:latin typeface="Arial"/>
              <a:ea typeface="Arial"/>
              <a:cs typeface="Arial"/>
              <a:sym typeface="Arial"/>
            </a:endParaRPr>
          </a:p>
        </p:txBody>
      </p:sp>
      <p:sp>
        <p:nvSpPr>
          <p:cNvPr id="1018" name="Shape 1018"/>
          <p:cNvSpPr txBox="1">
            <a:spLocks noGrp="1"/>
          </p:cNvSpPr>
          <p:nvPr>
            <p:ph type="ctrTitle"/>
          </p:nvPr>
        </p:nvSpPr>
        <p:spPr>
          <a:xfrm>
            <a:off x="685800" y="2130425"/>
            <a:ext cx="48006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Presentation Scoring &amp; Additional Information</a:t>
            </a:r>
          </a:p>
        </p:txBody>
      </p:sp>
      <p:sp>
        <p:nvSpPr>
          <p:cNvPr id="1019" name="Shape 1019"/>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000" b="1" i="1" u="none" strike="noStrike" cap="none">
                <a:solidFill>
                  <a:schemeClr val="dk1"/>
                </a:solidFill>
                <a:latin typeface="Arial"/>
                <a:ea typeface="Arial"/>
                <a:cs typeface="Arial"/>
                <a:sym typeface="Arial"/>
              </a:rPr>
              <a:t>The following slides provide additional information regarding presentation scoring, as well as recommendations for the presentations and slides</a:t>
            </a:r>
          </a:p>
        </p:txBody>
      </p:sp>
      <p:sp>
        <p:nvSpPr>
          <p:cNvPr id="1020" name="Shape 1020"/>
          <p:cNvSpPr/>
          <p:nvPr/>
        </p:nvSpPr>
        <p:spPr>
          <a:xfrm>
            <a:off x="5660408" y="1178257"/>
            <a:ext cx="3200399" cy="3048000"/>
          </a:xfrm>
          <a:prstGeom prst="octagon">
            <a:avLst>
              <a:gd name="adj" fmla="val 29289"/>
            </a:avLst>
          </a:prstGeom>
          <a:gradFill>
            <a:gsLst>
              <a:gs pos="0">
                <a:srgbClr val="9DAFB1"/>
              </a:gs>
              <a:gs pos="80000">
                <a:srgbClr val="CEE7EA"/>
              </a:gs>
              <a:gs pos="100000">
                <a:srgbClr val="CFE8EB"/>
              </a:gs>
            </a:gsLst>
            <a:lin ang="16200000" scaled="0"/>
          </a:gra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spcAft>
                <a:spcPts val="0"/>
              </a:spcAft>
              <a:buSzPct val="25000"/>
              <a:buNone/>
            </a:pPr>
            <a:r>
              <a:rPr lang="en-US" sz="2400" b="0" i="0" u="none" strike="noStrike" cap="none">
                <a:solidFill>
                  <a:srgbClr val="FF0000"/>
                </a:solidFill>
                <a:latin typeface="Arial"/>
                <a:ea typeface="Arial"/>
                <a:cs typeface="Arial"/>
                <a:sym typeface="Arial"/>
              </a:rPr>
              <a:t>Do Not Include the Following Charts in the Presentations</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Shape 102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Presentation Scoring</a:t>
            </a:r>
          </a:p>
        </p:txBody>
      </p:sp>
      <p:sp>
        <p:nvSpPr>
          <p:cNvPr id="1026" name="Shape 1026"/>
          <p:cNvSpPr txBox="1">
            <a:spLocks noGrp="1"/>
          </p:cNvSpPr>
          <p:nvPr>
            <p:ph type="body" idx="2"/>
          </p:nvPr>
        </p:nvSpPr>
        <p:spPr>
          <a:xfrm>
            <a:off x="228600" y="1116188"/>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70C0"/>
              </a:buClr>
              <a:buSzPct val="100000"/>
              <a:buFont typeface="Arial"/>
              <a:buChar char="•"/>
            </a:pPr>
            <a:r>
              <a:rPr lang="en-US" sz="2400" b="1" i="0" u="none" strike="noStrike" cap="none" dirty="0">
                <a:solidFill>
                  <a:srgbClr val="0070C0"/>
                </a:solidFill>
                <a:latin typeface="Arial"/>
                <a:ea typeface="Arial"/>
                <a:cs typeface="Arial"/>
                <a:sym typeface="Arial"/>
              </a:rPr>
              <a:t>Each slide in this template is scored on a scale of 0 to 2 points</a:t>
            </a:r>
          </a:p>
          <a:p>
            <a:pPr marL="742950" marR="0" lvl="1" indent="-285750" algn="l" rtl="0">
              <a:spcBef>
                <a:spcPts val="400"/>
              </a:spcBef>
              <a:spcAft>
                <a:spcPts val="0"/>
              </a:spcAft>
              <a:buClr>
                <a:schemeClr val="dk1"/>
              </a:buClr>
              <a:buSzPct val="100000"/>
              <a:buFont typeface="Arial"/>
              <a:buChar char="–"/>
            </a:pPr>
            <a:r>
              <a:rPr lang="en-US" sz="2000" b="0" i="0" u="none" strike="noStrike" cap="none" dirty="0">
                <a:solidFill>
                  <a:schemeClr val="dk1"/>
                </a:solidFill>
                <a:latin typeface="Arial"/>
                <a:ea typeface="Arial"/>
                <a:cs typeface="Arial"/>
                <a:sym typeface="Arial"/>
              </a:rPr>
              <a:t>0 = missing or no compliance to the intent of the requirement</a:t>
            </a:r>
          </a:p>
          <a:p>
            <a:pPr marL="742950" marR="0" lvl="1" indent="-285750" algn="l" rtl="0">
              <a:spcBef>
                <a:spcPts val="400"/>
              </a:spcBef>
              <a:spcAft>
                <a:spcPts val="0"/>
              </a:spcAft>
              <a:buClr>
                <a:schemeClr val="dk1"/>
              </a:buClr>
              <a:buSzPct val="100000"/>
              <a:buFont typeface="Arial"/>
              <a:buChar char="–"/>
            </a:pPr>
            <a:r>
              <a:rPr lang="en-US" sz="2000" b="0" i="0" u="none" strike="noStrike" cap="none" dirty="0">
                <a:solidFill>
                  <a:schemeClr val="dk1"/>
                </a:solidFill>
                <a:latin typeface="Arial"/>
                <a:ea typeface="Arial"/>
                <a:cs typeface="Arial"/>
                <a:sym typeface="Arial"/>
              </a:rPr>
              <a:t>1 = topic incomplete or partial compliance to requirement(s)</a:t>
            </a:r>
          </a:p>
          <a:p>
            <a:pPr marL="742950" marR="0" lvl="1" indent="-285750" algn="l" rtl="0">
              <a:spcBef>
                <a:spcPts val="400"/>
              </a:spcBef>
              <a:spcAft>
                <a:spcPts val="0"/>
              </a:spcAft>
              <a:buClr>
                <a:schemeClr val="dk1"/>
              </a:buClr>
              <a:buSzPct val="100000"/>
              <a:buFont typeface="Arial"/>
              <a:buChar char="–"/>
            </a:pPr>
            <a:r>
              <a:rPr lang="en-US" sz="2000" b="0" i="0" u="none" strike="noStrike" cap="none" dirty="0">
                <a:solidFill>
                  <a:schemeClr val="dk1"/>
                </a:solidFill>
                <a:latin typeface="Arial"/>
                <a:ea typeface="Arial"/>
                <a:cs typeface="Arial"/>
                <a:sym typeface="Arial"/>
              </a:rPr>
              <a:t>2 = complete and demonstrates requirement(s) met</a:t>
            </a:r>
          </a:p>
          <a:p>
            <a:pPr marL="342900" marR="0" lvl="0" indent="-342900" algn="l" rtl="0">
              <a:spcBef>
                <a:spcPts val="480"/>
              </a:spcBef>
              <a:spcAft>
                <a:spcPts val="0"/>
              </a:spcAft>
              <a:buClr>
                <a:schemeClr val="dk1"/>
              </a:buClr>
              <a:buSzPct val="100000"/>
              <a:buFont typeface="Arial"/>
              <a:buChar char="•"/>
            </a:pPr>
            <a:r>
              <a:rPr lang="en-US" sz="2400" b="1" i="0" u="none" strike="noStrike" cap="none" dirty="0">
                <a:solidFill>
                  <a:schemeClr val="dk1"/>
                </a:solidFill>
                <a:latin typeface="Arial"/>
                <a:ea typeface="Arial"/>
                <a:cs typeface="Arial"/>
                <a:sym typeface="Arial"/>
              </a:rPr>
              <a:t>Each section of the presentation (System Overview, Sensor Subsystems, etc.) is weighted according to the table</a:t>
            </a:r>
          </a:p>
          <a:p>
            <a:pPr marL="342900" marR="0" lvl="0" indent="-342900" algn="l" rtl="0">
              <a:spcBef>
                <a:spcPts val="480"/>
              </a:spcBef>
              <a:spcAft>
                <a:spcPts val="0"/>
              </a:spcAft>
              <a:buClr>
                <a:schemeClr val="dk1"/>
              </a:buClr>
              <a:buSzPct val="100000"/>
              <a:buFont typeface="Arial"/>
              <a:buChar char="•"/>
            </a:pPr>
            <a:r>
              <a:rPr lang="en-US" sz="2400" b="1" i="0" u="none" strike="noStrike" cap="none" dirty="0">
                <a:solidFill>
                  <a:schemeClr val="dk1"/>
                </a:solidFill>
                <a:latin typeface="Arial"/>
                <a:ea typeface="Arial"/>
                <a:cs typeface="Arial"/>
                <a:sym typeface="Arial"/>
              </a:rPr>
              <a:t>Each team will receive a link to a summary score sheet that will contain all their competition scores</a:t>
            </a:r>
          </a:p>
        </p:txBody>
      </p:sp>
      <p:sp>
        <p:nvSpPr>
          <p:cNvPr id="1027" name="Shape 102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Name)</a:t>
            </a:r>
          </a:p>
        </p:txBody>
      </p:sp>
      <p:sp>
        <p:nvSpPr>
          <p:cNvPr id="1028" name="Shape 102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121</a:t>
            </a:fld>
            <a:endParaRPr lang="en-US" sz="10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Shape 1033"/>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1034" name="Shape 1034"/>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122</a:t>
            </a:fld>
            <a:endParaRPr lang="en-US" sz="1000" b="0" i="0" u="none" strike="noStrike" cap="none">
              <a:solidFill>
                <a:schemeClr val="dk1"/>
              </a:solidFill>
              <a:latin typeface="Arial"/>
              <a:ea typeface="Arial"/>
              <a:cs typeface="Arial"/>
              <a:sym typeface="Arial"/>
            </a:endParaRPr>
          </a:p>
        </p:txBody>
      </p:sp>
      <p:sp>
        <p:nvSpPr>
          <p:cNvPr id="1035" name="Shape 103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PPT Template Use</a:t>
            </a:r>
          </a:p>
        </p:txBody>
      </p:sp>
      <p:sp>
        <p:nvSpPr>
          <p:cNvPr id="1036" name="Shape 1036"/>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All teams shall use this presentation template</a:t>
            </a:r>
          </a:p>
          <a:p>
            <a:pPr marL="342900" marR="0" lvl="0" indent="-342900" algn="l" rtl="0">
              <a:spcBef>
                <a:spcPts val="36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Team logos</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A team logo can be inserted into the placeholder location (and size) on the master slide</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If no logo is to be used, remove the placeholder from the master slide</a:t>
            </a:r>
          </a:p>
          <a:p>
            <a:pPr marL="342900" marR="0" lvl="0" indent="-342900" algn="l" rtl="0">
              <a:spcBef>
                <a:spcPts val="36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Team numbers in the footer should be updated in the footer information view</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REMEMBER TO PUT YOUR TEAM NAME AND NUMBER IN THE FOOTER</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Team names are optional – if no team name is used, please delete from footer text</a:t>
            </a:r>
          </a:p>
          <a:p>
            <a:pPr marL="342900" marR="0" lvl="0" indent="-342900" algn="l" rtl="0">
              <a:spcBef>
                <a:spcPts val="36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On each slide, replace the “</a:t>
            </a:r>
            <a:r>
              <a:rPr lang="en-US" sz="1800" b="0" i="0" u="none" strike="noStrike" cap="none">
                <a:solidFill>
                  <a:schemeClr val="dk1"/>
                </a:solidFill>
                <a:latin typeface="Arial"/>
                <a:ea typeface="Arial"/>
                <a:cs typeface="Arial"/>
                <a:sym typeface="Arial"/>
              </a:rPr>
              <a:t>Name goes here” in the bottom left corner with the name of the person(s) presenting that slide</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This will allow the judges to know the person to address any questions or comments to</a:t>
            </a:r>
          </a:p>
          <a:p>
            <a:pPr marL="342900" marR="0" lvl="0" indent="-342900" algn="l" rtl="0">
              <a:spcBef>
                <a:spcPts val="400"/>
              </a:spcBef>
              <a:spcAft>
                <a:spcPts val="0"/>
              </a:spcAft>
              <a:buClr>
                <a:schemeClr val="dk1"/>
              </a:buClr>
              <a:buSzPct val="100000"/>
              <a:buFont typeface="Arial"/>
              <a:buNone/>
            </a:pPr>
            <a:endParaRPr sz="2000" b="1"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Shape 1041"/>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1042" name="Shape 1042"/>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123</a:t>
            </a:fld>
            <a:endParaRPr lang="en-US" sz="1000" b="0" i="0" u="none" strike="noStrike" cap="none">
              <a:solidFill>
                <a:schemeClr val="dk1"/>
              </a:solidFill>
              <a:latin typeface="Arial"/>
              <a:ea typeface="Arial"/>
              <a:cs typeface="Arial"/>
              <a:sym typeface="Arial"/>
            </a:endParaRPr>
          </a:p>
        </p:txBody>
      </p:sp>
      <p:sp>
        <p:nvSpPr>
          <p:cNvPr id="1043" name="Shape 1043"/>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Trade Studies</a:t>
            </a:r>
          </a:p>
        </p:txBody>
      </p:sp>
      <p:sp>
        <p:nvSpPr>
          <p:cNvPr id="1044" name="Shape 1044"/>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The following recommendations are made with regards to trade studies and selections</a:t>
            </a:r>
          </a:p>
          <a:p>
            <a:pPr marL="742950" marR="0" lvl="1" indent="-260350" algn="l" rtl="0">
              <a:lnSpc>
                <a:spcPct val="9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Tabular formats listing configurations/components being considered are helpful</a:t>
            </a:r>
          </a:p>
          <a:p>
            <a:pPr marL="742950" marR="0" lvl="1" indent="-260350" algn="l" rtl="0">
              <a:lnSpc>
                <a:spcPct val="9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Need to include a discussion of the criteria being used to make the selection</a:t>
            </a:r>
          </a:p>
          <a:p>
            <a:pPr marL="1143000" marR="0" lvl="2" indent="-215900" algn="l" rtl="0">
              <a:lnSpc>
                <a:spcPct val="9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What are the components/configurations being assessed on</a:t>
            </a:r>
          </a:p>
          <a:p>
            <a:pPr marL="1143000" marR="0" lvl="2" indent="-215900" algn="l" rtl="0">
              <a:lnSpc>
                <a:spcPct val="9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How are values ascribed to the criteria</a:t>
            </a:r>
          </a:p>
          <a:p>
            <a:pPr marL="1600200" marR="0" lvl="3" indent="-228600" algn="l" rtl="0">
              <a:lnSpc>
                <a:spcPct val="90000"/>
              </a:lnSpc>
              <a:spcBef>
                <a:spcPts val="28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Are high values good or low values (if a ranking system is chosen)</a:t>
            </a:r>
          </a:p>
          <a:p>
            <a:pPr marL="1600200" marR="0" lvl="3" indent="-228600" algn="l" rtl="0">
              <a:lnSpc>
                <a:spcPct val="90000"/>
              </a:lnSpc>
              <a:spcBef>
                <a:spcPts val="28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Why are different ranking selected</a:t>
            </a:r>
          </a:p>
          <a:p>
            <a:pPr marL="1143000" marR="0" lvl="2" indent="-215900" algn="l" rtl="0">
              <a:lnSpc>
                <a:spcPct val="90000"/>
              </a:lnSpc>
              <a:spcBef>
                <a:spcPts val="32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Data sources for information impacting the criteria and rankings</a:t>
            </a:r>
          </a:p>
          <a:p>
            <a:pPr marL="742950" marR="0" lvl="1" indent="-260350" algn="l" rtl="0">
              <a:lnSpc>
                <a:spcPct val="9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Make sure it is clear which final component/configuration was selected</a:t>
            </a:r>
          </a:p>
          <a:p>
            <a:pPr marL="342900" marR="0" lvl="0" indent="-342900" algn="l" rtl="0">
              <a:lnSpc>
                <a:spcPct val="90000"/>
              </a:lnSpc>
              <a:spcBef>
                <a:spcPts val="36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Teams using hardware from previous years are still expected to do a trade to ensure the components are the most appropriate for the task</a:t>
            </a:r>
          </a:p>
          <a:p>
            <a:pPr marL="742950" marR="0" lvl="1" indent="-260350" algn="l" rtl="0">
              <a:lnSpc>
                <a:spcPct val="9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Already having a component or past experience with a component can be criteria used in the trade space</a:t>
            </a:r>
          </a:p>
          <a:p>
            <a:pPr marL="742950" marR="0" lvl="1" indent="-260350" algn="l" rtl="0">
              <a:lnSpc>
                <a:spcPct val="90000"/>
              </a:lnSpc>
              <a:spcBef>
                <a:spcPts val="360"/>
              </a:spcBef>
              <a:spcAft>
                <a:spcPts val="0"/>
              </a:spcAft>
              <a:buClr>
                <a:schemeClr val="dk1"/>
              </a:buClr>
              <a:buSzPct val="100000"/>
              <a:buFont typeface="Arial"/>
              <a:buChar char="–"/>
            </a:pPr>
            <a:r>
              <a:rPr lang="en-US" sz="1400" b="0" i="0" u="none" strike="noStrike" cap="none">
                <a:solidFill>
                  <a:schemeClr val="dk1"/>
                </a:solidFill>
                <a:latin typeface="Arial"/>
                <a:ea typeface="Arial"/>
                <a:cs typeface="Arial"/>
                <a:sym typeface="Arial"/>
              </a:rPr>
              <a:t>Note that in past years re-used components have a higher failure rate</a:t>
            </a:r>
          </a:p>
          <a:p>
            <a:pPr marL="342900" marR="0" lvl="0" indent="-342900" algn="l" rtl="0">
              <a:lnSpc>
                <a:spcPct val="90000"/>
              </a:lnSpc>
              <a:spcBef>
                <a:spcPts val="36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The same format (whether table are used or not) and criteria (consistent rankings, etc.) be use for all trades to make it easier to review the various trades in a timely manner</a:t>
            </a:r>
          </a:p>
          <a:p>
            <a:pPr marL="342900" marR="0" lvl="0" indent="-342900" algn="l" rtl="0">
              <a:lnSpc>
                <a:spcPct val="90000"/>
              </a:lnSpc>
              <a:spcBef>
                <a:spcPts val="360"/>
              </a:spcBef>
              <a:spcAft>
                <a:spcPts val="0"/>
              </a:spcAft>
              <a:buClr>
                <a:schemeClr val="dk1"/>
              </a:buClr>
              <a:buSzPct val="100000"/>
              <a:buFont typeface="Arial"/>
              <a:buNone/>
            </a:pPr>
            <a:endParaRPr sz="1800" b="1"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Shape 104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Presentation Template Update Log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(Do not include in presentation) </a:t>
            </a:r>
          </a:p>
        </p:txBody>
      </p:sp>
      <p:sp>
        <p:nvSpPr>
          <p:cNvPr id="1050" name="Shape 1050"/>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1.0 Initial version for 2017</a:t>
            </a:r>
          </a:p>
        </p:txBody>
      </p:sp>
      <p:sp>
        <p:nvSpPr>
          <p:cNvPr id="1051" name="Shape 1051"/>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1052" name="Shape 1052"/>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124</a:t>
            </a:fld>
            <a:endParaRPr lang="en-US" sz="10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210" name="Shape 21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13</a:t>
            </a:fld>
            <a:endParaRPr lang="en-US" sz="1000" b="0" i="0" u="none" strike="noStrike" cap="none">
              <a:solidFill>
                <a:schemeClr val="dk1"/>
              </a:solidFill>
              <a:latin typeface="Arial"/>
              <a:ea typeface="Arial"/>
              <a:cs typeface="Arial"/>
              <a:sym typeface="Arial"/>
            </a:endParaRPr>
          </a:p>
        </p:txBody>
      </p:sp>
      <p:sp>
        <p:nvSpPr>
          <p:cNvPr id="211" name="Shape 211"/>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Physical Layout</a:t>
            </a:r>
          </a:p>
        </p:txBody>
      </p:sp>
      <p:sp>
        <p:nvSpPr>
          <p:cNvPr id="212" name="Shape 212"/>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b="1" i="0" u="sng" strike="noStrike" cap="none">
                <a:solidFill>
                  <a:schemeClr val="dk1"/>
                </a:solidFill>
                <a:latin typeface="Arial"/>
                <a:ea typeface="Arial"/>
                <a:cs typeface="Arial"/>
                <a:sym typeface="Arial"/>
              </a:rPr>
              <a:t>Diagram(s) </a:t>
            </a:r>
            <a:r>
              <a:rPr lang="en-US" sz="2400" b="1" i="0" u="none" strike="noStrike" cap="none">
                <a:solidFill>
                  <a:schemeClr val="dk1"/>
                </a:solidFill>
                <a:latin typeface="Arial"/>
                <a:ea typeface="Arial"/>
                <a:cs typeface="Arial"/>
                <a:sym typeface="Arial"/>
              </a:rPr>
              <a:t>showing physical layout of selected CanSat configuration</a:t>
            </a:r>
          </a:p>
          <a:p>
            <a:pPr marL="342900" marR="0" lvl="0" indent="-342900" algn="l" rtl="0">
              <a:spcBef>
                <a:spcPts val="48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Make sure to include:</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Dimensions</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Placement of major components</a:t>
            </a:r>
          </a:p>
          <a:p>
            <a:pPr marR="0" lvl="2" algn="l" rtl="0">
              <a:spcBef>
                <a:spcPts val="480"/>
              </a:spcBef>
              <a:spcAft>
                <a:spcPts val="0"/>
              </a:spcAft>
              <a:buClr>
                <a:schemeClr val="dk1"/>
              </a:buClr>
              <a:buSzPct val="100000"/>
              <a:buFont typeface="Arial"/>
              <a:buChar char="•"/>
            </a:pPr>
            <a:r>
              <a:rPr lang="en-US"/>
              <a:t>Sensors, electronics, radio, power, mechanisms</a:t>
            </a:r>
          </a:p>
          <a:p>
            <a:pPr marL="742950" marR="0" lvl="1" indent="-285750" algn="l" rtl="0">
              <a:spcBef>
                <a:spcPts val="480"/>
              </a:spcBef>
              <a:spcAft>
                <a:spcPts val="0"/>
              </a:spcAft>
              <a:buClr>
                <a:schemeClr val="dk1"/>
              </a:buClr>
              <a:buSzPct val="100000"/>
              <a:buFont typeface="Arial"/>
              <a:buChar char="–"/>
            </a:pPr>
            <a:r>
              <a:rPr lang="en-US" sz="2400" b="0" i="0" u="none" strike="noStrike" cap="none">
                <a:solidFill>
                  <a:schemeClr val="dk1"/>
                </a:solidFill>
                <a:latin typeface="Arial"/>
                <a:ea typeface="Arial"/>
                <a:cs typeface="Arial"/>
                <a:sym typeface="Arial"/>
              </a:rPr>
              <a:t>Relevant configurations</a:t>
            </a:r>
          </a:p>
          <a:p>
            <a:pPr marL="1143000" marR="0" lvl="2" indent="-228600" algn="l" rtl="0">
              <a:spcBef>
                <a:spcPts val="4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Container, Payload, launch configuration, deployed</a:t>
            </a:r>
            <a:r>
              <a:rPr lang="en-US"/>
              <a:t> configuration</a:t>
            </a:r>
            <a:r>
              <a:rPr lang="en-US" sz="2000" b="0" i="0" u="none" strike="noStrike" cap="none">
                <a:solidFill>
                  <a:schemeClr val="dk1"/>
                </a:solidFill>
                <a:latin typeface="Arial"/>
                <a:ea typeface="Arial"/>
                <a:cs typeface="Arial"/>
                <a:sym typeface="Arial"/>
              </a:rPr>
              <a:t>.</a:t>
            </a:r>
          </a:p>
          <a:p>
            <a:pPr marL="342900" marR="0" lvl="0" indent="-342900" algn="l" rtl="0">
              <a:spcBef>
                <a:spcPts val="480"/>
              </a:spcBef>
              <a:spcAft>
                <a:spcPts val="0"/>
              </a:spcAft>
              <a:buClr>
                <a:schemeClr val="dk1"/>
              </a:buClr>
              <a:buSzPct val="100000"/>
              <a:buFont typeface="Arial"/>
              <a:buChar char="•"/>
            </a:pPr>
            <a:r>
              <a:rPr lang="en-US" sz="2400" b="1" i="0" u="none" strike="noStrike" cap="none">
                <a:solidFill>
                  <a:schemeClr val="dk1"/>
                </a:solidFill>
                <a:latin typeface="Arial"/>
                <a:ea typeface="Arial"/>
                <a:cs typeface="Arial"/>
                <a:sym typeface="Arial"/>
              </a:rPr>
              <a:t>The goal is to present the physical idea of what the CanSat will look like for reference prior to getting into details of the design</a:t>
            </a:r>
          </a:p>
        </p:txBody>
      </p:sp>
      <p:sp>
        <p:nvSpPr>
          <p:cNvPr id="213" name="Shape 213"/>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214" name="Shape 21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220" name="Shape 22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14</a:t>
            </a:fld>
            <a:endParaRPr lang="en-US" sz="1000" b="0" i="0" u="none" strike="noStrike" cap="none">
              <a:solidFill>
                <a:schemeClr val="dk1"/>
              </a:solidFill>
              <a:latin typeface="Arial"/>
              <a:ea typeface="Arial"/>
              <a:cs typeface="Arial"/>
              <a:sym typeface="Arial"/>
            </a:endParaRPr>
          </a:p>
        </p:txBody>
      </p:sp>
      <p:sp>
        <p:nvSpPr>
          <p:cNvPr id="221" name="Shape 221"/>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System Concept of Operations</a:t>
            </a:r>
          </a:p>
        </p:txBody>
      </p:sp>
      <p:sp>
        <p:nvSpPr>
          <p:cNvPr id="223" name="Shape 223"/>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224" name="Shape 22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 name="Resim 7"/>
          <p:cNvPicPr>
            <a:picLocks noChangeAspect="1"/>
          </p:cNvPicPr>
          <p:nvPr/>
        </p:nvPicPr>
        <p:blipFill rotWithShape="1">
          <a:blip r:embed="rId3">
            <a:extLst>
              <a:ext uri="{28A0092B-C50C-407E-A947-70E740481C1C}">
                <a14:useLocalDpi xmlns:a14="http://schemas.microsoft.com/office/drawing/2010/main" val="0"/>
              </a:ext>
            </a:extLst>
          </a:blip>
          <a:srcRect l="15116" t="7639" r="18992" b="2824"/>
          <a:stretch/>
        </p:blipFill>
        <p:spPr>
          <a:xfrm>
            <a:off x="228600" y="1066800"/>
            <a:ext cx="1201120" cy="5287960"/>
          </a:xfrm>
          <a:prstGeom prst="rect">
            <a:avLst/>
          </a:prstGeom>
        </p:spPr>
      </p:pic>
      <p:sp>
        <p:nvSpPr>
          <p:cNvPr id="9" name="Metin kutusu 8"/>
          <p:cNvSpPr txBox="1"/>
          <p:nvPr/>
        </p:nvSpPr>
        <p:spPr>
          <a:xfrm>
            <a:off x="1485901" y="914399"/>
            <a:ext cx="7658099" cy="452431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tr-TR" sz="1800" b="1" dirty="0" smtClean="0"/>
          </a:p>
          <a:p>
            <a:endParaRPr lang="tr-TR" sz="1800" b="1" dirty="0"/>
          </a:p>
          <a:p>
            <a:r>
              <a:rPr lang="tr-TR" sz="1800" b="1" dirty="0" smtClean="0"/>
              <a:t>Post-</a:t>
            </a:r>
            <a:r>
              <a:rPr lang="tr-TR" sz="1800" b="1" dirty="0" err="1" smtClean="0"/>
              <a:t>launch</a:t>
            </a:r>
            <a:r>
              <a:rPr lang="tr-TR" sz="1800" b="1" dirty="0" smtClean="0"/>
              <a:t> </a:t>
            </a:r>
            <a:r>
              <a:rPr lang="tr-TR" sz="1800" b="1" dirty="0" err="1" smtClean="0"/>
              <a:t>recovery</a:t>
            </a:r>
            <a:endParaRPr lang="tr-TR" sz="1800" b="1" dirty="0"/>
          </a:p>
          <a:p>
            <a:pPr marL="285750" indent="-285750">
              <a:buFont typeface="Arial" panose="020B0604020202020204" pitchFamily="34" charset="0"/>
              <a:buChar char="•"/>
            </a:pPr>
            <a:r>
              <a:rPr lang="tr-TR" sz="1800" dirty="0" err="1" smtClean="0"/>
              <a:t>If</a:t>
            </a:r>
            <a:r>
              <a:rPr lang="tr-TR" sz="1800" dirty="0" smtClean="0"/>
              <a:t> </a:t>
            </a:r>
            <a:r>
              <a:rPr lang="tr-TR" sz="1800" dirty="0" err="1" smtClean="0"/>
              <a:t>proccesor</a:t>
            </a:r>
            <a:r>
              <a:rPr lang="tr-TR" sz="1800" dirty="0" smtClean="0"/>
              <a:t> </a:t>
            </a:r>
            <a:r>
              <a:rPr lang="tr-TR" sz="1800" dirty="0" err="1" smtClean="0"/>
              <a:t>reset</a:t>
            </a:r>
            <a:r>
              <a:rPr lang="tr-TR" sz="1800" dirty="0" smtClean="0"/>
              <a:t> </a:t>
            </a:r>
            <a:r>
              <a:rPr lang="tr-TR" sz="1800" dirty="0" err="1" smtClean="0"/>
              <a:t>during</a:t>
            </a:r>
            <a:r>
              <a:rPr lang="tr-TR" sz="1800" dirty="0" smtClean="0"/>
              <a:t> </a:t>
            </a:r>
            <a:r>
              <a:rPr lang="tr-TR" sz="1800" dirty="0" err="1" smtClean="0"/>
              <a:t>mission</a:t>
            </a:r>
            <a:r>
              <a:rPr lang="tr-TR" sz="1800" dirty="0" smtClean="0"/>
              <a:t>(</a:t>
            </a:r>
            <a:r>
              <a:rPr lang="tr-TR" sz="1800" dirty="0" err="1" smtClean="0"/>
              <a:t>descent</a:t>
            </a:r>
            <a:r>
              <a:rPr lang="tr-TR" sz="1800" dirty="0"/>
              <a:t> </a:t>
            </a:r>
            <a:r>
              <a:rPr lang="tr-TR" sz="1800" dirty="0" smtClean="0"/>
              <a:t>and </a:t>
            </a:r>
            <a:r>
              <a:rPr lang="tr-TR" sz="1800" dirty="0" err="1" smtClean="0"/>
              <a:t>flight</a:t>
            </a:r>
            <a:r>
              <a:rPr lang="tr-TR" sz="1800" dirty="0" smtClean="0"/>
              <a:t>), </a:t>
            </a:r>
            <a:r>
              <a:rPr lang="tr-TR" sz="1800" dirty="0" err="1" smtClean="0"/>
              <a:t>processor</a:t>
            </a:r>
            <a:r>
              <a:rPr lang="tr-TR" sz="1800" dirty="0" smtClean="0"/>
              <a:t> </a:t>
            </a:r>
            <a:r>
              <a:rPr lang="tr-TR" sz="1800" dirty="0" err="1" smtClean="0"/>
              <a:t>get</a:t>
            </a:r>
            <a:r>
              <a:rPr lang="tr-TR" sz="1800" dirty="0" smtClean="0"/>
              <a:t> </a:t>
            </a:r>
            <a:r>
              <a:rPr lang="tr-TR" sz="1800" dirty="0" err="1" smtClean="0"/>
              <a:t>important</a:t>
            </a:r>
            <a:r>
              <a:rPr lang="tr-TR" sz="1800" dirty="0" smtClean="0"/>
              <a:t> </a:t>
            </a:r>
            <a:r>
              <a:rPr lang="tr-TR" sz="1800" dirty="0" err="1" smtClean="0"/>
              <a:t>datas</a:t>
            </a:r>
            <a:r>
              <a:rPr lang="tr-TR" sz="1800" dirty="0" smtClean="0"/>
              <a:t>(</a:t>
            </a:r>
            <a:r>
              <a:rPr lang="tr-TR" sz="1800" dirty="0" err="1" smtClean="0"/>
              <a:t>mission</a:t>
            </a:r>
            <a:r>
              <a:rPr lang="tr-TR" sz="1800" dirty="0" smtClean="0"/>
              <a:t> </a:t>
            </a:r>
            <a:r>
              <a:rPr lang="tr-TR" sz="1800" dirty="0" err="1" smtClean="0"/>
              <a:t>time,packet</a:t>
            </a:r>
            <a:r>
              <a:rPr lang="tr-TR" sz="1800" dirty="0" smtClean="0"/>
              <a:t> </a:t>
            </a:r>
            <a:r>
              <a:rPr lang="tr-TR" sz="1800" dirty="0" err="1" smtClean="0"/>
              <a:t>count</a:t>
            </a:r>
            <a:r>
              <a:rPr lang="tr-TR" sz="1800" dirty="0" smtClean="0"/>
              <a:t>) </a:t>
            </a:r>
            <a:r>
              <a:rPr lang="tr-TR" sz="1800" dirty="0" err="1" smtClean="0"/>
              <a:t>from</a:t>
            </a:r>
            <a:r>
              <a:rPr lang="tr-TR" sz="1800" dirty="0" smtClean="0"/>
              <a:t> EEPROM.</a:t>
            </a:r>
          </a:p>
          <a:p>
            <a:pPr marL="285750" indent="-285750">
              <a:buFont typeface="Arial" panose="020B0604020202020204" pitchFamily="34" charset="0"/>
              <a:buChar char="•"/>
            </a:pPr>
            <a:r>
              <a:rPr lang="tr-TR" sz="1800" dirty="0" err="1" smtClean="0"/>
              <a:t>After</a:t>
            </a:r>
            <a:r>
              <a:rPr lang="tr-TR" sz="1800" dirty="0" smtClean="0"/>
              <a:t> </a:t>
            </a:r>
            <a:r>
              <a:rPr lang="tr-TR" sz="1800" dirty="0" err="1" smtClean="0"/>
              <a:t>finding</a:t>
            </a:r>
            <a:r>
              <a:rPr lang="tr-TR" sz="1800" dirty="0" smtClean="0"/>
              <a:t> </a:t>
            </a:r>
            <a:r>
              <a:rPr lang="tr-TR" sz="1800" dirty="0" err="1" smtClean="0"/>
              <a:t>CanSat,saving</a:t>
            </a:r>
            <a:r>
              <a:rPr lang="tr-TR" sz="1800" dirty="0" smtClean="0"/>
              <a:t> SD </a:t>
            </a:r>
            <a:r>
              <a:rPr lang="tr-TR" sz="1800" dirty="0" err="1" smtClean="0"/>
              <a:t>card</a:t>
            </a:r>
            <a:r>
              <a:rPr lang="tr-TR" sz="1800" dirty="0" smtClean="0"/>
              <a:t> </a:t>
            </a:r>
            <a:r>
              <a:rPr lang="tr-TR" sz="1800" dirty="0" err="1" smtClean="0"/>
              <a:t>datas</a:t>
            </a:r>
            <a:r>
              <a:rPr lang="tr-TR" sz="1800" dirty="0" smtClean="0"/>
              <a:t>(</a:t>
            </a:r>
            <a:r>
              <a:rPr lang="tr-TR" sz="1800" dirty="0" err="1" smtClean="0"/>
              <a:t>pictures</a:t>
            </a:r>
            <a:r>
              <a:rPr lang="tr-TR" sz="1800" dirty="0" smtClean="0"/>
              <a:t>) on GCS and </a:t>
            </a:r>
            <a:r>
              <a:rPr lang="tr-TR" sz="1800" dirty="0" err="1" smtClean="0"/>
              <a:t>giving</a:t>
            </a:r>
            <a:r>
              <a:rPr lang="tr-TR" sz="1800" dirty="0" smtClean="0"/>
              <a:t> </a:t>
            </a:r>
            <a:r>
              <a:rPr lang="tr-TR" sz="1800" dirty="0" err="1" smtClean="0"/>
              <a:t>all</a:t>
            </a:r>
            <a:r>
              <a:rPr lang="tr-TR" sz="1800" dirty="0" smtClean="0"/>
              <a:t> </a:t>
            </a:r>
            <a:r>
              <a:rPr lang="tr-TR" sz="1800" dirty="0" err="1" smtClean="0"/>
              <a:t>datas</a:t>
            </a:r>
            <a:r>
              <a:rPr lang="tr-TR" sz="1800" dirty="0" smtClean="0"/>
              <a:t>(SD </a:t>
            </a:r>
            <a:r>
              <a:rPr lang="tr-TR" sz="1800" dirty="0" err="1" smtClean="0"/>
              <a:t>card</a:t>
            </a:r>
            <a:r>
              <a:rPr lang="tr-TR" sz="1800" dirty="0" smtClean="0"/>
              <a:t> pictures,.csv </a:t>
            </a:r>
            <a:r>
              <a:rPr lang="tr-TR" sz="1800" dirty="0" err="1" smtClean="0"/>
              <a:t>from</a:t>
            </a:r>
            <a:r>
              <a:rPr lang="tr-TR" sz="1800" dirty="0" smtClean="0"/>
              <a:t> GCS) </a:t>
            </a:r>
            <a:r>
              <a:rPr lang="tr-TR" sz="1800" dirty="0" err="1" smtClean="0"/>
              <a:t>to</a:t>
            </a:r>
            <a:r>
              <a:rPr lang="tr-TR" sz="1800" dirty="0" smtClean="0"/>
              <a:t> </a:t>
            </a:r>
            <a:r>
              <a:rPr lang="tr-TR" sz="1800" dirty="0" err="1" smtClean="0"/>
              <a:t>competition</a:t>
            </a:r>
            <a:r>
              <a:rPr lang="tr-TR" sz="1800" dirty="0" smtClean="0"/>
              <a:t> </a:t>
            </a:r>
            <a:r>
              <a:rPr lang="tr-TR" sz="1800" dirty="0" err="1" smtClean="0"/>
              <a:t>coordinators</a:t>
            </a:r>
            <a:r>
              <a:rPr lang="tr-TR" sz="1800" dirty="0" smtClean="0"/>
              <a:t>.</a:t>
            </a:r>
            <a:endParaRPr lang="tr-TR" sz="1800" dirty="0"/>
          </a:p>
          <a:p>
            <a:pPr marL="285750" indent="-285750">
              <a:buFont typeface="Arial" panose="020B0604020202020204" pitchFamily="34" charset="0"/>
              <a:buChar char="•"/>
            </a:pPr>
            <a:endParaRPr lang="tr-TR" sz="1800" dirty="0" smtClean="0"/>
          </a:p>
          <a:p>
            <a:endParaRPr lang="tr-TR" sz="1800" dirty="0" smtClean="0"/>
          </a:p>
          <a:p>
            <a:endParaRPr lang="tr-TR" sz="1800" dirty="0"/>
          </a:p>
          <a:p>
            <a:r>
              <a:rPr lang="tr-TR" sz="1800" b="1" dirty="0"/>
              <a:t>Data </a:t>
            </a:r>
            <a:r>
              <a:rPr lang="tr-TR" sz="1800" b="1" dirty="0" err="1" smtClean="0"/>
              <a:t>reduction</a:t>
            </a:r>
            <a:endParaRPr lang="tr-TR" sz="1800" dirty="0"/>
          </a:p>
          <a:p>
            <a:pPr marL="285750" indent="-285750">
              <a:buFont typeface="Arial" panose="020B0604020202020204" pitchFamily="34" charset="0"/>
              <a:buChar char="•"/>
            </a:pPr>
            <a:r>
              <a:rPr lang="tr-TR" sz="1800" dirty="0" err="1" smtClean="0"/>
              <a:t>After</a:t>
            </a:r>
            <a:r>
              <a:rPr lang="tr-TR" sz="1800" dirty="0" smtClean="0"/>
              <a:t> </a:t>
            </a:r>
            <a:r>
              <a:rPr lang="tr-TR" sz="1800" dirty="0" err="1" smtClean="0"/>
              <a:t>mission</a:t>
            </a:r>
            <a:r>
              <a:rPr lang="tr-TR" sz="1800" dirty="0" smtClean="0"/>
              <a:t> </a:t>
            </a:r>
            <a:r>
              <a:rPr lang="tr-TR" sz="1800" dirty="0" err="1" smtClean="0"/>
              <a:t>we</a:t>
            </a:r>
            <a:r>
              <a:rPr lang="tr-TR" sz="1800" dirty="0" smtClean="0"/>
              <a:t> </a:t>
            </a:r>
            <a:r>
              <a:rPr lang="tr-TR" sz="1800" dirty="0" err="1" smtClean="0"/>
              <a:t>will</a:t>
            </a:r>
            <a:r>
              <a:rPr lang="tr-TR" sz="1800" dirty="0" smtClean="0"/>
              <a:t> </a:t>
            </a:r>
            <a:r>
              <a:rPr lang="tr-TR" sz="1800" dirty="0" err="1" smtClean="0"/>
              <a:t>check</a:t>
            </a:r>
            <a:r>
              <a:rPr lang="tr-TR" sz="1800" dirty="0" smtClean="0"/>
              <a:t> </a:t>
            </a:r>
            <a:r>
              <a:rPr lang="tr-TR" sz="1800" dirty="0" err="1" smtClean="0"/>
              <a:t>telemetry</a:t>
            </a:r>
            <a:r>
              <a:rPr lang="tr-TR" sz="1800" dirty="0" smtClean="0"/>
              <a:t> </a:t>
            </a:r>
            <a:r>
              <a:rPr lang="tr-TR" sz="1800" dirty="0" err="1" smtClean="0"/>
              <a:t>datas</a:t>
            </a:r>
            <a:r>
              <a:rPr lang="tr-TR" sz="1800" dirty="0" smtClean="0"/>
              <a:t> on GCS </a:t>
            </a:r>
            <a:r>
              <a:rPr lang="tr-TR" sz="1800" dirty="0" err="1" smtClean="0"/>
              <a:t>via</a:t>
            </a:r>
            <a:r>
              <a:rPr lang="tr-TR" sz="1800" dirty="0" smtClean="0"/>
              <a:t> .</a:t>
            </a:r>
            <a:r>
              <a:rPr lang="tr-TR" sz="1800" dirty="0" err="1" smtClean="0"/>
              <a:t>csv</a:t>
            </a:r>
            <a:r>
              <a:rPr lang="tr-TR" sz="1800" dirty="0" smtClean="0"/>
              <a:t> file. </a:t>
            </a:r>
            <a:r>
              <a:rPr lang="tr-TR" sz="1800" dirty="0" err="1" smtClean="0"/>
              <a:t>Finding</a:t>
            </a:r>
            <a:r>
              <a:rPr lang="tr-TR" sz="1800" dirty="0" smtClean="0"/>
              <a:t> </a:t>
            </a:r>
            <a:r>
              <a:rPr lang="tr-TR" sz="1800" dirty="0" err="1" smtClean="0"/>
              <a:t>plot</a:t>
            </a:r>
            <a:r>
              <a:rPr lang="tr-TR" sz="1800" dirty="0" smtClean="0"/>
              <a:t> </a:t>
            </a:r>
            <a:r>
              <a:rPr lang="tr-TR" sz="1800" dirty="0" err="1" smtClean="0"/>
              <a:t>outliers</a:t>
            </a:r>
            <a:r>
              <a:rPr lang="tr-TR" sz="1800" dirty="0"/>
              <a:t> </a:t>
            </a:r>
            <a:r>
              <a:rPr lang="tr-TR" sz="1800" dirty="0" smtClean="0"/>
              <a:t>and mark </a:t>
            </a:r>
            <a:r>
              <a:rPr lang="tr-TR" sz="1800" dirty="0" err="1" smtClean="0"/>
              <a:t>them</a:t>
            </a:r>
            <a:r>
              <a:rPr lang="tr-TR" sz="1800" dirty="0" smtClean="0"/>
              <a:t>.</a:t>
            </a:r>
          </a:p>
          <a:p>
            <a:pPr marL="285750" indent="-285750">
              <a:buFont typeface="Arial" panose="020B0604020202020204" pitchFamily="34" charset="0"/>
              <a:buChar char="•"/>
            </a:pPr>
            <a:r>
              <a:rPr lang="tr-TR" sz="1800" dirty="0" err="1" smtClean="0"/>
              <a:t>After</a:t>
            </a:r>
            <a:r>
              <a:rPr lang="tr-TR" sz="1800" dirty="0" smtClean="0"/>
              <a:t> </a:t>
            </a:r>
            <a:r>
              <a:rPr lang="tr-TR" sz="1800" dirty="0" err="1" smtClean="0"/>
              <a:t>saving</a:t>
            </a:r>
            <a:r>
              <a:rPr lang="tr-TR" sz="1800" dirty="0" smtClean="0"/>
              <a:t> SD </a:t>
            </a:r>
            <a:r>
              <a:rPr lang="tr-TR" sz="1800" dirty="0" err="1" smtClean="0"/>
              <a:t>card</a:t>
            </a:r>
            <a:r>
              <a:rPr lang="tr-TR" sz="1800" dirty="0" smtClean="0"/>
              <a:t> </a:t>
            </a:r>
            <a:r>
              <a:rPr lang="tr-TR" sz="1800" dirty="0" err="1" smtClean="0"/>
              <a:t>pictures</a:t>
            </a:r>
            <a:r>
              <a:rPr lang="tr-TR" sz="1800" dirty="0" smtClean="0"/>
              <a:t> on GCS, </a:t>
            </a:r>
            <a:r>
              <a:rPr lang="tr-TR" sz="1800" dirty="0" err="1" smtClean="0"/>
              <a:t>we’ll</a:t>
            </a:r>
            <a:r>
              <a:rPr lang="tr-TR" sz="1800" dirty="0" smtClean="0"/>
              <a:t> </a:t>
            </a:r>
            <a:r>
              <a:rPr lang="tr-TR" sz="1800" dirty="0" err="1" smtClean="0"/>
              <a:t>check</a:t>
            </a:r>
            <a:r>
              <a:rPr lang="tr-TR" sz="1800" dirty="0" smtClean="0"/>
              <a:t> </a:t>
            </a:r>
            <a:r>
              <a:rPr lang="tr-TR" sz="1800" dirty="0" err="1" smtClean="0"/>
              <a:t>numbers</a:t>
            </a:r>
            <a:r>
              <a:rPr lang="tr-TR" sz="1800" dirty="0" smtClean="0"/>
              <a:t> of </a:t>
            </a:r>
            <a:r>
              <a:rPr lang="tr-TR" sz="1800" dirty="0" err="1" smtClean="0"/>
              <a:t>pictures</a:t>
            </a:r>
            <a:r>
              <a:rPr lang="tr-TR" sz="1800" dirty="0" smtClean="0"/>
              <a:t> and </a:t>
            </a:r>
            <a:r>
              <a:rPr lang="tr-TR" sz="1800" dirty="0" err="1" smtClean="0"/>
              <a:t>the</a:t>
            </a:r>
            <a:r>
              <a:rPr lang="tr-TR" sz="1800" dirty="0" smtClean="0"/>
              <a:t> </a:t>
            </a:r>
            <a:r>
              <a:rPr lang="tr-TR" sz="1800" dirty="0" err="1" smtClean="0"/>
              <a:t>quality</a:t>
            </a:r>
            <a:r>
              <a:rPr lang="tr-TR" sz="1800" dirty="0" smtClean="0"/>
              <a:t> of </a:t>
            </a:r>
            <a:r>
              <a:rPr lang="tr-TR" sz="1800" dirty="0" err="1" smtClean="0"/>
              <a:t>pictures</a:t>
            </a:r>
            <a:r>
              <a:rPr lang="tr-TR" sz="1800" dirty="0" smtClean="0"/>
              <a:t>.</a:t>
            </a:r>
            <a:endParaRPr lang="tr-TR"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230" name="Shape 23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15</a:t>
            </a:fld>
            <a:endParaRPr lang="en-US" sz="1000" b="0" i="0" u="none" strike="noStrike" cap="none">
              <a:solidFill>
                <a:schemeClr val="dk1"/>
              </a:solidFill>
              <a:latin typeface="Arial"/>
              <a:ea typeface="Arial"/>
              <a:cs typeface="Arial"/>
              <a:sym typeface="Arial"/>
            </a:endParaRPr>
          </a:p>
        </p:txBody>
      </p:sp>
      <p:sp>
        <p:nvSpPr>
          <p:cNvPr id="231" name="Shape 231"/>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Launch Vehicle Compatibility</a:t>
            </a:r>
          </a:p>
        </p:txBody>
      </p:sp>
      <p:sp>
        <p:nvSpPr>
          <p:cNvPr id="232" name="Shape 232"/>
          <p:cNvSpPr txBox="1">
            <a:spLocks noGrp="1"/>
          </p:cNvSpPr>
          <p:nvPr>
            <p:ph type="body" idx="1"/>
          </p:nvPr>
        </p:nvSpPr>
        <p:spPr>
          <a:xfrm>
            <a:off x="228600" y="1066800"/>
            <a:ext cx="8686800" cy="5181600"/>
          </a:xfrm>
          <a:prstGeom prst="rect">
            <a:avLst/>
          </a:prstGeom>
          <a:noFill/>
          <a:ln>
            <a:noFill/>
          </a:ln>
        </p:spPr>
        <p:txBody>
          <a:bodyPr lIns="91425" tIns="45700" rIns="91425" bIns="45700" anchor="t" anchorCtr="0">
            <a:noAutofit/>
          </a:bodyPr>
          <a:lstStyle/>
          <a:p>
            <a:pPr marL="342900" marR="0" lvl="0" indent="-342900" algn="l" rtl="0">
              <a:spcBef>
                <a:spcPts val="36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Include a dimensioned drawing that shows </a:t>
            </a:r>
            <a:r>
              <a:rPr lang="en-US" sz="1800" b="1" i="1" u="none" strike="noStrike" cap="none">
                <a:solidFill>
                  <a:schemeClr val="dk1"/>
                </a:solidFill>
                <a:latin typeface="Arial"/>
                <a:ea typeface="Arial"/>
                <a:cs typeface="Arial"/>
                <a:sym typeface="Arial"/>
              </a:rPr>
              <a:t>clearances</a:t>
            </a:r>
            <a:r>
              <a:rPr lang="en-US" sz="1800" b="1" i="0" u="none" strike="noStrike" cap="none">
                <a:solidFill>
                  <a:schemeClr val="dk1"/>
                </a:solidFill>
                <a:latin typeface="Arial"/>
                <a:ea typeface="Arial"/>
                <a:cs typeface="Arial"/>
                <a:sym typeface="Arial"/>
              </a:rPr>
              <a:t> with the payload section</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Focus on launch configuration (Container + Payload)</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Include all descent control apparatus (no sharp protrusions)</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At PDR this may be allocated dimensions (if this is the case, these should be requirements at the system and subsystem levels)</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What is the clearance? (Leave margin to allow </a:t>
            </a:r>
            <a:r>
              <a:rPr lang="en-US" sz="1800" b="0" i="1" u="none" strike="noStrike" cap="none">
                <a:solidFill>
                  <a:schemeClr val="dk1"/>
                </a:solidFill>
                <a:latin typeface="Arial"/>
                <a:ea typeface="Arial"/>
                <a:cs typeface="Arial"/>
                <a:sym typeface="Arial"/>
              </a:rPr>
              <a:t>easy</a:t>
            </a:r>
            <a:r>
              <a:rPr lang="en-US" sz="1800" b="0" i="0" u="none" strike="noStrike" cap="none">
                <a:solidFill>
                  <a:schemeClr val="dk1"/>
                </a:solidFill>
                <a:latin typeface="Arial"/>
                <a:ea typeface="Arial"/>
                <a:cs typeface="Arial"/>
                <a:sym typeface="Arial"/>
              </a:rPr>
              <a:t> deployment!)</a:t>
            </a:r>
          </a:p>
          <a:p>
            <a:pPr marL="342900" marR="0" lvl="0" indent="-342900" algn="l" rtl="0">
              <a:spcBef>
                <a:spcPts val="360"/>
              </a:spcBef>
              <a:spcAft>
                <a:spcPts val="0"/>
              </a:spcAft>
              <a:buClr>
                <a:schemeClr val="dk1"/>
              </a:buClr>
              <a:buSzPct val="100000"/>
              <a:buFont typeface="Arial"/>
              <a:buChar char="•"/>
            </a:pPr>
            <a:r>
              <a:rPr lang="en-US" sz="1800" b="1" i="0" u="none" strike="noStrike" cap="none">
                <a:solidFill>
                  <a:schemeClr val="dk1"/>
                </a:solidFill>
                <a:latin typeface="Arial"/>
                <a:ea typeface="Arial"/>
                <a:cs typeface="Arial"/>
                <a:sym typeface="Arial"/>
              </a:rPr>
              <a:t>Note:</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In past years there were a large number of CanSats that did not deploy from the payload sections of the rocket because of protrusions or because the CanSat was too wide to fit in the rocket</a:t>
            </a:r>
          </a:p>
          <a:p>
            <a:pPr marL="742950" marR="0" lvl="1" indent="-285750" algn="l" rtl="0">
              <a:spcBef>
                <a:spcPts val="360"/>
              </a:spcBef>
              <a:spcAft>
                <a:spcPts val="0"/>
              </a:spcAft>
              <a:buClr>
                <a:schemeClr val="dk1"/>
              </a:buClr>
              <a:buSzPct val="100000"/>
              <a:buFont typeface="Arial"/>
              <a:buChar char="–"/>
            </a:pPr>
            <a:r>
              <a:rPr lang="en-US" sz="1800" b="0" i="0" u="none" strike="noStrike" cap="none">
                <a:solidFill>
                  <a:schemeClr val="dk1"/>
                </a:solidFill>
                <a:latin typeface="Arial"/>
                <a:ea typeface="Arial"/>
                <a:cs typeface="Arial"/>
                <a:sym typeface="Arial"/>
              </a:rPr>
              <a:t>Lack of sharp protrusions and fit within the Launch Vehicle will also be scored at the Flight Readiness Review</a:t>
            </a:r>
          </a:p>
        </p:txBody>
      </p:sp>
      <p:sp>
        <p:nvSpPr>
          <p:cNvPr id="233" name="Shape 233"/>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234" name="Shape 23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240" name="Shape 240"/>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16</a:t>
            </a:fld>
            <a:endParaRPr lang="en-US" sz="1000" b="0" i="0" u="none" strike="noStrike" cap="none">
              <a:solidFill>
                <a:schemeClr val="dk1"/>
              </a:solidFill>
              <a:latin typeface="Arial"/>
              <a:ea typeface="Arial"/>
              <a:cs typeface="Arial"/>
              <a:sym typeface="Arial"/>
            </a:endParaRPr>
          </a:p>
        </p:txBody>
      </p:sp>
      <p:sp>
        <p:nvSpPr>
          <p:cNvPr id="241" name="Shape 241"/>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Sensor Subsystem Design</a:t>
            </a:r>
          </a:p>
        </p:txBody>
      </p:sp>
      <p:sp>
        <p:nvSpPr>
          <p:cNvPr id="242" name="Shape 242"/>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248" name="Shape 24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17</a:t>
            </a:fld>
            <a:endParaRPr lang="en-US" sz="1000" b="0" i="0" u="none" strike="noStrike" cap="none">
              <a:solidFill>
                <a:schemeClr val="dk1"/>
              </a:solidFill>
              <a:latin typeface="Arial"/>
              <a:ea typeface="Arial"/>
              <a:cs typeface="Arial"/>
              <a:sym typeface="Arial"/>
            </a:endParaRPr>
          </a:p>
        </p:txBody>
      </p:sp>
      <p:sp>
        <p:nvSpPr>
          <p:cNvPr id="249" name="Shape 24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Sensor Subsystem Overview</a:t>
            </a:r>
          </a:p>
        </p:txBody>
      </p:sp>
      <p:sp>
        <p:nvSpPr>
          <p:cNvPr id="251" name="Shape 251"/>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252" name="Shape 252"/>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9" name="Table 6"/>
          <p:cNvGraphicFramePr/>
          <p:nvPr>
            <p:extLst>
              <p:ext uri="{D42A27DB-BD31-4B8C-83A1-F6EECF244321}">
                <p14:modId xmlns:p14="http://schemas.microsoft.com/office/powerpoint/2010/main" val="1034755265"/>
              </p:ext>
            </p:extLst>
          </p:nvPr>
        </p:nvGraphicFramePr>
        <p:xfrm>
          <a:off x="228960" y="1036078"/>
          <a:ext cx="8694720" cy="4859518"/>
        </p:xfrm>
        <a:graphic>
          <a:graphicData uri="http://schemas.openxmlformats.org/drawingml/2006/table">
            <a:tbl>
              <a:tblPr/>
              <a:tblGrid>
                <a:gridCol w="1522800"/>
                <a:gridCol w="2824560"/>
                <a:gridCol w="1966320"/>
                <a:gridCol w="2381040"/>
              </a:tblGrid>
              <a:tr h="854089">
                <a:tc>
                  <a:txBody>
                    <a:bodyPr/>
                    <a:lstStyle/>
                    <a:p>
                      <a:pPr algn="ctr">
                        <a:lnSpc>
                          <a:spcPct val="100000"/>
                        </a:lnSpc>
                      </a:pPr>
                      <a:endParaRPr lang="en-US" sz="1600" b="0" strike="noStrike" spc="-1" dirty="0">
                        <a:solidFill>
                          <a:srgbClr val="000000"/>
                        </a:solidFill>
                        <a:uFill>
                          <a:solidFill>
                            <a:srgbClr val="FFFFFF"/>
                          </a:solidFill>
                        </a:uFill>
                        <a:latin typeface="+mn-lt"/>
                      </a:endParaRPr>
                    </a:p>
                    <a:p>
                      <a:pPr algn="ctr">
                        <a:lnSpc>
                          <a:spcPct val="100000"/>
                        </a:lnSpc>
                      </a:pPr>
                      <a:r>
                        <a:rPr lang="en-US" sz="1600" b="1" strike="noStrike" spc="-1" dirty="0">
                          <a:solidFill>
                            <a:srgbClr val="FFFFFF"/>
                          </a:solidFill>
                          <a:uFill>
                            <a:solidFill>
                              <a:srgbClr val="FFFFFF"/>
                            </a:solidFill>
                          </a:uFill>
                          <a:latin typeface="+mn-lt"/>
                          <a:ea typeface="Arial"/>
                        </a:rPr>
                        <a:t>Model</a:t>
                      </a:r>
                      <a:endParaRPr lang="en-US" sz="1600" b="0" strike="noStrike" spc="-1" dirty="0">
                        <a:solidFill>
                          <a:srgbClr val="000000"/>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endParaRPr lang="en-US" sz="1600" b="0" strike="noStrike" spc="-1">
                        <a:solidFill>
                          <a:srgbClr val="000000"/>
                        </a:solidFill>
                        <a:uFill>
                          <a:solidFill>
                            <a:srgbClr val="FFFFFF"/>
                          </a:solidFill>
                        </a:uFill>
                        <a:latin typeface="+mn-lt"/>
                      </a:endParaRPr>
                    </a:p>
                    <a:p>
                      <a:pPr algn="ctr">
                        <a:lnSpc>
                          <a:spcPct val="100000"/>
                        </a:lnSpc>
                      </a:pPr>
                      <a:r>
                        <a:rPr lang="en-US" sz="1600" b="1" strike="noStrike" spc="-1">
                          <a:solidFill>
                            <a:srgbClr val="FFFFFF"/>
                          </a:solidFill>
                          <a:uFill>
                            <a:solidFill>
                              <a:srgbClr val="FFFFFF"/>
                            </a:solidFill>
                          </a:uFill>
                          <a:latin typeface="+mn-lt"/>
                          <a:ea typeface="Arial"/>
                        </a:rPr>
                        <a:t>Location</a:t>
                      </a:r>
                      <a:endParaRPr lang="en-US" sz="1600" b="0" strike="noStrike" spc="-1">
                        <a:solidFill>
                          <a:srgbClr val="000000"/>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endParaRPr lang="en-US" sz="1600" b="0" strike="noStrike" spc="-1">
                        <a:solidFill>
                          <a:srgbClr val="000000"/>
                        </a:solidFill>
                        <a:uFill>
                          <a:solidFill>
                            <a:srgbClr val="FFFFFF"/>
                          </a:solidFill>
                        </a:uFill>
                        <a:latin typeface="+mn-lt"/>
                      </a:endParaRPr>
                    </a:p>
                    <a:p>
                      <a:pPr algn="ctr">
                        <a:lnSpc>
                          <a:spcPct val="100000"/>
                        </a:lnSpc>
                      </a:pPr>
                      <a:r>
                        <a:rPr lang="en-US" sz="1600" b="1" strike="noStrike" spc="-1">
                          <a:solidFill>
                            <a:srgbClr val="FFFFFF"/>
                          </a:solidFill>
                          <a:uFill>
                            <a:solidFill>
                              <a:srgbClr val="FFFFFF"/>
                            </a:solidFill>
                          </a:uFill>
                          <a:latin typeface="+mn-lt"/>
                          <a:ea typeface="Arial"/>
                        </a:rPr>
                        <a:t>Sensors</a:t>
                      </a:r>
                      <a:endParaRPr lang="en-US" sz="1600" b="0" strike="noStrike" spc="-1">
                        <a:solidFill>
                          <a:srgbClr val="000000"/>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endParaRPr lang="en-US" sz="1600" b="0" strike="noStrike" spc="-1" dirty="0">
                        <a:solidFill>
                          <a:srgbClr val="000000"/>
                        </a:solidFill>
                        <a:uFill>
                          <a:solidFill>
                            <a:srgbClr val="FFFFFF"/>
                          </a:solidFill>
                        </a:uFill>
                        <a:latin typeface="+mn-lt"/>
                      </a:endParaRPr>
                    </a:p>
                    <a:p>
                      <a:pPr algn="ctr">
                        <a:lnSpc>
                          <a:spcPct val="100000"/>
                        </a:lnSpc>
                      </a:pPr>
                      <a:r>
                        <a:rPr lang="en-US" sz="1600" b="1" strike="noStrike" spc="-1" dirty="0">
                          <a:solidFill>
                            <a:srgbClr val="FFFFFF"/>
                          </a:solidFill>
                          <a:uFill>
                            <a:solidFill>
                              <a:srgbClr val="FFFFFF"/>
                            </a:solidFill>
                          </a:uFill>
                          <a:latin typeface="+mn-lt"/>
                          <a:ea typeface="Arial"/>
                        </a:rPr>
                        <a:t>Description</a:t>
                      </a:r>
                      <a:endParaRPr lang="en-US" sz="1600" b="0" strike="noStrike" spc="-1" dirty="0">
                        <a:solidFill>
                          <a:srgbClr val="000000"/>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r>
              <a:tr h="776833">
                <a:tc>
                  <a:txBody>
                    <a:bodyPr/>
                    <a:lstStyle/>
                    <a:p>
                      <a:pPr algn="ctr">
                        <a:lnSpc>
                          <a:spcPct val="100000"/>
                        </a:lnSpc>
                      </a:pPr>
                      <a:endParaRPr lang="tr-TR" sz="1600" b="0" strike="noStrike" spc="-1" dirty="0" smtClean="0">
                        <a:solidFill>
                          <a:schemeClr val="tx1"/>
                        </a:solidFill>
                        <a:uFill>
                          <a:solidFill>
                            <a:srgbClr val="FFFFFF"/>
                          </a:solidFill>
                        </a:uFill>
                        <a:latin typeface="+mn-lt"/>
                        <a:ea typeface="Arial"/>
                      </a:endParaRPr>
                    </a:p>
                    <a:p>
                      <a:pPr algn="ctr">
                        <a:lnSpc>
                          <a:spcPct val="100000"/>
                        </a:lnSpc>
                      </a:pPr>
                      <a:r>
                        <a:rPr lang="en-US" sz="1600" b="0" strike="noStrike" spc="-1" dirty="0" smtClean="0">
                          <a:solidFill>
                            <a:schemeClr val="tx1"/>
                          </a:solidFill>
                          <a:uFill>
                            <a:solidFill>
                              <a:srgbClr val="FFFFFF"/>
                            </a:solidFill>
                          </a:uFill>
                          <a:latin typeface="+mn-lt"/>
                          <a:ea typeface="Arial"/>
                        </a:rPr>
                        <a:t>10-DOF</a:t>
                      </a:r>
                      <a:endParaRPr lang="tr-TR" sz="1600" b="0" strike="noStrike" spc="-1" dirty="0" smtClean="0">
                        <a:solidFill>
                          <a:schemeClr val="tx1"/>
                        </a:solidFill>
                        <a:uFill>
                          <a:solidFill>
                            <a:srgbClr val="FFFFFF"/>
                          </a:solidFill>
                        </a:uFill>
                        <a:latin typeface="+mn-lt"/>
                        <a:ea typeface="Arial"/>
                      </a:endParaRPr>
                    </a:p>
                    <a:p>
                      <a:pPr algn="ctr">
                        <a:lnSpc>
                          <a:spcPct val="100000"/>
                        </a:lnSpc>
                      </a:pPr>
                      <a:r>
                        <a:rPr lang="tr-TR" sz="1600" b="0" strike="noStrike" spc="-1" dirty="0" smtClean="0">
                          <a:solidFill>
                            <a:schemeClr val="tx1"/>
                          </a:solidFill>
                          <a:uFill>
                            <a:solidFill>
                              <a:srgbClr val="FFFFFF"/>
                            </a:solidFill>
                          </a:uFill>
                          <a:latin typeface="+mn-lt"/>
                        </a:rPr>
                        <a:t>IMU</a:t>
                      </a:r>
                      <a:endParaRPr lang="en-US" sz="1600" b="0" strike="noStrike" spc="-1" dirty="0">
                        <a:solidFill>
                          <a:schemeClr val="tx1"/>
                        </a:solidFill>
                        <a:uFill>
                          <a:solidFill>
                            <a:srgbClr val="FFFFFF"/>
                          </a:solidFill>
                        </a:uFill>
                        <a:latin typeface="+mn-lt"/>
                      </a:endParaRPr>
                    </a:p>
                  </a:txBody>
                  <a:tcPr>
                    <a:lnL w="9360">
                      <a:solidFill>
                        <a:srgbClr val="2F2F98"/>
                      </a:solidFill>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endParaRPr lang="en-US" sz="1600" b="0" strike="noStrike" spc="-1" dirty="0">
                        <a:solidFill>
                          <a:schemeClr val="tx1"/>
                        </a:solidFill>
                        <a:uFill>
                          <a:solidFill>
                            <a:srgbClr val="FFFFFF"/>
                          </a:solidFill>
                        </a:uFill>
                        <a:latin typeface="+mn-lt"/>
                      </a:endParaRPr>
                    </a:p>
                    <a:p>
                      <a:pPr algn="ctr">
                        <a:lnSpc>
                          <a:spcPct val="100000"/>
                        </a:lnSpc>
                      </a:pPr>
                      <a:r>
                        <a:rPr lang="en-US" sz="1600" b="0" strike="noStrike" spc="-1" dirty="0" smtClean="0">
                          <a:solidFill>
                            <a:schemeClr val="tx1"/>
                          </a:solidFill>
                          <a:uFill>
                            <a:solidFill>
                              <a:srgbClr val="FFFFFF"/>
                            </a:solidFill>
                          </a:uFill>
                          <a:latin typeface="+mn-lt"/>
                          <a:ea typeface="Arial"/>
                        </a:rPr>
                        <a:t>Glider</a:t>
                      </a:r>
                      <a:r>
                        <a:rPr lang="tr-TR" sz="1600" b="0" strike="noStrike" spc="-1" dirty="0" smtClean="0">
                          <a:solidFill>
                            <a:schemeClr val="tx1"/>
                          </a:solidFill>
                          <a:uFill>
                            <a:solidFill>
                              <a:srgbClr val="FFFFFF"/>
                            </a:solidFill>
                          </a:uFill>
                          <a:latin typeface="+mn-lt"/>
                          <a:ea typeface="Arial"/>
                        </a:rPr>
                        <a:t>, </a:t>
                      </a:r>
                      <a:r>
                        <a:rPr lang="tr-TR" sz="1600" b="0" strike="noStrike" spc="-1" dirty="0" err="1" smtClean="0">
                          <a:solidFill>
                            <a:schemeClr val="tx1"/>
                          </a:solidFill>
                          <a:uFill>
                            <a:solidFill>
                              <a:srgbClr val="FFFFFF"/>
                            </a:solidFill>
                          </a:uFill>
                          <a:latin typeface="+mn-lt"/>
                          <a:ea typeface="Arial"/>
                        </a:rPr>
                        <a:t>Container</a:t>
                      </a:r>
                      <a:endParaRPr lang="en-US" sz="1600" b="0" strike="noStrike" spc="-1" dirty="0">
                        <a:solidFill>
                          <a:schemeClr val="tx1"/>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en-US" sz="1600" b="0" strike="noStrike" spc="-1" dirty="0">
                          <a:solidFill>
                            <a:schemeClr val="tx1"/>
                          </a:solidFill>
                          <a:uFill>
                            <a:solidFill>
                              <a:srgbClr val="FFFFFF"/>
                            </a:solidFill>
                          </a:uFill>
                          <a:latin typeface="+mn-lt"/>
                          <a:ea typeface="Arial"/>
                        </a:rPr>
                        <a:t>Magnetometer,</a:t>
                      </a:r>
                      <a:endParaRPr lang="en-US" sz="1600" b="0" strike="noStrike" spc="-1" dirty="0">
                        <a:solidFill>
                          <a:schemeClr val="tx1"/>
                        </a:solidFill>
                        <a:uFill>
                          <a:solidFill>
                            <a:srgbClr val="FFFFFF"/>
                          </a:solidFill>
                        </a:uFill>
                        <a:latin typeface="+mn-lt"/>
                      </a:endParaRPr>
                    </a:p>
                    <a:p>
                      <a:pPr algn="ctr">
                        <a:lnSpc>
                          <a:spcPct val="100000"/>
                        </a:lnSpc>
                      </a:pPr>
                      <a:r>
                        <a:rPr lang="en-US" sz="1600" b="0" strike="noStrike" spc="-1" dirty="0">
                          <a:solidFill>
                            <a:schemeClr val="tx1"/>
                          </a:solidFill>
                          <a:uFill>
                            <a:solidFill>
                              <a:srgbClr val="FFFFFF"/>
                            </a:solidFill>
                          </a:uFill>
                          <a:latin typeface="+mn-lt"/>
                          <a:ea typeface="Arial"/>
                        </a:rPr>
                        <a:t>Air Pressure,</a:t>
                      </a:r>
                      <a:endParaRPr lang="en-US" sz="1600" b="0" strike="noStrike" spc="-1" dirty="0">
                        <a:solidFill>
                          <a:schemeClr val="tx1"/>
                        </a:solidFill>
                        <a:uFill>
                          <a:solidFill>
                            <a:srgbClr val="FFFFFF"/>
                          </a:solidFill>
                        </a:uFill>
                        <a:latin typeface="+mn-lt"/>
                      </a:endParaRPr>
                    </a:p>
                    <a:p>
                      <a:pPr algn="ctr">
                        <a:lnSpc>
                          <a:spcPct val="100000"/>
                        </a:lnSpc>
                      </a:pPr>
                      <a:r>
                        <a:rPr lang="en-US" sz="1600" b="0" strike="noStrike" spc="-1" dirty="0">
                          <a:solidFill>
                            <a:schemeClr val="tx1"/>
                          </a:solidFill>
                          <a:uFill>
                            <a:solidFill>
                              <a:srgbClr val="FFFFFF"/>
                            </a:solidFill>
                          </a:uFill>
                          <a:latin typeface="+mn-lt"/>
                          <a:ea typeface="Arial"/>
                        </a:rPr>
                        <a:t>Air Temperature</a:t>
                      </a:r>
                      <a:endParaRPr lang="en-US" sz="1600" b="0" strike="noStrike" spc="-1" dirty="0">
                        <a:solidFill>
                          <a:schemeClr val="tx1"/>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a:solidFill>
                        <a:srgbClr val="2F2F98"/>
                      </a:solidFill>
                    </a:lnB>
                    <a:solidFill>
                      <a:srgbClr val="C2C2EF"/>
                    </a:solidFill>
                  </a:tcPr>
                </a:tc>
                <a:tc>
                  <a:txBody>
                    <a:bodyPr/>
                    <a:lstStyle/>
                    <a:p>
                      <a:pPr>
                        <a:lnSpc>
                          <a:spcPct val="100000"/>
                        </a:lnSpc>
                      </a:pPr>
                      <a:r>
                        <a:rPr lang="en-US" sz="1600" b="0" strike="noStrike" spc="-1" dirty="0">
                          <a:solidFill>
                            <a:schemeClr val="tx1"/>
                          </a:solidFill>
                          <a:uFill>
                            <a:solidFill>
                              <a:srgbClr val="FFFFFF"/>
                            </a:solidFill>
                          </a:uFill>
                          <a:latin typeface="+mn-lt"/>
                          <a:ea typeface="Arial"/>
                        </a:rPr>
                        <a:t>This sensor used for Gyro, pressure and temperature. Only for glider.</a:t>
                      </a:r>
                      <a:endParaRPr lang="en-US" sz="1600" b="0" strike="noStrike" spc="-1" dirty="0">
                        <a:solidFill>
                          <a:schemeClr val="tx1"/>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C2C2EF"/>
                    </a:solidFill>
                  </a:tcPr>
                </a:tc>
              </a:tr>
              <a:tr h="811384">
                <a:tc>
                  <a:txBody>
                    <a:bodyPr/>
                    <a:lstStyle/>
                    <a:p>
                      <a:pPr algn="ctr">
                        <a:lnSpc>
                          <a:spcPct val="100000"/>
                        </a:lnSpc>
                      </a:pPr>
                      <a:r>
                        <a:rPr lang="en-US" sz="1600" b="0" strike="noStrike" spc="-1" dirty="0">
                          <a:solidFill>
                            <a:schemeClr val="tx1"/>
                          </a:solidFill>
                          <a:uFill>
                            <a:solidFill>
                              <a:srgbClr val="FFFFFF"/>
                            </a:solidFill>
                          </a:uFill>
                          <a:latin typeface="+mn-lt"/>
                          <a:ea typeface="Arial"/>
                        </a:rPr>
                        <a:t>LM2577</a:t>
                      </a:r>
                      <a:endParaRPr lang="en-US" sz="1600" b="0" strike="noStrike" spc="-1" dirty="0">
                        <a:solidFill>
                          <a:schemeClr val="tx1"/>
                        </a:solidFill>
                        <a:uFill>
                          <a:solidFill>
                            <a:srgbClr val="FFFFFF"/>
                          </a:solidFill>
                        </a:uFill>
                        <a:latin typeface="+mn-lt"/>
                      </a:endParaRPr>
                    </a:p>
                    <a:p>
                      <a:pPr algn="ctr">
                        <a:lnSpc>
                          <a:spcPct val="100000"/>
                        </a:lnSpc>
                      </a:pPr>
                      <a:r>
                        <a:rPr lang="en-US" sz="1600" b="0" strike="noStrike" spc="-1" dirty="0">
                          <a:solidFill>
                            <a:schemeClr val="tx1"/>
                          </a:solidFill>
                          <a:uFill>
                            <a:solidFill>
                              <a:srgbClr val="FFFFFF"/>
                            </a:solidFill>
                          </a:uFill>
                          <a:latin typeface="+mn-lt"/>
                          <a:ea typeface="Arial"/>
                        </a:rPr>
                        <a:t>LM2596</a:t>
                      </a: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tr-TR" sz="1600" b="0" strike="noStrike" spc="-1" dirty="0" smtClean="0">
                        <a:solidFill>
                          <a:schemeClr val="tx1"/>
                        </a:solidFill>
                        <a:uFill>
                          <a:solidFill>
                            <a:srgbClr val="FFFFFF"/>
                          </a:solidFill>
                        </a:uFill>
                        <a:latin typeface="+mn-lt"/>
                        <a:ea typeface="Arial"/>
                      </a:endParaRPr>
                    </a:p>
                    <a:p>
                      <a:pPr algn="ctr">
                        <a:lnSpc>
                          <a:spcPct val="100000"/>
                        </a:lnSpc>
                      </a:pPr>
                      <a:r>
                        <a:rPr lang="en-US" sz="1600" b="0" strike="noStrike" spc="-1" dirty="0" smtClean="0">
                          <a:solidFill>
                            <a:schemeClr val="tx1"/>
                          </a:solidFill>
                          <a:uFill>
                            <a:solidFill>
                              <a:srgbClr val="FFFFFF"/>
                            </a:solidFill>
                          </a:uFill>
                          <a:latin typeface="+mn-lt"/>
                          <a:ea typeface="Arial"/>
                        </a:rPr>
                        <a:t>Glider</a:t>
                      </a: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tr-TR" sz="1600" b="0" strike="noStrike" spc="-1" dirty="0" smtClean="0">
                        <a:solidFill>
                          <a:schemeClr val="tx1"/>
                        </a:solidFill>
                        <a:uFill>
                          <a:solidFill>
                            <a:srgbClr val="FFFFFF"/>
                          </a:solidFill>
                        </a:uFill>
                        <a:latin typeface="+mn-lt"/>
                        <a:ea typeface="Arial"/>
                      </a:endParaRPr>
                    </a:p>
                    <a:p>
                      <a:pPr algn="ctr">
                        <a:lnSpc>
                          <a:spcPct val="100000"/>
                        </a:lnSpc>
                      </a:pPr>
                      <a:r>
                        <a:rPr lang="en-US" sz="1600" b="0" strike="noStrike" spc="-1" dirty="0" smtClean="0">
                          <a:solidFill>
                            <a:schemeClr val="tx1"/>
                          </a:solidFill>
                          <a:uFill>
                            <a:solidFill>
                              <a:srgbClr val="FFFFFF"/>
                            </a:solidFill>
                          </a:uFill>
                          <a:latin typeface="+mn-lt"/>
                          <a:ea typeface="Arial"/>
                        </a:rPr>
                        <a:t>Voltage </a:t>
                      </a:r>
                      <a:r>
                        <a:rPr lang="en-US" sz="1600" b="0" strike="noStrike" spc="-1" dirty="0">
                          <a:solidFill>
                            <a:schemeClr val="tx1"/>
                          </a:solidFill>
                          <a:uFill>
                            <a:solidFill>
                              <a:srgbClr val="FFFFFF"/>
                            </a:solidFill>
                          </a:uFill>
                          <a:latin typeface="+mn-lt"/>
                          <a:ea typeface="Arial"/>
                        </a:rPr>
                        <a:t>Regulator</a:t>
                      </a: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600" b="0" strike="noStrike" spc="-1" dirty="0">
                          <a:solidFill>
                            <a:schemeClr val="tx1"/>
                          </a:solidFill>
                          <a:uFill>
                            <a:solidFill>
                              <a:srgbClr val="FFFFFF"/>
                            </a:solidFill>
                          </a:uFill>
                          <a:latin typeface="+mn-lt"/>
                          <a:ea typeface="Arial"/>
                        </a:rPr>
                        <a:t>Ends with 77 is for step up, 96 is for step down voltage.</a:t>
                      </a: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r h="4697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0" u="none" strike="noStrike" spc="-1" dirty="0" err="1" smtClean="0">
                          <a:solidFill>
                            <a:schemeClr val="tx1"/>
                          </a:solidFill>
                          <a:uFill>
                            <a:solidFill>
                              <a:srgbClr val="FFFFFF"/>
                            </a:solidFill>
                          </a:uFill>
                          <a:latin typeface="+mn-lt"/>
                          <a:ea typeface="Arial"/>
                        </a:rPr>
                        <a:t>Pixhawk</a:t>
                      </a:r>
                      <a:r>
                        <a:rPr lang="tr-TR" sz="1600" b="0" u="none" strike="noStrike" spc="-1" dirty="0" smtClean="0">
                          <a:solidFill>
                            <a:schemeClr val="tx1"/>
                          </a:solidFill>
                          <a:uFill>
                            <a:solidFill>
                              <a:srgbClr val="FFFFFF"/>
                            </a:solidFill>
                          </a:uFill>
                          <a:latin typeface="+mn-lt"/>
                          <a:ea typeface="Arial"/>
                        </a:rPr>
                        <a:t> PX4 </a:t>
                      </a:r>
                      <a:r>
                        <a:rPr lang="tr-TR" sz="1600" b="0" u="none" strike="noStrike" spc="-1" dirty="0" err="1" smtClean="0">
                          <a:solidFill>
                            <a:schemeClr val="tx1"/>
                          </a:solidFill>
                          <a:uFill>
                            <a:solidFill>
                              <a:srgbClr val="FFFFFF"/>
                            </a:solidFill>
                          </a:uFill>
                          <a:latin typeface="+mn-lt"/>
                          <a:ea typeface="Arial"/>
                        </a:rPr>
                        <a:t>Air</a:t>
                      </a:r>
                      <a:r>
                        <a:rPr lang="tr-TR" sz="1600" u="none" spc="-1" dirty="0" err="1" smtClean="0">
                          <a:solidFill>
                            <a:schemeClr val="tx1"/>
                          </a:solidFill>
                          <a:uFill>
                            <a:solidFill>
                              <a:srgbClr val="FFFFFF"/>
                            </a:solidFill>
                          </a:uFill>
                          <a:latin typeface="+mn-lt"/>
                          <a:ea typeface="Arial"/>
                        </a:rPr>
                        <a:t>Speed</a:t>
                      </a:r>
                      <a:r>
                        <a:rPr lang="tr-TR" sz="1600" u="none" spc="-1" dirty="0" smtClean="0">
                          <a:solidFill>
                            <a:schemeClr val="tx1"/>
                          </a:solidFill>
                          <a:uFill>
                            <a:solidFill>
                              <a:srgbClr val="FFFFFF"/>
                            </a:solidFill>
                          </a:uFill>
                          <a:latin typeface="+mn-lt"/>
                          <a:ea typeface="Arial"/>
                        </a:rPr>
                        <a:t> Sensor</a:t>
                      </a:r>
                      <a:endParaRPr lang="en-US" sz="1600" b="0" u="none"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endParaRPr lang="tr-TR" sz="1600" b="0" strike="noStrike" spc="-1" dirty="0" smtClean="0">
                        <a:solidFill>
                          <a:schemeClr val="tx1"/>
                        </a:solidFill>
                        <a:uFill>
                          <a:solidFill>
                            <a:srgbClr val="FFFFFF"/>
                          </a:solidFill>
                        </a:uFill>
                        <a:latin typeface="+mn-lt"/>
                        <a:ea typeface="Arial"/>
                      </a:endParaRPr>
                    </a:p>
                    <a:p>
                      <a:pPr algn="ctr">
                        <a:lnSpc>
                          <a:spcPct val="100000"/>
                        </a:lnSpc>
                      </a:pPr>
                      <a:r>
                        <a:rPr lang="en-US" sz="1600" b="0" strike="noStrike" spc="-1" dirty="0" smtClean="0">
                          <a:solidFill>
                            <a:schemeClr val="tx1"/>
                          </a:solidFill>
                          <a:uFill>
                            <a:solidFill>
                              <a:srgbClr val="FFFFFF"/>
                            </a:solidFill>
                          </a:uFill>
                          <a:latin typeface="+mn-lt"/>
                          <a:ea typeface="Arial"/>
                        </a:rPr>
                        <a:t>Glider</a:t>
                      </a: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endParaRPr lang="tr-TR" sz="1600" b="0" strike="noStrike" spc="-1" dirty="0" smtClean="0">
                        <a:solidFill>
                          <a:schemeClr val="tx1"/>
                        </a:solidFill>
                        <a:uFill>
                          <a:solidFill>
                            <a:srgbClr val="FFFFFF"/>
                          </a:solidFill>
                        </a:uFill>
                        <a:latin typeface="+mn-lt"/>
                        <a:ea typeface="Arial"/>
                      </a:endParaRPr>
                    </a:p>
                    <a:p>
                      <a:pPr algn="ctr">
                        <a:lnSpc>
                          <a:spcPct val="100000"/>
                        </a:lnSpc>
                      </a:pPr>
                      <a:r>
                        <a:rPr lang="en-US" sz="1600" b="0" strike="noStrike" spc="-1" dirty="0" smtClean="0">
                          <a:solidFill>
                            <a:schemeClr val="tx1"/>
                          </a:solidFill>
                          <a:uFill>
                            <a:solidFill>
                              <a:srgbClr val="FFFFFF"/>
                            </a:solidFill>
                          </a:uFill>
                          <a:latin typeface="+mn-lt"/>
                          <a:ea typeface="Arial"/>
                        </a:rPr>
                        <a:t>Pitot </a:t>
                      </a:r>
                      <a:r>
                        <a:rPr lang="en-US" sz="1600" b="0" strike="noStrike" spc="-1" dirty="0">
                          <a:solidFill>
                            <a:schemeClr val="tx1"/>
                          </a:solidFill>
                          <a:uFill>
                            <a:solidFill>
                              <a:srgbClr val="FFFFFF"/>
                            </a:solidFill>
                          </a:uFill>
                          <a:latin typeface="+mn-lt"/>
                          <a:ea typeface="Arial"/>
                        </a:rPr>
                        <a:t>Tube</a:t>
                      </a: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600" b="0" strike="noStrike" spc="-1" dirty="0" smtClean="0">
                          <a:solidFill>
                            <a:schemeClr val="tx1"/>
                          </a:solidFill>
                          <a:uFill>
                            <a:solidFill>
                              <a:srgbClr val="FFFFFF"/>
                            </a:solidFill>
                          </a:uFill>
                          <a:latin typeface="+mn-lt"/>
                          <a:ea typeface="Arial"/>
                        </a:rPr>
                        <a:t>Used </a:t>
                      </a:r>
                      <a:r>
                        <a:rPr lang="en-US" sz="1600" b="0" strike="noStrike" spc="-1" dirty="0">
                          <a:solidFill>
                            <a:schemeClr val="tx1"/>
                          </a:solidFill>
                          <a:uFill>
                            <a:solidFill>
                              <a:srgbClr val="FFFFFF"/>
                            </a:solidFill>
                          </a:uFill>
                          <a:latin typeface="+mn-lt"/>
                          <a:ea typeface="Arial"/>
                        </a:rPr>
                        <a:t>for measure speed.</a:t>
                      </a: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4697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600" b="0" strike="noStrike" spc="-1" dirty="0" smtClean="0">
                        <a:solidFill>
                          <a:schemeClr val="tx1"/>
                        </a:solidFill>
                        <a:uFill>
                          <a:solidFill>
                            <a:srgbClr val="FFFFFF"/>
                          </a:solidFill>
                        </a:uFill>
                        <a:latin typeface="+mn-lt"/>
                        <a:ea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strike="noStrike" spc="-1" dirty="0" smtClean="0">
                          <a:solidFill>
                            <a:schemeClr val="tx1"/>
                          </a:solidFill>
                          <a:uFill>
                            <a:solidFill>
                              <a:srgbClr val="FFFFFF"/>
                            </a:solidFill>
                          </a:uFill>
                          <a:latin typeface="+mn-lt"/>
                          <a:ea typeface="Arial"/>
                        </a:rPr>
                        <a:t>B25</a:t>
                      </a:r>
                      <a:endParaRPr lang="en-US" sz="1600" b="0" strike="noStrike" spc="-1" dirty="0" smtClean="0">
                        <a:solidFill>
                          <a:schemeClr val="tx1"/>
                        </a:solidFill>
                        <a:uFill>
                          <a:solidFill>
                            <a:srgbClr val="FFFFFF"/>
                          </a:solidFill>
                        </a:uFill>
                        <a:latin typeface="+mn-lt"/>
                      </a:endParaRPr>
                    </a:p>
                    <a:p>
                      <a:pPr algn="ctr">
                        <a:lnSpc>
                          <a:spcPct val="100000"/>
                        </a:lnSpc>
                      </a:pP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tr-TR" sz="1600" b="0" strike="noStrike" spc="-1" dirty="0" smtClean="0">
                        <a:solidFill>
                          <a:schemeClr val="tx1"/>
                        </a:solidFill>
                        <a:uFill>
                          <a:solidFill>
                            <a:srgbClr val="FFFFFF"/>
                          </a:solidFill>
                        </a:uFill>
                        <a:latin typeface="+mn-lt"/>
                        <a:ea typeface="Arial"/>
                      </a:endParaRPr>
                    </a:p>
                    <a:p>
                      <a:pPr algn="ctr">
                        <a:lnSpc>
                          <a:spcPct val="100000"/>
                        </a:lnSpc>
                      </a:pPr>
                      <a:r>
                        <a:rPr lang="en-US" sz="1600" b="0" strike="noStrike" spc="-1" dirty="0" smtClean="0">
                          <a:solidFill>
                            <a:schemeClr val="tx1"/>
                          </a:solidFill>
                          <a:uFill>
                            <a:solidFill>
                              <a:srgbClr val="FFFFFF"/>
                            </a:solidFill>
                          </a:uFill>
                          <a:latin typeface="+mn-lt"/>
                          <a:ea typeface="Arial"/>
                        </a:rPr>
                        <a:t>Glider</a:t>
                      </a:r>
                      <a:r>
                        <a:rPr lang="en-US" sz="1600" b="0" strike="noStrike" spc="-1" dirty="0">
                          <a:solidFill>
                            <a:schemeClr val="tx1"/>
                          </a:solidFill>
                          <a:uFill>
                            <a:solidFill>
                              <a:srgbClr val="FFFFFF"/>
                            </a:solidFill>
                          </a:uFill>
                          <a:latin typeface="+mn-lt"/>
                          <a:ea typeface="Arial"/>
                        </a:rPr>
                        <a:t>, Container</a:t>
                      </a: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tr-TR" sz="1600" b="0" strike="noStrike" spc="-1" dirty="0" smtClean="0">
                        <a:solidFill>
                          <a:schemeClr val="tx1"/>
                        </a:solidFill>
                        <a:uFill>
                          <a:solidFill>
                            <a:srgbClr val="FFFFFF"/>
                          </a:solidFill>
                        </a:uFill>
                        <a:latin typeface="+mn-lt"/>
                        <a:ea typeface="Arial"/>
                      </a:endParaRPr>
                    </a:p>
                    <a:p>
                      <a:pPr algn="ctr">
                        <a:lnSpc>
                          <a:spcPct val="100000"/>
                        </a:lnSpc>
                      </a:pPr>
                      <a:r>
                        <a:rPr lang="en-US" sz="1600" b="0" strike="noStrike" spc="-1" dirty="0" smtClean="0">
                          <a:solidFill>
                            <a:schemeClr val="tx1"/>
                          </a:solidFill>
                          <a:uFill>
                            <a:solidFill>
                              <a:srgbClr val="FFFFFF"/>
                            </a:solidFill>
                          </a:uFill>
                          <a:latin typeface="+mn-lt"/>
                          <a:ea typeface="Arial"/>
                        </a:rPr>
                        <a:t>Voltage </a:t>
                      </a:r>
                      <a:r>
                        <a:rPr lang="en-US" sz="1600" b="0" strike="noStrike" spc="-1" dirty="0">
                          <a:solidFill>
                            <a:schemeClr val="tx1"/>
                          </a:solidFill>
                          <a:uFill>
                            <a:solidFill>
                              <a:srgbClr val="FFFFFF"/>
                            </a:solidFill>
                          </a:uFill>
                          <a:latin typeface="+mn-lt"/>
                          <a:ea typeface="Arial"/>
                        </a:rPr>
                        <a:t>Sensor</a:t>
                      </a:r>
                      <a:endParaRPr lang="en-US" sz="1600" b="0" strike="noStrike" spc="-1" dirty="0">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endParaRPr lang="tr-TR" sz="1600" b="0" strike="noStrike" spc="-1" smtClean="0">
                        <a:solidFill>
                          <a:schemeClr val="tx1"/>
                        </a:solidFill>
                        <a:uFill>
                          <a:solidFill>
                            <a:srgbClr val="FFFFFF"/>
                          </a:solidFill>
                        </a:uFill>
                        <a:latin typeface="+mn-lt"/>
                        <a:ea typeface="Arial"/>
                      </a:endParaRPr>
                    </a:p>
                    <a:p>
                      <a:pPr>
                        <a:lnSpc>
                          <a:spcPct val="100000"/>
                        </a:lnSpc>
                      </a:pPr>
                      <a:r>
                        <a:rPr lang="en-US" sz="1600" b="0" strike="noStrike" spc="-1" smtClean="0">
                          <a:solidFill>
                            <a:schemeClr val="tx1"/>
                          </a:solidFill>
                          <a:uFill>
                            <a:solidFill>
                              <a:srgbClr val="FFFFFF"/>
                            </a:solidFill>
                          </a:uFill>
                          <a:latin typeface="+mn-lt"/>
                          <a:ea typeface="Arial"/>
                        </a:rPr>
                        <a:t>Measuring </a:t>
                      </a:r>
                      <a:r>
                        <a:rPr lang="en-US" sz="1600" b="0" strike="noStrike" spc="-1">
                          <a:solidFill>
                            <a:schemeClr val="tx1"/>
                          </a:solidFill>
                          <a:uFill>
                            <a:solidFill>
                              <a:srgbClr val="FFFFFF"/>
                            </a:solidFill>
                          </a:uFill>
                          <a:latin typeface="+mn-lt"/>
                          <a:ea typeface="Arial"/>
                        </a:rPr>
                        <a:t>voltage.</a:t>
                      </a:r>
                      <a:endParaRPr lang="en-US" sz="1600" b="0" strike="noStrike" spc="-1">
                        <a:solidFill>
                          <a:schemeClr val="tx1"/>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r h="469749">
                <a:tc>
                  <a:txBody>
                    <a:bodyPr/>
                    <a:lstStyle/>
                    <a:p>
                      <a:pPr algn="ctr">
                        <a:lnSpc>
                          <a:spcPct val="100000"/>
                        </a:lnSpc>
                      </a:pPr>
                      <a:r>
                        <a:rPr lang="en-US" sz="1600" b="0" strike="noStrike" spc="-1" dirty="0">
                          <a:solidFill>
                            <a:schemeClr val="tx1"/>
                          </a:solidFill>
                          <a:uFill>
                            <a:solidFill>
                              <a:srgbClr val="FFFFFF"/>
                            </a:solidFill>
                          </a:uFill>
                          <a:latin typeface="+mn-lt"/>
                          <a:ea typeface="Arial"/>
                        </a:rPr>
                        <a:t>OV7670</a:t>
                      </a:r>
                      <a:endParaRPr lang="en-US" sz="1600" b="0" strike="noStrike" spc="-1" dirty="0">
                        <a:solidFill>
                          <a:schemeClr val="tx1"/>
                        </a:solidFill>
                        <a:uFill>
                          <a:solidFill>
                            <a:srgbClr val="FFFFFF"/>
                          </a:solidFill>
                        </a:uFill>
                        <a:latin typeface="+mn-lt"/>
                      </a:endParaRPr>
                    </a:p>
                  </a:txBody>
                  <a:tcP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dirty="0">
                          <a:solidFill>
                            <a:schemeClr val="tx1"/>
                          </a:solidFill>
                          <a:uFill>
                            <a:solidFill>
                              <a:srgbClr val="FFFFFF"/>
                            </a:solidFill>
                          </a:uFill>
                          <a:latin typeface="+mn-lt"/>
                          <a:ea typeface="Arial"/>
                        </a:rPr>
                        <a:t>Glider</a:t>
                      </a:r>
                      <a:endParaRPr lang="en-US" sz="1600" b="0" strike="noStrike" spc="-1" dirty="0">
                        <a:solidFill>
                          <a:schemeClr val="tx1"/>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dirty="0">
                          <a:solidFill>
                            <a:schemeClr val="tx1"/>
                          </a:solidFill>
                          <a:uFill>
                            <a:solidFill>
                              <a:srgbClr val="FFFFFF"/>
                            </a:solidFill>
                          </a:uFill>
                          <a:latin typeface="+mn-lt"/>
                          <a:ea typeface="Arial"/>
                        </a:rPr>
                        <a:t>Camera</a:t>
                      </a:r>
                      <a:endParaRPr lang="en-US" sz="1600" b="0" strike="noStrike" spc="-1" dirty="0">
                        <a:solidFill>
                          <a:schemeClr val="tx1"/>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8989CD"/>
                    </a:solidFill>
                  </a:tcPr>
                </a:tc>
                <a:tc>
                  <a:txBody>
                    <a:bodyPr/>
                    <a:lstStyle/>
                    <a:p>
                      <a:pPr>
                        <a:lnSpc>
                          <a:spcPct val="100000"/>
                        </a:lnSpc>
                      </a:pPr>
                      <a:r>
                        <a:rPr lang="en-US" sz="1600" b="0" strike="noStrike" spc="-1" dirty="0">
                          <a:solidFill>
                            <a:schemeClr val="tx1"/>
                          </a:solidFill>
                          <a:uFill>
                            <a:solidFill>
                              <a:srgbClr val="FFFFFF"/>
                            </a:solidFill>
                          </a:uFill>
                          <a:latin typeface="+mn-lt"/>
                          <a:ea typeface="Arial"/>
                        </a:rPr>
                        <a:t>Capturing image.</a:t>
                      </a:r>
                      <a:endParaRPr lang="en-US" sz="1600" b="0" strike="noStrike" spc="-1" dirty="0">
                        <a:solidFill>
                          <a:schemeClr val="tx1"/>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a:solidFill>
                        <a:srgbClr val="2F2F98"/>
                      </a:solidFill>
                    </a:lnB>
                    <a:solidFill>
                      <a:srgbClr val="8989CD"/>
                    </a:solid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258" name="Shape 25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18</a:t>
            </a:fld>
            <a:endParaRPr lang="en-US" sz="1000" b="0" i="0" u="none" strike="noStrike" cap="none">
              <a:solidFill>
                <a:schemeClr val="dk1"/>
              </a:solidFill>
              <a:latin typeface="Arial"/>
              <a:ea typeface="Arial"/>
              <a:cs typeface="Arial"/>
              <a:sym typeface="Arial"/>
            </a:endParaRPr>
          </a:p>
        </p:txBody>
      </p:sp>
      <p:sp>
        <p:nvSpPr>
          <p:cNvPr id="259" name="Shape 25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Sensor Subsystem Requirements</a:t>
            </a:r>
          </a:p>
        </p:txBody>
      </p:sp>
      <p:sp>
        <p:nvSpPr>
          <p:cNvPr id="260" name="Shape 260"/>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graphicFrame>
        <p:nvGraphicFramePr>
          <p:cNvPr id="9" name="Table 5"/>
          <p:cNvGraphicFramePr/>
          <p:nvPr>
            <p:extLst>
              <p:ext uri="{D42A27DB-BD31-4B8C-83A1-F6EECF244321}">
                <p14:modId xmlns:p14="http://schemas.microsoft.com/office/powerpoint/2010/main" val="798577856"/>
              </p:ext>
            </p:extLst>
          </p:nvPr>
        </p:nvGraphicFramePr>
        <p:xfrm>
          <a:off x="228600" y="1143000"/>
          <a:ext cx="8623201" cy="4907280"/>
        </p:xfrm>
        <a:graphic>
          <a:graphicData uri="http://schemas.openxmlformats.org/drawingml/2006/table">
            <a:tbl>
              <a:tblPr/>
              <a:tblGrid>
                <a:gridCol w="980503"/>
                <a:gridCol w="4439286"/>
                <a:gridCol w="1519156"/>
                <a:gridCol w="905080"/>
                <a:gridCol w="779176"/>
              </a:tblGrid>
              <a:tr h="285205">
                <a:tc>
                  <a:txBody>
                    <a:bodyPr/>
                    <a:lstStyle/>
                    <a:p>
                      <a:pPr algn="ctr">
                        <a:lnSpc>
                          <a:spcPct val="100000"/>
                        </a:lnSpc>
                      </a:pPr>
                      <a:r>
                        <a:rPr lang="tr-TR" sz="1400" b="1" strike="noStrike" spc="-1" dirty="0" err="1" smtClean="0">
                          <a:solidFill>
                            <a:srgbClr val="FFFFFF"/>
                          </a:solidFill>
                          <a:uFill>
                            <a:solidFill>
                              <a:srgbClr val="FFFFFF"/>
                            </a:solidFill>
                          </a:uFill>
                          <a:latin typeface="Arial"/>
                          <a:ea typeface="Arial"/>
                        </a:rPr>
                        <a:t>Number</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dirty="0" err="1">
                          <a:solidFill>
                            <a:srgbClr val="FFFFFF"/>
                          </a:solidFill>
                          <a:uFill>
                            <a:solidFill>
                              <a:srgbClr val="FFFFFF"/>
                            </a:solidFill>
                          </a:uFill>
                          <a:latin typeface="Arial"/>
                          <a:ea typeface="Arial"/>
                        </a:rPr>
                        <a:t>Desciption</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Rationale</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Priority</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VM</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440435">
                <a:tc>
                  <a:txBody>
                    <a:bodyPr/>
                    <a:lstStyle/>
                    <a:p>
                      <a:pPr algn="ctr">
                        <a:lnSpc>
                          <a:spcPct val="100000"/>
                        </a:lnSpc>
                      </a:pPr>
                      <a:r>
                        <a:rPr lang="tr-TR" sz="1400" b="0" strike="noStrike" spc="-1" dirty="0" smtClean="0">
                          <a:solidFill>
                            <a:srgbClr val="000000"/>
                          </a:solidFill>
                          <a:uFill>
                            <a:solidFill>
                              <a:srgbClr val="FFFFFF"/>
                            </a:solidFill>
                          </a:uFill>
                          <a:latin typeface="Arial"/>
                          <a:ea typeface="Arial"/>
                        </a:rPr>
                        <a:t>RN#</a:t>
                      </a:r>
                      <a:r>
                        <a:rPr lang="en-US" sz="1400" b="0" strike="noStrike" spc="-1" dirty="0" smtClean="0">
                          <a:solidFill>
                            <a:srgbClr val="000000"/>
                          </a:solidFill>
                          <a:uFill>
                            <a:solidFill>
                              <a:srgbClr val="FFFFFF"/>
                            </a:solidFill>
                          </a:uFill>
                          <a:latin typeface="Arial"/>
                          <a:ea typeface="Arial"/>
                        </a:rPr>
                        <a:t>10</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nSpc>
                          <a:spcPct val="100000"/>
                        </a:lnSpc>
                      </a:pPr>
                      <a:r>
                        <a:rPr lang="en-US" sz="1400" b="0" strike="noStrike" spc="-1" dirty="0">
                          <a:solidFill>
                            <a:srgbClr val="000000"/>
                          </a:solidFill>
                          <a:uFill>
                            <a:solidFill>
                              <a:srgbClr val="FFFFFF"/>
                            </a:solidFill>
                          </a:uFill>
                          <a:latin typeface="Arial"/>
                          <a:ea typeface="Arial"/>
                        </a:rPr>
                        <a:t> The glider must be released from the container at 400 meters +/- 10 m.</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tr-TR" sz="1400" b="0" strike="noStrike" spc="-1" dirty="0" err="1" smtClean="0">
                          <a:solidFill>
                            <a:srgbClr val="000000"/>
                          </a:solidFill>
                          <a:uFill>
                            <a:solidFill>
                              <a:srgbClr val="FFFFFF"/>
                            </a:solidFill>
                          </a:uFill>
                          <a:latin typeface="Arial"/>
                        </a:rPr>
                        <a:t>Competition</a:t>
                      </a:r>
                      <a:endParaRPr lang="tr-TR" sz="1400" b="0" strike="noStrike" spc="-1" dirty="0" smtClean="0">
                        <a:solidFill>
                          <a:srgbClr val="000000"/>
                        </a:solidFill>
                        <a:uFill>
                          <a:solidFill>
                            <a:srgbClr val="FFFFFF"/>
                          </a:solidFill>
                        </a:uFill>
                        <a:latin typeface="Arial"/>
                      </a:endParaRPr>
                    </a:p>
                    <a:p>
                      <a:pPr algn="ctr">
                        <a:lnSpc>
                          <a:spcPct val="100000"/>
                        </a:lnSpc>
                      </a:pPr>
                      <a:r>
                        <a:rPr lang="tr-TR" sz="1400" b="0" strike="noStrike" spc="-1" dirty="0" err="1" smtClean="0">
                          <a:solidFill>
                            <a:srgbClr val="000000"/>
                          </a:solidFill>
                          <a:uFill>
                            <a:solidFill>
                              <a:srgbClr val="FFFFFF"/>
                            </a:solidFill>
                          </a:uFill>
                          <a:latin typeface="Arial"/>
                        </a:rPr>
                        <a:t>Requirement</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LOW</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nSpc>
                          <a:spcPct val="100000"/>
                        </a:lnSpc>
                      </a:pPr>
                      <a:r>
                        <a:rPr lang="tr-TR" sz="1400" b="0" strike="noStrike" spc="-1" dirty="0" smtClean="0">
                          <a:solidFill>
                            <a:srgbClr val="000000"/>
                          </a:solidFill>
                          <a:uFill>
                            <a:solidFill>
                              <a:srgbClr val="FFFFFF"/>
                            </a:solidFill>
                          </a:uFill>
                          <a:latin typeface="Arial"/>
                        </a:rPr>
                        <a:t>T,I,D</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r>
              <a:tr h="792783">
                <a:tc>
                  <a:txBody>
                    <a:bodyPr/>
                    <a:lstStyle/>
                    <a:p>
                      <a:pPr algn="ctr">
                        <a:lnSpc>
                          <a:spcPct val="100000"/>
                        </a:lnSpc>
                      </a:pPr>
                      <a:r>
                        <a:rPr lang="tr-TR" sz="1400" b="0" strike="noStrike" spc="-1" dirty="0" smtClean="0">
                          <a:solidFill>
                            <a:srgbClr val="000000"/>
                          </a:solidFill>
                          <a:uFill>
                            <a:solidFill>
                              <a:srgbClr val="FFFFFF"/>
                            </a:solidFill>
                          </a:uFill>
                          <a:latin typeface="+mn-lt"/>
                          <a:ea typeface="Arial"/>
                        </a:rPr>
                        <a:t>RN#</a:t>
                      </a:r>
                      <a:r>
                        <a:rPr lang="en-US" sz="1400" b="0" strike="noStrike" spc="-1" dirty="0" smtClean="0">
                          <a:solidFill>
                            <a:srgbClr val="000000"/>
                          </a:solidFill>
                          <a:uFill>
                            <a:solidFill>
                              <a:srgbClr val="FFFFFF"/>
                            </a:solidFill>
                          </a:uFill>
                          <a:latin typeface="Arial"/>
                          <a:ea typeface="Arial"/>
                        </a:rPr>
                        <a:t>21</a:t>
                      </a:r>
                      <a:endParaRPr lang="en-US" sz="14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nSpc>
                          <a:spcPct val="100000"/>
                        </a:lnSpc>
                      </a:pPr>
                      <a:r>
                        <a:rPr lang="en-US" sz="1400" b="0" strike="noStrike" spc="-1" dirty="0">
                          <a:solidFill>
                            <a:srgbClr val="000000"/>
                          </a:solidFill>
                          <a:uFill>
                            <a:solidFill>
                              <a:srgbClr val="FFFFFF"/>
                            </a:solidFill>
                          </a:uFill>
                          <a:latin typeface="Arial"/>
                          <a:ea typeface="Arial"/>
                        </a:rPr>
                        <a:t> During descent, the glider shall collect air pressure, outside air temperature, compass direction, air speed and solar power voltage once per second and time tag the data with mission time.</a:t>
                      </a: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400" b="0" strike="noStrike" spc="-1" dirty="0" err="1" smtClean="0">
                          <a:solidFill>
                            <a:srgbClr val="000000"/>
                          </a:solidFill>
                          <a:uFill>
                            <a:solidFill>
                              <a:srgbClr val="FFFFFF"/>
                            </a:solidFill>
                          </a:uFill>
                          <a:latin typeface="+mn-lt"/>
                        </a:rPr>
                        <a:t>Competition</a:t>
                      </a:r>
                      <a:endParaRPr lang="tr-TR" sz="1400" b="0" strike="noStrike" spc="-1" dirty="0" smtClean="0">
                        <a:solidFill>
                          <a:srgbClr val="000000"/>
                        </a:solidFill>
                        <a:uFill>
                          <a:solidFill>
                            <a:srgbClr val="FFFFFF"/>
                          </a:solidFill>
                        </a:uFill>
                        <a:latin typeface="+mn-lt"/>
                      </a:endParaRPr>
                    </a:p>
                    <a:p>
                      <a:pPr algn="ctr">
                        <a:lnSpc>
                          <a:spcPct val="100000"/>
                        </a:lnSpc>
                      </a:pPr>
                      <a:r>
                        <a:rPr lang="tr-TR" sz="1400" b="0" strike="noStrike" spc="-1" dirty="0" err="1" smtClean="0">
                          <a:solidFill>
                            <a:srgbClr val="000000"/>
                          </a:solidFill>
                          <a:uFill>
                            <a:solidFill>
                              <a:srgbClr val="FFFFFF"/>
                            </a:solidFill>
                          </a:uFill>
                          <a:latin typeface="+mn-lt"/>
                        </a:rPr>
                        <a:t>Requirement</a:t>
                      </a:r>
                      <a:endParaRPr lang="en-US" sz="1400" b="0" strike="noStrike" spc="-1" dirty="0" smtClean="0">
                        <a:solidFill>
                          <a:srgbClr val="000000"/>
                        </a:solidFill>
                        <a:uFill>
                          <a:solidFill>
                            <a:srgbClr val="FFFFFF"/>
                          </a:solidFill>
                        </a:uFill>
                        <a:latin typeface="+mn-lt"/>
                      </a:endParaRPr>
                    </a:p>
                    <a:p>
                      <a:endParaRPr lang="tr-TR" sz="1400" dirty="0"/>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en-US" sz="1400" b="0" strike="noStrike" spc="-1" dirty="0">
                          <a:solidFill>
                            <a:srgbClr val="000000"/>
                          </a:solidFill>
                          <a:uFill>
                            <a:solidFill>
                              <a:srgbClr val="FFFFFF"/>
                            </a:solidFill>
                          </a:uFill>
                          <a:latin typeface="Arial"/>
                          <a:ea typeface="Arial"/>
                        </a:rPr>
                        <a:t>HIGH</a:t>
                      </a: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nSpc>
                          <a:spcPct val="100000"/>
                        </a:lnSpc>
                      </a:pPr>
                      <a:r>
                        <a:rPr lang="tr-TR" sz="1400" b="0" strike="noStrike" spc="-1" dirty="0" smtClean="0">
                          <a:solidFill>
                            <a:schemeClr val="tx1"/>
                          </a:solidFill>
                          <a:uFill>
                            <a:solidFill>
                              <a:srgbClr val="FFFFFF"/>
                            </a:solidFill>
                          </a:uFill>
                          <a:latin typeface="Arial"/>
                        </a:rPr>
                        <a:t>T,I,D</a:t>
                      </a:r>
                      <a:endParaRPr lang="en-US" sz="1400" b="0" strike="noStrike" spc="-1" dirty="0">
                        <a:solidFill>
                          <a:schemeClr val="tx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r>
              <a:tr h="792783">
                <a:tc>
                  <a:txBody>
                    <a:bodyPr/>
                    <a:lstStyle/>
                    <a:p>
                      <a:pPr algn="ctr">
                        <a:lnSpc>
                          <a:spcPct val="100000"/>
                        </a:lnSpc>
                      </a:pPr>
                      <a:r>
                        <a:rPr lang="tr-TR" sz="1400" b="0" strike="noStrike" spc="-1" dirty="0" smtClean="0">
                          <a:solidFill>
                            <a:srgbClr val="000000"/>
                          </a:solidFill>
                          <a:uFill>
                            <a:solidFill>
                              <a:srgbClr val="FFFFFF"/>
                            </a:solidFill>
                          </a:uFill>
                          <a:latin typeface="+mn-lt"/>
                          <a:ea typeface="Arial"/>
                        </a:rPr>
                        <a:t>RN#</a:t>
                      </a:r>
                      <a:r>
                        <a:rPr lang="en-US" sz="1400" b="0" strike="noStrike" spc="-1" dirty="0" smtClean="0">
                          <a:solidFill>
                            <a:srgbClr val="000000"/>
                          </a:solidFill>
                          <a:uFill>
                            <a:solidFill>
                              <a:srgbClr val="FFFFFF"/>
                            </a:solidFill>
                          </a:uFill>
                          <a:latin typeface="Arial"/>
                          <a:ea typeface="Arial"/>
                        </a:rPr>
                        <a:t>27</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400" b="0" strike="noStrike" spc="-1" dirty="0" smtClean="0">
                          <a:solidFill>
                            <a:srgbClr val="000000"/>
                          </a:solidFill>
                          <a:uFill>
                            <a:solidFill>
                              <a:srgbClr val="FFFFFF"/>
                            </a:solidFill>
                          </a:uFill>
                          <a:latin typeface="Arial"/>
                          <a:ea typeface="Arial"/>
                        </a:rPr>
                        <a:t>The </a:t>
                      </a:r>
                      <a:r>
                        <a:rPr lang="en-US" sz="1400" b="0" strike="noStrike" spc="-1" dirty="0">
                          <a:solidFill>
                            <a:srgbClr val="000000"/>
                          </a:solidFill>
                          <a:uFill>
                            <a:solidFill>
                              <a:srgbClr val="FFFFFF"/>
                            </a:solidFill>
                          </a:uFill>
                          <a:latin typeface="Arial"/>
                          <a:ea typeface="Arial"/>
                        </a:rPr>
                        <a:t>glider electronics must be all solar powered except for the time keeping device may use a coin cell battery. No batteries are allowed. Super capacitors are allowed and must be fully discharged at launch. </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tr-TR" sz="1400" b="0" strike="noStrike" spc="-1" dirty="0" err="1" smtClean="0">
                          <a:solidFill>
                            <a:srgbClr val="000000"/>
                          </a:solidFill>
                          <a:uFill>
                            <a:solidFill>
                              <a:srgbClr val="FFFFFF"/>
                            </a:solidFill>
                          </a:uFill>
                          <a:latin typeface="+mn-lt"/>
                        </a:rPr>
                        <a:t>Competition</a:t>
                      </a:r>
                      <a:endParaRPr lang="tr-TR" sz="1400" b="0" strike="noStrike" spc="-1" dirty="0" smtClean="0">
                        <a:solidFill>
                          <a:srgbClr val="000000"/>
                        </a:solidFill>
                        <a:uFill>
                          <a:solidFill>
                            <a:srgbClr val="FFFFFF"/>
                          </a:solidFill>
                        </a:uFill>
                        <a:latin typeface="+mn-lt"/>
                      </a:endParaRPr>
                    </a:p>
                    <a:p>
                      <a:pPr algn="ctr">
                        <a:lnSpc>
                          <a:spcPct val="100000"/>
                        </a:lnSpc>
                      </a:pPr>
                      <a:r>
                        <a:rPr lang="tr-TR" sz="1400" b="0" strike="noStrike" spc="-1" dirty="0" err="1" smtClean="0">
                          <a:solidFill>
                            <a:srgbClr val="000000"/>
                          </a:solidFill>
                          <a:uFill>
                            <a:solidFill>
                              <a:srgbClr val="FFFFFF"/>
                            </a:solidFill>
                          </a:uFill>
                          <a:latin typeface="+mn-lt"/>
                        </a:rPr>
                        <a:t>Requirement</a:t>
                      </a:r>
                      <a:endParaRPr lang="en-US" sz="1400" b="0" strike="noStrike" spc="-1" dirty="0">
                        <a:solidFill>
                          <a:srgbClr val="000000"/>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en-US" sz="1400" b="0" strike="noStrike" spc="-1" dirty="0">
                          <a:solidFill>
                            <a:srgbClr val="000000"/>
                          </a:solidFill>
                          <a:uFill>
                            <a:solidFill>
                              <a:srgbClr val="FFFFFF"/>
                            </a:solidFill>
                          </a:uFill>
                          <a:latin typeface="Arial"/>
                          <a:ea typeface="Arial"/>
                        </a:rPr>
                        <a:t>HIGH</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tr-TR" sz="1400" b="0" strike="noStrike" spc="-1" dirty="0" smtClean="0">
                          <a:solidFill>
                            <a:srgbClr val="000000"/>
                          </a:solidFill>
                          <a:uFill>
                            <a:solidFill>
                              <a:srgbClr val="FFFFFF"/>
                            </a:solidFill>
                          </a:uFill>
                          <a:latin typeface="Arial"/>
                        </a:rPr>
                        <a:t>I,A</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r h="440435">
                <a:tc>
                  <a:txBody>
                    <a:bodyPr/>
                    <a:lstStyle/>
                    <a:p>
                      <a:pPr algn="ctr">
                        <a:lnSpc>
                          <a:spcPct val="100000"/>
                        </a:lnSpc>
                      </a:pPr>
                      <a:r>
                        <a:rPr lang="tr-TR" sz="1400" b="0" strike="noStrike" spc="-1" dirty="0" smtClean="0">
                          <a:solidFill>
                            <a:srgbClr val="000000"/>
                          </a:solidFill>
                          <a:uFill>
                            <a:solidFill>
                              <a:srgbClr val="FFFFFF"/>
                            </a:solidFill>
                          </a:uFill>
                          <a:latin typeface="+mn-lt"/>
                          <a:ea typeface="Arial"/>
                        </a:rPr>
                        <a:t>RN#</a:t>
                      </a:r>
                      <a:r>
                        <a:rPr lang="en-US" sz="1400" b="0" strike="noStrike" spc="-1" dirty="0" smtClean="0">
                          <a:solidFill>
                            <a:srgbClr val="000000"/>
                          </a:solidFill>
                          <a:uFill>
                            <a:solidFill>
                              <a:srgbClr val="FFFFFF"/>
                            </a:solidFill>
                          </a:uFill>
                          <a:latin typeface="Arial"/>
                          <a:ea typeface="Arial"/>
                        </a:rPr>
                        <a:t>39</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en-US" sz="1400" b="0" strike="noStrike" spc="-1" dirty="0">
                          <a:solidFill>
                            <a:srgbClr val="000000"/>
                          </a:solidFill>
                          <a:uFill>
                            <a:solidFill>
                              <a:srgbClr val="FFFFFF"/>
                            </a:solidFill>
                          </a:uFill>
                          <a:latin typeface="Arial"/>
                          <a:ea typeface="Arial"/>
                        </a:rPr>
                        <a:t>The container shall contain electronics and mechanisms to release the glider at the required altitude.</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400" b="0" strike="noStrike" spc="-1" dirty="0" err="1" smtClean="0">
                          <a:solidFill>
                            <a:srgbClr val="000000"/>
                          </a:solidFill>
                          <a:uFill>
                            <a:solidFill>
                              <a:srgbClr val="FFFFFF"/>
                            </a:solidFill>
                          </a:uFill>
                          <a:latin typeface="+mn-lt"/>
                        </a:rPr>
                        <a:t>Competition</a:t>
                      </a:r>
                      <a:endParaRPr lang="tr-TR" sz="1400" b="0" strike="noStrike" spc="-1" dirty="0" smtClean="0">
                        <a:solidFill>
                          <a:srgbClr val="000000"/>
                        </a:solidFill>
                        <a:uFill>
                          <a:solidFill>
                            <a:srgbClr val="FFFFFF"/>
                          </a:solidFill>
                        </a:uFill>
                        <a:latin typeface="+mn-lt"/>
                      </a:endParaRPr>
                    </a:p>
                    <a:p>
                      <a:pPr algn="ctr">
                        <a:lnSpc>
                          <a:spcPct val="100000"/>
                        </a:lnSpc>
                      </a:pPr>
                      <a:r>
                        <a:rPr lang="tr-TR" sz="1400" b="0" strike="noStrike" spc="-1" dirty="0" err="1" smtClean="0">
                          <a:solidFill>
                            <a:srgbClr val="000000"/>
                          </a:solidFill>
                          <a:uFill>
                            <a:solidFill>
                              <a:srgbClr val="FFFFFF"/>
                            </a:solidFill>
                          </a:uFill>
                          <a:latin typeface="+mn-lt"/>
                        </a:rPr>
                        <a:t>Requirement</a:t>
                      </a:r>
                      <a:endParaRPr lang="en-US" sz="1400" b="0" strike="noStrike" spc="-1" dirty="0">
                        <a:solidFill>
                          <a:srgbClr val="000000"/>
                        </a:solidFill>
                        <a:uFill>
                          <a:solidFill>
                            <a:srgbClr val="FFFFFF"/>
                          </a:solidFill>
                        </a:uFill>
                        <a:latin typeface="+mn-lt"/>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MEDIUM</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tr-TR" sz="1400" b="0" strike="noStrike" spc="-1" dirty="0" smtClean="0">
                          <a:solidFill>
                            <a:schemeClr val="tx1"/>
                          </a:solidFill>
                          <a:uFill>
                            <a:solidFill>
                              <a:srgbClr val="FFFFFF"/>
                            </a:solidFill>
                          </a:uFill>
                          <a:latin typeface="Arial"/>
                        </a:rPr>
                        <a:t>T,I,A,D</a:t>
                      </a:r>
                      <a:endParaRPr lang="en-US" sz="1400" b="0" strike="noStrike" spc="-1" dirty="0">
                        <a:solidFill>
                          <a:schemeClr val="tx1"/>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r>
              <a:tr h="440435">
                <a:tc>
                  <a:txBody>
                    <a:bodyPr/>
                    <a:lstStyle/>
                    <a:p>
                      <a:pPr algn="ctr">
                        <a:lnSpc>
                          <a:spcPct val="100000"/>
                        </a:lnSpc>
                      </a:pPr>
                      <a:r>
                        <a:rPr lang="tr-TR" sz="1400" b="0" strike="noStrike" spc="-1" dirty="0" smtClean="0">
                          <a:solidFill>
                            <a:srgbClr val="000000"/>
                          </a:solidFill>
                          <a:uFill>
                            <a:solidFill>
                              <a:srgbClr val="FFFFFF"/>
                            </a:solidFill>
                          </a:uFill>
                          <a:latin typeface="Arial"/>
                        </a:rPr>
                        <a:t>SSR#1</a:t>
                      </a:r>
                      <a:endParaRPr lang="en-US" sz="14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tr-TR" sz="1400" b="0" strike="noStrike" spc="-1" dirty="0" err="1" smtClean="0">
                          <a:solidFill>
                            <a:srgbClr val="000000"/>
                          </a:solidFill>
                          <a:uFill>
                            <a:solidFill>
                              <a:srgbClr val="FFFFFF"/>
                            </a:solidFill>
                          </a:uFill>
                          <a:latin typeface="Arial"/>
                        </a:rPr>
                        <a:t>If</a:t>
                      </a:r>
                      <a:r>
                        <a:rPr lang="tr-TR" sz="1400" b="0" strike="noStrike" spc="-1" dirty="0" smtClean="0">
                          <a:solidFill>
                            <a:srgbClr val="000000"/>
                          </a:solidFill>
                          <a:uFill>
                            <a:solidFill>
                              <a:srgbClr val="FFFFFF"/>
                            </a:solidFill>
                          </a:uFill>
                          <a:latin typeface="Arial"/>
                        </a:rPr>
                        <a:t> </a:t>
                      </a:r>
                      <a:r>
                        <a:rPr lang="tr-TR" sz="1400" b="0" strike="noStrike" spc="-1" dirty="0" err="1" smtClean="0">
                          <a:solidFill>
                            <a:srgbClr val="000000"/>
                          </a:solidFill>
                          <a:uFill>
                            <a:solidFill>
                              <a:srgbClr val="FFFFFF"/>
                            </a:solidFill>
                          </a:uFill>
                          <a:latin typeface="Arial"/>
                        </a:rPr>
                        <a:t>possible</a:t>
                      </a:r>
                      <a:r>
                        <a:rPr lang="tr-TR" sz="1400" b="0" strike="noStrike" spc="-1" dirty="0" smtClean="0">
                          <a:solidFill>
                            <a:srgbClr val="000000"/>
                          </a:solidFill>
                          <a:uFill>
                            <a:solidFill>
                              <a:srgbClr val="FFFFFF"/>
                            </a:solidFill>
                          </a:uFill>
                          <a:latin typeface="Arial"/>
                        </a:rPr>
                        <a:t> </a:t>
                      </a:r>
                      <a:r>
                        <a:rPr lang="tr-TR" sz="1400" b="0" strike="noStrike" spc="-1" dirty="0" err="1" smtClean="0">
                          <a:solidFill>
                            <a:srgbClr val="000000"/>
                          </a:solidFill>
                          <a:uFill>
                            <a:solidFill>
                              <a:srgbClr val="FFFFFF"/>
                            </a:solidFill>
                          </a:uFill>
                          <a:latin typeface="Arial"/>
                        </a:rPr>
                        <a:t>CanSat</a:t>
                      </a:r>
                      <a:r>
                        <a:rPr lang="tr-TR" sz="1400" b="0" strike="noStrike" spc="-1" baseline="0" dirty="0" smtClean="0">
                          <a:solidFill>
                            <a:srgbClr val="000000"/>
                          </a:solidFill>
                          <a:uFill>
                            <a:solidFill>
                              <a:srgbClr val="FFFFFF"/>
                            </a:solidFill>
                          </a:uFill>
                          <a:latin typeface="Arial"/>
                        </a:rPr>
                        <a:t> data </a:t>
                      </a:r>
                      <a:r>
                        <a:rPr lang="tr-TR" sz="1400" b="0" strike="noStrike" spc="-1" baseline="0" dirty="0" err="1" smtClean="0">
                          <a:solidFill>
                            <a:srgbClr val="000000"/>
                          </a:solidFill>
                          <a:uFill>
                            <a:solidFill>
                              <a:srgbClr val="FFFFFF"/>
                            </a:solidFill>
                          </a:uFill>
                          <a:latin typeface="Arial"/>
                        </a:rPr>
                        <a:t>collector</a:t>
                      </a:r>
                      <a:r>
                        <a:rPr lang="tr-TR" sz="1400" b="0" strike="noStrike" spc="-1" baseline="0" dirty="0" smtClean="0">
                          <a:solidFill>
                            <a:srgbClr val="000000"/>
                          </a:solidFill>
                          <a:uFill>
                            <a:solidFill>
                              <a:srgbClr val="FFFFFF"/>
                            </a:solidFill>
                          </a:uFill>
                          <a:latin typeface="Arial"/>
                        </a:rPr>
                        <a:t> </a:t>
                      </a:r>
                      <a:r>
                        <a:rPr lang="tr-TR" sz="1400" b="0" strike="noStrike" spc="-1" baseline="0" dirty="0" err="1" smtClean="0">
                          <a:solidFill>
                            <a:srgbClr val="000000"/>
                          </a:solidFill>
                          <a:uFill>
                            <a:solidFill>
                              <a:srgbClr val="FFFFFF"/>
                            </a:solidFill>
                          </a:uFill>
                          <a:latin typeface="Arial"/>
                        </a:rPr>
                        <a:t>sensors</a:t>
                      </a:r>
                      <a:r>
                        <a:rPr lang="tr-TR" sz="1400" b="0" strike="noStrike" spc="-1" baseline="0" dirty="0" smtClean="0">
                          <a:solidFill>
                            <a:srgbClr val="000000"/>
                          </a:solidFill>
                          <a:uFill>
                            <a:solidFill>
                              <a:srgbClr val="FFFFFF"/>
                            </a:solidFill>
                          </a:uFill>
                          <a:latin typeface="Arial"/>
                        </a:rPr>
                        <a:t> </a:t>
                      </a:r>
                      <a:r>
                        <a:rPr lang="tr-TR" sz="1400" b="0" strike="noStrike" spc="-1" baseline="0" dirty="0" err="1" smtClean="0">
                          <a:solidFill>
                            <a:srgbClr val="000000"/>
                          </a:solidFill>
                          <a:uFill>
                            <a:solidFill>
                              <a:srgbClr val="FFFFFF"/>
                            </a:solidFill>
                          </a:uFill>
                          <a:latin typeface="Arial"/>
                        </a:rPr>
                        <a:t>shuold</a:t>
                      </a:r>
                      <a:r>
                        <a:rPr lang="tr-TR" sz="1400" b="0" strike="noStrike" spc="-1" baseline="0" dirty="0" smtClean="0">
                          <a:solidFill>
                            <a:srgbClr val="000000"/>
                          </a:solidFill>
                          <a:uFill>
                            <a:solidFill>
                              <a:srgbClr val="FFFFFF"/>
                            </a:solidFill>
                          </a:uFill>
                          <a:latin typeface="Arial"/>
                        </a:rPr>
                        <a:t> be </a:t>
                      </a:r>
                      <a:r>
                        <a:rPr lang="tr-TR" sz="1400" b="0" strike="noStrike" spc="-1" baseline="0" dirty="0" err="1" smtClean="0">
                          <a:solidFill>
                            <a:srgbClr val="000000"/>
                          </a:solidFill>
                          <a:uFill>
                            <a:solidFill>
                              <a:srgbClr val="FFFFFF"/>
                            </a:solidFill>
                          </a:uFill>
                          <a:latin typeface="Arial"/>
                        </a:rPr>
                        <a:t>all</a:t>
                      </a:r>
                      <a:r>
                        <a:rPr lang="tr-TR" sz="1400" b="0" strike="noStrike" spc="-1" baseline="0" dirty="0" smtClean="0">
                          <a:solidFill>
                            <a:srgbClr val="000000"/>
                          </a:solidFill>
                          <a:uFill>
                            <a:solidFill>
                              <a:srgbClr val="FFFFFF"/>
                            </a:solidFill>
                          </a:uFill>
                          <a:latin typeface="Arial"/>
                        </a:rPr>
                        <a:t>-in-</a:t>
                      </a:r>
                      <a:r>
                        <a:rPr lang="tr-TR" sz="1400" b="0" strike="noStrike" spc="-1" baseline="0" dirty="0" err="1" smtClean="0">
                          <a:solidFill>
                            <a:srgbClr val="000000"/>
                          </a:solidFill>
                          <a:uFill>
                            <a:solidFill>
                              <a:srgbClr val="FFFFFF"/>
                            </a:solidFill>
                          </a:uFill>
                          <a:latin typeface="Arial"/>
                        </a:rPr>
                        <a:t>one</a:t>
                      </a:r>
                      <a:r>
                        <a:rPr lang="tr-TR" sz="1400" b="0" strike="noStrike" spc="-1" baseline="0" dirty="0" smtClean="0">
                          <a:solidFill>
                            <a:srgbClr val="000000"/>
                          </a:solidFill>
                          <a:uFill>
                            <a:solidFill>
                              <a:srgbClr val="FFFFFF"/>
                            </a:solidFill>
                          </a:uFill>
                          <a:latin typeface="Arial"/>
                        </a:rPr>
                        <a:t> </a:t>
                      </a:r>
                      <a:r>
                        <a:rPr lang="tr-TR" sz="1400" b="0" strike="noStrike" spc="-1" baseline="0" dirty="0" err="1" smtClean="0">
                          <a:solidFill>
                            <a:srgbClr val="000000"/>
                          </a:solidFill>
                          <a:uFill>
                            <a:solidFill>
                              <a:srgbClr val="FFFFFF"/>
                            </a:solidFill>
                          </a:uFill>
                          <a:latin typeface="Arial"/>
                        </a:rPr>
                        <a:t>type</a:t>
                      </a:r>
                      <a:r>
                        <a:rPr lang="tr-TR" sz="1400" b="0" strike="noStrike" spc="-1" baseline="0" dirty="0" smtClean="0">
                          <a:solidFill>
                            <a:srgbClr val="000000"/>
                          </a:solidFill>
                          <a:uFill>
                            <a:solidFill>
                              <a:srgbClr val="FFFFFF"/>
                            </a:solidFill>
                          </a:uFill>
                          <a:latin typeface="Arial"/>
                        </a:rPr>
                        <a:t> </a:t>
                      </a:r>
                      <a:r>
                        <a:rPr lang="tr-TR" sz="1400" b="0" strike="noStrike" spc="-1" baseline="0" dirty="0" err="1" smtClean="0">
                          <a:solidFill>
                            <a:srgbClr val="000000"/>
                          </a:solidFill>
                          <a:uFill>
                            <a:solidFill>
                              <a:srgbClr val="FFFFFF"/>
                            </a:solidFill>
                          </a:uFill>
                          <a:latin typeface="Arial"/>
                        </a:rPr>
                        <a:t>sensors</a:t>
                      </a:r>
                      <a:r>
                        <a:rPr lang="tr-TR" sz="1400" b="0" strike="noStrike" spc="-1" baseline="0" dirty="0" smtClean="0">
                          <a:solidFill>
                            <a:srgbClr val="000000"/>
                          </a:solidFill>
                          <a:uFill>
                            <a:solidFill>
                              <a:srgbClr val="FFFFFF"/>
                            </a:solidFill>
                          </a:uFill>
                          <a:latin typeface="Arial"/>
                        </a:rPr>
                        <a:t>.</a:t>
                      </a: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400" b="0" strike="noStrike" spc="-1" dirty="0" err="1" smtClean="0">
                          <a:solidFill>
                            <a:srgbClr val="000000"/>
                          </a:solidFill>
                          <a:uFill>
                            <a:solidFill>
                              <a:srgbClr val="FFFFFF"/>
                            </a:solidFill>
                          </a:uFill>
                          <a:latin typeface="+mn-lt"/>
                        </a:rPr>
                        <a:t>Gaining</a:t>
                      </a:r>
                      <a:r>
                        <a:rPr lang="tr-TR" sz="1400" b="0" strike="noStrike" spc="-1" baseline="0" dirty="0" smtClean="0">
                          <a:solidFill>
                            <a:srgbClr val="000000"/>
                          </a:solidFill>
                          <a:uFill>
                            <a:solidFill>
                              <a:srgbClr val="FFFFFF"/>
                            </a:solidFill>
                          </a:uFill>
                          <a:latin typeface="+mn-lt"/>
                        </a:rPr>
                        <a:t> </a:t>
                      </a:r>
                      <a:r>
                        <a:rPr lang="tr-TR" sz="1400" b="0" strike="noStrike" spc="-1" baseline="0" dirty="0" err="1" smtClean="0">
                          <a:solidFill>
                            <a:srgbClr val="000000"/>
                          </a:solidFill>
                          <a:uFill>
                            <a:solidFill>
                              <a:srgbClr val="FFFFFF"/>
                            </a:solidFill>
                          </a:uFill>
                          <a:latin typeface="+mn-lt"/>
                        </a:rPr>
                        <a:t>Money,Time,Space,Weight</a:t>
                      </a:r>
                      <a:endParaRPr lang="en-US" sz="1400" b="0" strike="noStrike" spc="-1" dirty="0">
                        <a:solidFill>
                          <a:srgbClr val="000000"/>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HIGH</a:t>
                      </a: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tr-TR" sz="1400" b="0" strike="noStrike" spc="-1" dirty="0" smtClean="0">
                          <a:solidFill>
                            <a:srgbClr val="000000"/>
                          </a:solidFill>
                          <a:uFill>
                            <a:solidFill>
                              <a:srgbClr val="FFFFFF"/>
                            </a:solidFill>
                          </a:uFill>
                          <a:latin typeface="Arial"/>
                        </a:rPr>
                        <a:t>I,A</a:t>
                      </a: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r>
              <a:tr h="440435">
                <a:tc>
                  <a:txBody>
                    <a:bodyPr/>
                    <a:lstStyle/>
                    <a:p>
                      <a:pPr algn="ctr">
                        <a:lnSpc>
                          <a:spcPct val="100000"/>
                        </a:lnSpc>
                      </a:pPr>
                      <a:r>
                        <a:rPr lang="tr-TR" sz="1400" b="0" strike="noStrike" spc="-1" dirty="0" smtClean="0">
                          <a:solidFill>
                            <a:srgbClr val="000000"/>
                          </a:solidFill>
                          <a:uFill>
                            <a:solidFill>
                              <a:srgbClr val="FFFFFF"/>
                            </a:solidFill>
                          </a:uFill>
                          <a:latin typeface="Arial"/>
                        </a:rPr>
                        <a:t>SSR#2</a:t>
                      </a:r>
                      <a:endParaRPr lang="en-US" sz="14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nSpc>
                          <a:spcPct val="100000"/>
                        </a:lnSpc>
                      </a:pPr>
                      <a:r>
                        <a:rPr lang="tr-TR" sz="1400" b="0" strike="noStrike" spc="-1" baseline="0" dirty="0" err="1" smtClean="0">
                          <a:solidFill>
                            <a:srgbClr val="000000"/>
                          </a:solidFill>
                          <a:uFill>
                            <a:solidFill>
                              <a:srgbClr val="FFFFFF"/>
                            </a:solidFill>
                          </a:uFill>
                          <a:latin typeface="Arial"/>
                        </a:rPr>
                        <a:t>Camera</a:t>
                      </a:r>
                      <a:r>
                        <a:rPr lang="tr-TR" sz="1400" b="0" strike="noStrike" spc="-1" baseline="0" dirty="0" smtClean="0">
                          <a:solidFill>
                            <a:srgbClr val="000000"/>
                          </a:solidFill>
                          <a:uFill>
                            <a:solidFill>
                              <a:srgbClr val="FFFFFF"/>
                            </a:solidFill>
                          </a:uFill>
                          <a:latin typeface="Arial"/>
                        </a:rPr>
                        <a:t> </a:t>
                      </a:r>
                      <a:r>
                        <a:rPr lang="tr-TR" sz="1400" b="0" strike="noStrike" spc="-1" baseline="0" dirty="0" err="1" smtClean="0">
                          <a:solidFill>
                            <a:srgbClr val="000000"/>
                          </a:solidFill>
                          <a:uFill>
                            <a:solidFill>
                              <a:srgbClr val="FFFFFF"/>
                            </a:solidFill>
                          </a:uFill>
                          <a:latin typeface="Arial"/>
                        </a:rPr>
                        <a:t>sensors</a:t>
                      </a:r>
                      <a:r>
                        <a:rPr lang="tr-TR" sz="1400" b="0" strike="noStrike" spc="-1" baseline="0" dirty="0" smtClean="0">
                          <a:solidFill>
                            <a:srgbClr val="000000"/>
                          </a:solidFill>
                          <a:uFill>
                            <a:solidFill>
                              <a:srgbClr val="FFFFFF"/>
                            </a:solidFill>
                          </a:uFill>
                          <a:latin typeface="Arial"/>
                        </a:rPr>
                        <a:t> </a:t>
                      </a:r>
                      <a:r>
                        <a:rPr lang="tr-TR" sz="1400" b="0" strike="noStrike" spc="-1" baseline="0" dirty="0" err="1" smtClean="0">
                          <a:solidFill>
                            <a:srgbClr val="000000"/>
                          </a:solidFill>
                          <a:uFill>
                            <a:solidFill>
                              <a:srgbClr val="FFFFFF"/>
                            </a:solidFill>
                          </a:uFill>
                          <a:latin typeface="Arial"/>
                        </a:rPr>
                        <a:t>should</a:t>
                      </a:r>
                      <a:r>
                        <a:rPr lang="tr-TR" sz="1400" b="0" strike="noStrike" spc="-1" baseline="0" dirty="0" smtClean="0">
                          <a:solidFill>
                            <a:srgbClr val="000000"/>
                          </a:solidFill>
                          <a:uFill>
                            <a:solidFill>
                              <a:srgbClr val="FFFFFF"/>
                            </a:solidFill>
                          </a:uFill>
                          <a:latin typeface="Arial"/>
                        </a:rPr>
                        <a:t> be has FPS </a:t>
                      </a:r>
                      <a:r>
                        <a:rPr lang="tr-TR" sz="1400" b="0" strike="noStrike" spc="-1" baseline="0" dirty="0" err="1" smtClean="0">
                          <a:solidFill>
                            <a:srgbClr val="000000"/>
                          </a:solidFill>
                          <a:uFill>
                            <a:solidFill>
                              <a:srgbClr val="FFFFFF"/>
                            </a:solidFill>
                          </a:uFill>
                          <a:latin typeface="Arial"/>
                        </a:rPr>
                        <a:t>value</a:t>
                      </a:r>
                      <a:r>
                        <a:rPr lang="tr-TR" sz="1400" b="0" strike="noStrike" spc="-1" baseline="0" dirty="0" smtClean="0">
                          <a:solidFill>
                            <a:srgbClr val="000000"/>
                          </a:solidFill>
                          <a:uFill>
                            <a:solidFill>
                              <a:srgbClr val="FFFFFF"/>
                            </a:solidFill>
                          </a:uFill>
                          <a:latin typeface="Arial"/>
                        </a:rPr>
                        <a:t> </a:t>
                      </a:r>
                      <a:r>
                        <a:rPr lang="tr-TR" sz="1400" b="0" strike="noStrike" spc="-1" baseline="0" dirty="0" err="1" smtClean="0">
                          <a:solidFill>
                            <a:srgbClr val="000000"/>
                          </a:solidFill>
                          <a:uFill>
                            <a:solidFill>
                              <a:srgbClr val="FFFFFF"/>
                            </a:solidFill>
                          </a:uFill>
                          <a:latin typeface="Arial"/>
                        </a:rPr>
                        <a:t>while</a:t>
                      </a:r>
                      <a:r>
                        <a:rPr lang="tr-TR" sz="1400" b="0" strike="noStrike" spc="-1" baseline="0" dirty="0" smtClean="0">
                          <a:solidFill>
                            <a:srgbClr val="000000"/>
                          </a:solidFill>
                          <a:uFill>
                            <a:solidFill>
                              <a:srgbClr val="FFFFFF"/>
                            </a:solidFill>
                          </a:uFill>
                          <a:latin typeface="Arial"/>
                        </a:rPr>
                        <a:t> </a:t>
                      </a:r>
                      <a:r>
                        <a:rPr lang="tr-TR" sz="1400" b="0" strike="noStrike" spc="-1" baseline="0" dirty="0" err="1" smtClean="0">
                          <a:solidFill>
                            <a:srgbClr val="000000"/>
                          </a:solidFill>
                          <a:uFill>
                            <a:solidFill>
                              <a:srgbClr val="FFFFFF"/>
                            </a:solidFill>
                          </a:uFill>
                          <a:latin typeface="Arial"/>
                        </a:rPr>
                        <a:t>capturing</a:t>
                      </a:r>
                      <a:r>
                        <a:rPr lang="tr-TR" sz="1400" b="0" strike="noStrike" spc="-1" baseline="0" dirty="0" smtClean="0">
                          <a:solidFill>
                            <a:srgbClr val="000000"/>
                          </a:solidFill>
                          <a:uFill>
                            <a:solidFill>
                              <a:srgbClr val="FFFFFF"/>
                            </a:solidFill>
                          </a:uFill>
                          <a:latin typeface="Arial"/>
                        </a:rPr>
                        <a:t> </a:t>
                      </a:r>
                      <a:r>
                        <a:rPr lang="tr-TR" sz="1400" b="0" strike="noStrike" spc="-1" baseline="0" dirty="0" err="1" smtClean="0">
                          <a:solidFill>
                            <a:srgbClr val="000000"/>
                          </a:solidFill>
                          <a:uFill>
                            <a:solidFill>
                              <a:srgbClr val="FFFFFF"/>
                            </a:solidFill>
                          </a:uFill>
                          <a:latin typeface="Arial"/>
                        </a:rPr>
                        <a:t>pictures</a:t>
                      </a:r>
                      <a:r>
                        <a:rPr lang="tr-TR" sz="1400" b="0" strike="noStrike" spc="-1" baseline="0" dirty="0" smtClean="0">
                          <a:solidFill>
                            <a:srgbClr val="000000"/>
                          </a:solidFill>
                          <a:uFill>
                            <a:solidFill>
                              <a:srgbClr val="FFFFFF"/>
                            </a:solidFill>
                          </a:uFill>
                          <a:latin typeface="Arial"/>
                        </a:rPr>
                        <a:t>.</a:t>
                      </a:r>
                      <a:endParaRPr lang="tr-TR"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400" b="0" strike="noStrike" spc="-1" dirty="0" err="1" smtClean="0">
                          <a:solidFill>
                            <a:srgbClr val="000000"/>
                          </a:solidFill>
                          <a:uFill>
                            <a:solidFill>
                              <a:srgbClr val="FFFFFF"/>
                            </a:solidFill>
                          </a:uFill>
                          <a:latin typeface="+mn-lt"/>
                        </a:rPr>
                        <a:t>Higher</a:t>
                      </a:r>
                      <a:r>
                        <a:rPr lang="tr-TR" sz="1400" b="0" strike="noStrike" spc="-1" baseline="0" dirty="0" smtClean="0">
                          <a:solidFill>
                            <a:srgbClr val="000000"/>
                          </a:solidFill>
                          <a:uFill>
                            <a:solidFill>
                              <a:srgbClr val="FFFFFF"/>
                            </a:solidFill>
                          </a:uFill>
                          <a:latin typeface="+mn-lt"/>
                        </a:rPr>
                        <a:t> FPS rate is </a:t>
                      </a:r>
                      <a:r>
                        <a:rPr lang="tr-TR" sz="1400" b="0" strike="noStrike" spc="-1" baseline="0" dirty="0" err="1" smtClean="0">
                          <a:solidFill>
                            <a:srgbClr val="000000"/>
                          </a:solidFill>
                          <a:uFill>
                            <a:solidFill>
                              <a:srgbClr val="FFFFFF"/>
                            </a:solidFill>
                          </a:uFill>
                          <a:latin typeface="+mn-lt"/>
                        </a:rPr>
                        <a:t>require</a:t>
                      </a:r>
                      <a:r>
                        <a:rPr lang="tr-TR" sz="1400" b="0" strike="noStrike" spc="-1" baseline="0" dirty="0" smtClean="0">
                          <a:solidFill>
                            <a:srgbClr val="000000"/>
                          </a:solidFill>
                          <a:uFill>
                            <a:solidFill>
                              <a:srgbClr val="FFFFFF"/>
                            </a:solidFill>
                          </a:uFill>
                          <a:latin typeface="+mn-lt"/>
                        </a:rPr>
                        <a:t> </a:t>
                      </a:r>
                      <a:r>
                        <a:rPr lang="tr-TR" sz="1400" b="0" strike="noStrike" spc="-1" baseline="0" dirty="0" err="1" smtClean="0">
                          <a:solidFill>
                            <a:srgbClr val="000000"/>
                          </a:solidFill>
                          <a:uFill>
                            <a:solidFill>
                              <a:srgbClr val="FFFFFF"/>
                            </a:solidFill>
                          </a:uFill>
                          <a:latin typeface="+mn-lt"/>
                        </a:rPr>
                        <a:t>lowest</a:t>
                      </a:r>
                      <a:r>
                        <a:rPr lang="tr-TR" sz="1400" b="0" strike="noStrike" spc="-1" baseline="0" dirty="0" smtClean="0">
                          <a:solidFill>
                            <a:srgbClr val="000000"/>
                          </a:solidFill>
                          <a:uFill>
                            <a:solidFill>
                              <a:srgbClr val="FFFFFF"/>
                            </a:solidFill>
                          </a:uFill>
                          <a:latin typeface="+mn-lt"/>
                        </a:rPr>
                        <a:t> </a:t>
                      </a:r>
                      <a:r>
                        <a:rPr lang="tr-TR" sz="1400" b="0" strike="noStrike" spc="-1" baseline="0" dirty="0" err="1" smtClean="0">
                          <a:solidFill>
                            <a:srgbClr val="000000"/>
                          </a:solidFill>
                          <a:uFill>
                            <a:solidFill>
                              <a:srgbClr val="FFFFFF"/>
                            </a:solidFill>
                          </a:uFill>
                          <a:latin typeface="+mn-lt"/>
                        </a:rPr>
                        <a:t>cpu</a:t>
                      </a:r>
                      <a:r>
                        <a:rPr lang="tr-TR" sz="1400" b="0" strike="noStrike" spc="-1" baseline="0" dirty="0" smtClean="0">
                          <a:solidFill>
                            <a:srgbClr val="000000"/>
                          </a:solidFill>
                          <a:uFill>
                            <a:solidFill>
                              <a:srgbClr val="FFFFFF"/>
                            </a:solidFill>
                          </a:uFill>
                          <a:latin typeface="+mn-lt"/>
                        </a:rPr>
                        <a:t> </a:t>
                      </a:r>
                      <a:r>
                        <a:rPr lang="tr-TR" sz="1400" b="0" strike="noStrike" spc="-1" baseline="0" dirty="0" err="1" smtClean="0">
                          <a:solidFill>
                            <a:srgbClr val="000000"/>
                          </a:solidFill>
                          <a:uFill>
                            <a:solidFill>
                              <a:srgbClr val="FFFFFF"/>
                            </a:solidFill>
                          </a:uFill>
                          <a:latin typeface="+mn-lt"/>
                        </a:rPr>
                        <a:t>need</a:t>
                      </a:r>
                      <a:r>
                        <a:rPr lang="tr-TR" sz="1400" b="0" strike="noStrike" spc="-1" baseline="0" dirty="0" smtClean="0">
                          <a:solidFill>
                            <a:srgbClr val="000000"/>
                          </a:solidFill>
                          <a:uFill>
                            <a:solidFill>
                              <a:srgbClr val="FFFFFF"/>
                            </a:solidFill>
                          </a:uFill>
                          <a:latin typeface="+mn-lt"/>
                        </a:rPr>
                        <a:t>. </a:t>
                      </a:r>
                      <a:endParaRPr lang="en-US" sz="1400" b="0" strike="noStrike" spc="-1" dirty="0">
                        <a:solidFill>
                          <a:srgbClr val="000000"/>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endParaRPr lang="tr-TR" sz="1400" b="0" strike="noStrike" spc="-1" dirty="0" smtClean="0">
                        <a:solidFill>
                          <a:srgbClr val="000000"/>
                        </a:solidFill>
                        <a:uFill>
                          <a:solidFill>
                            <a:srgbClr val="FFFFFF"/>
                          </a:solidFill>
                        </a:uFill>
                        <a:latin typeface="Arial"/>
                      </a:endParaRPr>
                    </a:p>
                    <a:p>
                      <a:pPr algn="ctr">
                        <a:lnSpc>
                          <a:spcPct val="100000"/>
                        </a:lnSpc>
                      </a:pPr>
                      <a:r>
                        <a:rPr lang="tr-TR" sz="1400" b="0" strike="noStrike" spc="-1" dirty="0" smtClean="0">
                          <a:solidFill>
                            <a:srgbClr val="000000"/>
                          </a:solidFill>
                          <a:uFill>
                            <a:solidFill>
                              <a:srgbClr val="FFFFFF"/>
                            </a:solidFill>
                          </a:uFill>
                          <a:latin typeface="Arial"/>
                        </a:rPr>
                        <a:t>MEDIUM</a:t>
                      </a: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nSpc>
                          <a:spcPct val="100000"/>
                        </a:lnSpc>
                      </a:pPr>
                      <a:endParaRPr lang="tr-TR" sz="1400" b="0" strike="noStrike" spc="-1" dirty="0" smtClean="0">
                        <a:solidFill>
                          <a:srgbClr val="000000"/>
                        </a:solidFill>
                        <a:uFill>
                          <a:solidFill>
                            <a:srgbClr val="FFFFFF"/>
                          </a:solidFill>
                        </a:uFill>
                        <a:latin typeface="Arial"/>
                      </a:endParaRPr>
                    </a:p>
                    <a:p>
                      <a:pPr>
                        <a:lnSpc>
                          <a:spcPct val="100000"/>
                        </a:lnSpc>
                      </a:pPr>
                      <a:r>
                        <a:rPr lang="tr-TR" sz="1400" b="0" strike="noStrike" spc="-1" dirty="0" smtClean="0">
                          <a:solidFill>
                            <a:srgbClr val="000000"/>
                          </a:solidFill>
                          <a:uFill>
                            <a:solidFill>
                              <a:srgbClr val="FFFFFF"/>
                            </a:solidFill>
                          </a:uFill>
                          <a:latin typeface="Arial"/>
                        </a:rPr>
                        <a:t>I,A</a:t>
                      </a: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9360">
                      <a:solidFill>
                        <a:srgbClr val="2F2F98"/>
                      </a:solidFill>
                    </a:lnB>
                    <a:solidFill>
                      <a:srgbClr val="C2C2EF"/>
                    </a:solid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267" name="Shape 26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19</a:t>
            </a:fld>
            <a:endParaRPr lang="en-US" sz="1000" b="0" i="0" u="none" strike="noStrike" cap="none">
              <a:solidFill>
                <a:schemeClr val="dk1"/>
              </a:solidFill>
              <a:latin typeface="Arial"/>
              <a:ea typeface="Arial"/>
              <a:cs typeface="Arial"/>
              <a:sym typeface="Arial"/>
            </a:endParaRPr>
          </a:p>
        </p:txBody>
      </p:sp>
      <p:sp>
        <p:nvSpPr>
          <p:cNvPr id="268" name="Shape 268"/>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dirty="0">
                <a:solidFill>
                  <a:schemeClr val="accent2"/>
                </a:solidFill>
                <a:latin typeface="Arial"/>
                <a:ea typeface="Arial"/>
                <a:cs typeface="Arial"/>
                <a:sym typeface="Arial"/>
              </a:rPr>
              <a:t>Magnetometer Trade &amp; Selection</a:t>
            </a:r>
          </a:p>
        </p:txBody>
      </p:sp>
      <p:sp>
        <p:nvSpPr>
          <p:cNvPr id="270" name="Shape 270"/>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272" name="Shape 27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e 6"/>
          <p:cNvGraphicFramePr/>
          <p:nvPr>
            <p:extLst>
              <p:ext uri="{D42A27DB-BD31-4B8C-83A1-F6EECF244321}">
                <p14:modId xmlns:p14="http://schemas.microsoft.com/office/powerpoint/2010/main" val="915983292"/>
              </p:ext>
            </p:extLst>
          </p:nvPr>
        </p:nvGraphicFramePr>
        <p:xfrm>
          <a:off x="228600" y="1092240"/>
          <a:ext cx="8653681" cy="2188106"/>
        </p:xfrm>
        <a:graphic>
          <a:graphicData uri="http://schemas.openxmlformats.org/drawingml/2006/table">
            <a:tbl>
              <a:tblPr/>
              <a:tblGrid>
                <a:gridCol w="1662801"/>
                <a:gridCol w="1398176"/>
                <a:gridCol w="1398176"/>
                <a:gridCol w="1398176"/>
                <a:gridCol w="1398176"/>
                <a:gridCol w="1398176"/>
              </a:tblGrid>
              <a:tr h="521906">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Model</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smtClean="0">
                          <a:solidFill>
                            <a:srgbClr val="FFFFFF"/>
                          </a:solidFill>
                          <a:uFill>
                            <a:solidFill>
                              <a:srgbClr val="FFFFFF"/>
                            </a:solidFill>
                          </a:uFill>
                          <a:latin typeface="Arial"/>
                          <a:ea typeface="Arial"/>
                        </a:rPr>
                        <a:t>Voltage</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tr-TR" sz="1800" b="1" strike="noStrike" spc="-1" dirty="0" err="1" smtClean="0">
                          <a:solidFill>
                            <a:srgbClr val="FFFFFF"/>
                          </a:solidFill>
                          <a:uFill>
                            <a:solidFill>
                              <a:srgbClr val="FFFFFF"/>
                            </a:solidFill>
                          </a:uFill>
                          <a:latin typeface="Arial"/>
                          <a:ea typeface="Arial"/>
                        </a:rPr>
                        <a:t>Resolution</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Interface</a:t>
                      </a:r>
                      <a:endParaRPr lang="en-US" sz="1800" b="1"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Weight</a:t>
                      </a:r>
                      <a:endParaRPr lang="en-US" sz="1800" b="1"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tr-TR" sz="1800" b="1" strike="noStrike" spc="-1" dirty="0" err="1" smtClean="0">
                          <a:solidFill>
                            <a:srgbClr val="FFFFFF"/>
                          </a:solidFill>
                          <a:uFill>
                            <a:solidFill>
                              <a:srgbClr val="FFFFFF"/>
                            </a:solidFill>
                          </a:uFill>
                          <a:latin typeface="Arial"/>
                        </a:rPr>
                        <a:t>Cost</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386040">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10-DOF IMU</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800" b="0" strike="noStrike" spc="-1" dirty="0" smtClean="0">
                          <a:solidFill>
                            <a:srgbClr val="000000"/>
                          </a:solidFill>
                          <a:uFill>
                            <a:solidFill>
                              <a:srgbClr val="FFFFFF"/>
                            </a:solidFill>
                          </a:uFill>
                          <a:latin typeface="Arial"/>
                          <a:ea typeface="Arial"/>
                        </a:rPr>
                        <a:t>3.3V</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tr-TR" sz="1800" b="0" i="0" u="none" strike="noStrike" cap="none" dirty="0" smtClean="0">
                          <a:solidFill>
                            <a:schemeClr val="tx1"/>
                          </a:solidFill>
                          <a:effectLst/>
                          <a:latin typeface="+mn-lt"/>
                          <a:ea typeface="+mn-ea"/>
                          <a:cs typeface="+mn-cs"/>
                          <a:sym typeface="Arial"/>
                        </a:rPr>
                        <a:t>16 Bit</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I2C</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8.5 g</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17.40 $</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r>
              <a:tr h="609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i="0" u="none" strike="noStrike" cap="none" dirty="0" smtClean="0">
                          <a:solidFill>
                            <a:schemeClr val="tx1"/>
                          </a:solidFill>
                          <a:effectLst/>
                          <a:latin typeface="+mn-lt"/>
                          <a:ea typeface="+mn-ea"/>
                          <a:cs typeface="+mn-cs"/>
                          <a:sym typeface="Arial"/>
                        </a:rPr>
                        <a:t>MPU 9250</a:t>
                      </a:r>
                    </a:p>
                    <a:p>
                      <a:pPr algn="ct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strike="noStrike" spc="-1" dirty="0" smtClean="0">
                          <a:solidFill>
                            <a:srgbClr val="000000"/>
                          </a:solidFill>
                          <a:uFill>
                            <a:solidFill>
                              <a:srgbClr val="FFFFFF"/>
                            </a:solidFill>
                          </a:uFill>
                          <a:latin typeface="+mn-lt"/>
                          <a:ea typeface="Arial"/>
                        </a:rPr>
                        <a:t>3.3V</a:t>
                      </a:r>
                      <a:endParaRPr lang="en-US" sz="1800" b="0" strike="noStrike" spc="-1" dirty="0" smtClean="0">
                        <a:solidFill>
                          <a:srgbClr val="000000"/>
                        </a:solidFill>
                        <a:uFill>
                          <a:solidFill>
                            <a:srgbClr val="FFFFFF"/>
                          </a:solidFill>
                        </a:uFill>
                        <a:latin typeface="+mn-lt"/>
                      </a:endParaRPr>
                    </a:p>
                    <a:p>
                      <a:pPr algn="ct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i="0" u="none" strike="noStrike" cap="none" dirty="0" smtClean="0">
                          <a:solidFill>
                            <a:schemeClr val="tx1"/>
                          </a:solidFill>
                          <a:effectLst/>
                          <a:latin typeface="+mn-lt"/>
                          <a:ea typeface="+mn-ea"/>
                          <a:cs typeface="+mn-cs"/>
                          <a:sym typeface="Arial"/>
                        </a:rPr>
                        <a:t>16 Bit</a:t>
                      </a:r>
                      <a:endParaRPr lang="en-US" sz="1800" b="0" strike="noStrike" spc="-1" dirty="0" smtClean="0">
                        <a:solidFill>
                          <a:srgbClr val="000000"/>
                        </a:solidFill>
                        <a:uFill>
                          <a:solidFill>
                            <a:srgbClr val="FFFFFF"/>
                          </a:solidFill>
                        </a:uFill>
                        <a:latin typeface="+mn-lt"/>
                      </a:endParaRPr>
                    </a:p>
                    <a:p>
                      <a:pPr algn="ct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I2C/</a:t>
                      </a:r>
                      <a:r>
                        <a:rPr lang="tr-TR" sz="1800" b="0" strike="noStrike" spc="-1" baseline="0" dirty="0" smtClean="0">
                          <a:solidFill>
                            <a:srgbClr val="000000"/>
                          </a:solidFill>
                          <a:uFill>
                            <a:solidFill>
                              <a:srgbClr val="FFFFFF"/>
                            </a:solidFill>
                          </a:uFill>
                          <a:latin typeface="Arial"/>
                        </a:rPr>
                        <a:t>SPI</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0.8 g</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11 $</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r>
              <a:tr h="549375">
                <a:tc>
                  <a:txBody>
                    <a:bodyPr/>
                    <a:lstStyle/>
                    <a:p>
                      <a:pPr algn="ctr">
                        <a:lnSpc>
                          <a:spcPct val="100000"/>
                        </a:lnSpc>
                      </a:pPr>
                      <a:r>
                        <a:rPr lang="tr-TR" sz="1800" b="0" i="0" u="none" strike="noStrike" cap="none" dirty="0" smtClean="0">
                          <a:solidFill>
                            <a:schemeClr val="tx1"/>
                          </a:solidFill>
                          <a:effectLst/>
                          <a:latin typeface="+mn-lt"/>
                          <a:ea typeface="+mn-ea"/>
                          <a:cs typeface="+mn-cs"/>
                          <a:sym typeface="Arial"/>
                        </a:rPr>
                        <a:t>LIS3MDL</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strike="noStrike" spc="-1" dirty="0" smtClean="0">
                          <a:solidFill>
                            <a:srgbClr val="000000"/>
                          </a:solidFill>
                          <a:uFill>
                            <a:solidFill>
                              <a:srgbClr val="FFFFFF"/>
                            </a:solidFill>
                          </a:uFill>
                          <a:latin typeface="+mn-lt"/>
                          <a:ea typeface="Arial"/>
                        </a:rPr>
                        <a:t>3.3V</a:t>
                      </a:r>
                      <a:endParaRPr lang="en-US" sz="1800" b="0" strike="noStrike" spc="-1" dirty="0" smtClean="0">
                        <a:solidFill>
                          <a:srgbClr val="000000"/>
                        </a:solidFill>
                        <a:uFill>
                          <a:solidFill>
                            <a:srgbClr val="FFFFFF"/>
                          </a:solidFill>
                        </a:uFill>
                        <a:latin typeface="+mn-lt"/>
                      </a:endParaRPr>
                    </a:p>
                    <a:p>
                      <a:pPr algn="ctr">
                        <a:lnSpc>
                          <a:spcPct val="100000"/>
                        </a:lnSpc>
                      </a:pP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i="0" u="none" strike="noStrike" cap="none" dirty="0" smtClean="0">
                          <a:solidFill>
                            <a:schemeClr val="tx1"/>
                          </a:solidFill>
                          <a:effectLst/>
                          <a:latin typeface="+mn-lt"/>
                          <a:ea typeface="+mn-ea"/>
                          <a:cs typeface="+mn-cs"/>
                          <a:sym typeface="Arial"/>
                        </a:rPr>
                        <a:t> 16 Bit</a:t>
                      </a:r>
                      <a:endParaRPr lang="en-US" sz="1800" b="0" strike="noStrike" spc="-1" dirty="0" smtClean="0">
                        <a:solidFill>
                          <a:srgbClr val="000000"/>
                        </a:solidFill>
                        <a:uFill>
                          <a:solidFill>
                            <a:srgbClr val="FFFFFF"/>
                          </a:solidFill>
                        </a:uFill>
                        <a:latin typeface="+mn-lt"/>
                      </a:endParaRPr>
                    </a:p>
                    <a:p>
                      <a:pPr algn="ctr">
                        <a:lnSpc>
                          <a:spcPct val="100000"/>
                        </a:lnSpc>
                      </a:pP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I2C/SPI</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0.6 g</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5.2</a:t>
                      </a:r>
                      <a:r>
                        <a:rPr lang="tr-TR" sz="1800" b="0" strike="noStrike" spc="-1" baseline="0" dirty="0" smtClean="0">
                          <a:solidFill>
                            <a:srgbClr val="000000"/>
                          </a:solidFill>
                          <a:uFill>
                            <a:solidFill>
                              <a:srgbClr val="FFFFFF"/>
                            </a:solidFill>
                          </a:uFill>
                          <a:latin typeface="Arial"/>
                        </a:rPr>
                        <a:t>0 $</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9360">
                      <a:solidFill>
                        <a:srgbClr val="2F2F98"/>
                      </a:solidFill>
                    </a:lnB>
                    <a:solidFill>
                      <a:srgbClr val="C2C2EF"/>
                    </a:solidFill>
                  </a:tcPr>
                </a:tc>
              </a:tr>
            </a:tbl>
          </a:graphicData>
        </a:graphic>
      </p:graphicFrame>
      <p:sp>
        <p:nvSpPr>
          <p:cNvPr id="12" name="CustomShape 7"/>
          <p:cNvSpPr/>
          <p:nvPr/>
        </p:nvSpPr>
        <p:spPr>
          <a:xfrm>
            <a:off x="125938" y="3464786"/>
            <a:ext cx="8713262" cy="51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1" strike="noStrike" spc="-1" dirty="0" smtClean="0">
                <a:solidFill>
                  <a:srgbClr val="000000"/>
                </a:solidFill>
                <a:uFill>
                  <a:solidFill>
                    <a:srgbClr val="FFFFFF"/>
                  </a:solidFill>
                </a:uFill>
                <a:latin typeface="Arial"/>
                <a:ea typeface="Arial"/>
              </a:rPr>
              <a:t>Selected </a:t>
            </a:r>
            <a:r>
              <a:rPr lang="tr-TR" sz="1800" b="1" strike="noStrike" spc="-1" dirty="0" err="1" smtClean="0">
                <a:solidFill>
                  <a:srgbClr val="000000"/>
                </a:solidFill>
                <a:uFill>
                  <a:solidFill>
                    <a:srgbClr val="FFFFFF"/>
                  </a:solidFill>
                </a:uFill>
                <a:latin typeface="Arial"/>
                <a:ea typeface="Arial"/>
              </a:rPr>
              <a:t>Magnetometer</a:t>
            </a:r>
            <a:r>
              <a:rPr lang="tr-TR" sz="1800" b="1" strike="noStrike" spc="-1" dirty="0" smtClean="0">
                <a:solidFill>
                  <a:srgbClr val="000000"/>
                </a:solidFill>
                <a:uFill>
                  <a:solidFill>
                    <a:srgbClr val="FFFFFF"/>
                  </a:solidFill>
                </a:uFill>
                <a:latin typeface="Arial"/>
                <a:ea typeface="Arial"/>
              </a:rPr>
              <a:t> </a:t>
            </a:r>
            <a:r>
              <a:rPr lang="en-US" sz="1800" b="1" strike="noStrike" spc="-1" dirty="0" smtClean="0">
                <a:solidFill>
                  <a:srgbClr val="000000"/>
                </a:solidFill>
                <a:uFill>
                  <a:solidFill>
                    <a:srgbClr val="FFFFFF"/>
                  </a:solidFill>
                </a:uFill>
                <a:latin typeface="Arial"/>
                <a:ea typeface="Arial"/>
              </a:rPr>
              <a:t>Sensor</a:t>
            </a:r>
            <a:r>
              <a:rPr lang="en-US" sz="1800" b="0" strike="noStrike" spc="-1" dirty="0">
                <a:solidFill>
                  <a:srgbClr val="000000"/>
                </a:solidFill>
                <a:uFill>
                  <a:solidFill>
                    <a:srgbClr val="FFFFFF"/>
                  </a:solidFill>
                </a:uFill>
                <a:latin typeface="Arial"/>
                <a:ea typeface="Arial"/>
              </a:rPr>
              <a:t>: </a:t>
            </a:r>
            <a:r>
              <a:rPr lang="en-US" sz="1800" spc="-1" dirty="0" err="1">
                <a:uFill>
                  <a:solidFill>
                    <a:srgbClr val="FFFFFF"/>
                  </a:solidFill>
                </a:uFill>
                <a:ea typeface="Arial"/>
              </a:rPr>
              <a:t>Adafruit</a:t>
            </a:r>
            <a:r>
              <a:rPr lang="en-US" sz="1800" spc="-1" dirty="0">
                <a:uFill>
                  <a:solidFill>
                    <a:srgbClr val="FFFFFF"/>
                  </a:solidFill>
                </a:uFill>
                <a:ea typeface="Arial"/>
              </a:rPr>
              <a:t> </a:t>
            </a:r>
            <a:r>
              <a:rPr lang="en-US" sz="1800" spc="-1" dirty="0" smtClean="0">
                <a:uFill>
                  <a:solidFill>
                    <a:srgbClr val="FFFFFF"/>
                  </a:solidFill>
                </a:uFill>
                <a:ea typeface="Arial"/>
              </a:rPr>
              <a:t>10-DOF</a:t>
            </a:r>
            <a:r>
              <a:rPr lang="tr-TR" sz="1800" spc="-1" dirty="0" smtClean="0">
                <a:uFill>
                  <a:solidFill>
                    <a:srgbClr val="FFFFFF"/>
                  </a:solidFill>
                </a:uFill>
                <a:ea typeface="Arial"/>
              </a:rPr>
              <a:t> IMU</a:t>
            </a:r>
            <a:r>
              <a:rPr lang="en-US" sz="1800" spc="-1" dirty="0" smtClean="0">
                <a:uFill>
                  <a:solidFill>
                    <a:srgbClr val="FFFFFF"/>
                  </a:solidFill>
                </a:uFill>
                <a:ea typeface="Arial"/>
              </a:rPr>
              <a:t> </a:t>
            </a:r>
            <a:r>
              <a:rPr lang="tr-TR" sz="1800" spc="-1" dirty="0" smtClean="0">
                <a:uFill>
                  <a:solidFill>
                    <a:srgbClr val="FFFFFF"/>
                  </a:solidFill>
                </a:uFill>
                <a:ea typeface="Arial"/>
              </a:rPr>
              <a:t>(</a:t>
            </a:r>
            <a:r>
              <a:rPr lang="tr-TR" sz="1800" dirty="0" smtClean="0"/>
              <a:t>MPU9255 </a:t>
            </a:r>
            <a:r>
              <a:rPr lang="tr-TR" sz="1800" dirty="0"/>
              <a:t>+ </a:t>
            </a:r>
            <a:r>
              <a:rPr lang="tr-TR" sz="1800" dirty="0" smtClean="0"/>
              <a:t>BMP180)</a:t>
            </a:r>
            <a:endParaRPr lang="tr-TR" sz="1800" dirty="0"/>
          </a:p>
        </p:txBody>
      </p:sp>
      <p:sp>
        <p:nvSpPr>
          <p:cNvPr id="13" name="CustomShape 8"/>
          <p:cNvSpPr/>
          <p:nvPr/>
        </p:nvSpPr>
        <p:spPr>
          <a:xfrm>
            <a:off x="2981217" y="4167026"/>
            <a:ext cx="5388840" cy="127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Useful all in one sensor </a:t>
            </a:r>
            <a:r>
              <a:rPr lang="en-US" sz="1800" b="0" strike="noStrike" spc="-1" dirty="0" err="1">
                <a:solidFill>
                  <a:srgbClr val="000000"/>
                </a:solidFill>
                <a:uFill>
                  <a:solidFill>
                    <a:srgbClr val="FFFFFF"/>
                  </a:solidFill>
                </a:uFill>
                <a:latin typeface="Arial"/>
                <a:ea typeface="Arial"/>
              </a:rPr>
              <a:t>packet.Include</a:t>
            </a:r>
            <a:r>
              <a:rPr lang="en-US" sz="1800" b="0" strike="noStrike" spc="-1" dirty="0">
                <a:solidFill>
                  <a:srgbClr val="000000"/>
                </a:solidFill>
                <a:uFill>
                  <a:solidFill>
                    <a:srgbClr val="FFFFFF"/>
                  </a:solidFill>
                </a:uFill>
                <a:latin typeface="Arial"/>
                <a:ea typeface="Arial"/>
              </a:rPr>
              <a:t> gyro and  pressure sensor with magnetometer</a:t>
            </a:r>
            <a:r>
              <a:rPr lang="en-US" sz="1800" b="0" strike="noStrike" spc="-1" dirty="0" smtClean="0">
                <a:solidFill>
                  <a:srgbClr val="000000"/>
                </a:solidFill>
                <a:uFill>
                  <a:solidFill>
                    <a:srgbClr val="FFFFFF"/>
                  </a:solidFill>
                </a:uFill>
                <a:latin typeface="Arial"/>
                <a:ea typeface="Arial"/>
              </a:rPr>
              <a:t>.</a:t>
            </a:r>
            <a:endParaRPr lang="tr-TR" sz="1800" b="0" strike="noStrike" spc="-1" dirty="0" smtClean="0">
              <a:solidFill>
                <a:srgbClr val="000000"/>
              </a:solidFill>
              <a:uFill>
                <a:solidFill>
                  <a:srgbClr val="FFFFFF"/>
                </a:solidFill>
              </a:uFill>
              <a:latin typeface="Arial"/>
              <a:ea typeface="Arial"/>
            </a:endParaRPr>
          </a:p>
          <a:p>
            <a:pPr marL="720">
              <a:lnSpc>
                <a:spcPct val="100000"/>
              </a:lnSpc>
              <a:buClr>
                <a:srgbClr val="000000"/>
              </a:buClr>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14" name="Resim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67026"/>
            <a:ext cx="2590800" cy="213936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1" name="Shape 141"/>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a:t>
            </a:fld>
            <a:endParaRPr lang="en-US" sz="1000" b="0" i="0" u="none" strike="noStrike" cap="none">
              <a:solidFill>
                <a:schemeClr val="dk1"/>
              </a:solidFill>
              <a:latin typeface="Arial"/>
              <a:ea typeface="Arial"/>
              <a:cs typeface="Arial"/>
              <a:sym typeface="Arial"/>
            </a:endParaRPr>
          </a:p>
        </p:txBody>
      </p:sp>
      <p:sp>
        <p:nvSpPr>
          <p:cNvPr id="142" name="Shape 142"/>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dirty="0">
                <a:solidFill>
                  <a:schemeClr val="accent2"/>
                </a:solidFill>
                <a:latin typeface="Arial"/>
                <a:ea typeface="Arial"/>
                <a:cs typeface="Arial"/>
                <a:sym typeface="Arial"/>
              </a:rPr>
              <a:t>Presentation Outline</a:t>
            </a:r>
          </a:p>
        </p:txBody>
      </p:sp>
      <p:sp>
        <p:nvSpPr>
          <p:cNvPr id="143" name="Shape 143"/>
          <p:cNvSpPr txBox="1">
            <a:spLocks noGrp="1"/>
          </p:cNvSpPr>
          <p:nvPr>
            <p:ph type="body" idx="1"/>
          </p:nvPr>
        </p:nvSpPr>
        <p:spPr>
          <a:xfrm>
            <a:off x="228600" y="1066800"/>
            <a:ext cx="8686800" cy="5257800"/>
          </a:xfrm>
          <a:prstGeom prst="rect">
            <a:avLst/>
          </a:prstGeom>
          <a:noFill/>
          <a:ln>
            <a:noFill/>
          </a:ln>
        </p:spPr>
        <p:txBody>
          <a:bodyPr lIns="91425" tIns="45700" rIns="91425" bIns="45700" anchor="t" anchorCtr="0">
            <a:noAutofit/>
          </a:bodyPr>
          <a:lstStyle/>
          <a:p>
            <a:pPr lvl="0" indent="-342900"/>
            <a:r>
              <a:rPr lang="tr-TR" sz="2000" dirty="0"/>
              <a:t>Systems </a:t>
            </a:r>
            <a:r>
              <a:rPr lang="tr-TR" sz="2000" dirty="0" err="1"/>
              <a:t>Overview</a:t>
            </a:r>
            <a:r>
              <a:rPr lang="tr-TR" sz="2000" dirty="0"/>
              <a:t> –  </a:t>
            </a:r>
            <a:r>
              <a:rPr lang="tr-TR" sz="2000" b="0" dirty="0"/>
              <a:t>Muzaffer Duysal</a:t>
            </a:r>
          </a:p>
          <a:p>
            <a:pPr lvl="0" indent="-342900"/>
            <a:r>
              <a:rPr lang="tr-TR" sz="2000" dirty="0"/>
              <a:t>Sensor Subsystem Design – </a:t>
            </a:r>
            <a:r>
              <a:rPr lang="tr-TR" sz="2000" b="0" dirty="0"/>
              <a:t>Özgür Tuzcu</a:t>
            </a:r>
          </a:p>
          <a:p>
            <a:pPr lvl="0" indent="-342900"/>
            <a:r>
              <a:rPr lang="tr-TR" sz="2000" dirty="0" err="1"/>
              <a:t>Descent</a:t>
            </a:r>
            <a:r>
              <a:rPr lang="tr-TR" sz="2000" dirty="0"/>
              <a:t> Control Design – </a:t>
            </a:r>
            <a:r>
              <a:rPr lang="tr-TR" sz="2000" b="0" dirty="0"/>
              <a:t>Ahmet Güngörmüş</a:t>
            </a:r>
          </a:p>
          <a:p>
            <a:pPr lvl="0" indent="-342900"/>
            <a:r>
              <a:rPr lang="tr-TR" sz="2000" dirty="0" err="1"/>
              <a:t>Mechanical</a:t>
            </a:r>
            <a:r>
              <a:rPr lang="tr-TR" sz="2000" dirty="0"/>
              <a:t> Subsystem Design – </a:t>
            </a:r>
            <a:r>
              <a:rPr lang="tr-TR" sz="2000" b="0" dirty="0"/>
              <a:t>Ahmet Güngörmüş </a:t>
            </a:r>
          </a:p>
          <a:p>
            <a:pPr lvl="0" indent="-342900"/>
            <a:r>
              <a:rPr lang="tr-TR" sz="2000" dirty="0"/>
              <a:t>CDH Subsystem Design – </a:t>
            </a:r>
            <a:r>
              <a:rPr lang="tr-TR" sz="2000" b="0" dirty="0"/>
              <a:t>Şems Turgut</a:t>
            </a:r>
          </a:p>
          <a:p>
            <a:pPr lvl="0" indent="-342900"/>
            <a:r>
              <a:rPr lang="tr-TR" sz="2000" dirty="0" err="1"/>
              <a:t>Electrical</a:t>
            </a:r>
            <a:r>
              <a:rPr lang="tr-TR" sz="2000" dirty="0"/>
              <a:t> </a:t>
            </a:r>
            <a:r>
              <a:rPr lang="tr-TR" sz="2000" dirty="0" err="1"/>
              <a:t>Power</a:t>
            </a:r>
            <a:r>
              <a:rPr lang="tr-TR" sz="2000" dirty="0"/>
              <a:t> Subsystem Design – </a:t>
            </a:r>
            <a:r>
              <a:rPr lang="tr-TR" sz="2000" b="0" dirty="0"/>
              <a:t>Özgür Tuzcu</a:t>
            </a:r>
          </a:p>
          <a:p>
            <a:pPr lvl="0" indent="-342900"/>
            <a:r>
              <a:rPr lang="tr-TR" sz="2000" dirty="0"/>
              <a:t>Flight Software Design – </a:t>
            </a:r>
            <a:r>
              <a:rPr lang="tr-TR" sz="2000" b="0" dirty="0"/>
              <a:t>Şems Turgut </a:t>
            </a:r>
          </a:p>
          <a:p>
            <a:pPr lvl="0" indent="-342900"/>
            <a:r>
              <a:rPr lang="tr-TR" sz="2000" dirty="0" err="1"/>
              <a:t>Ground</a:t>
            </a:r>
            <a:r>
              <a:rPr lang="tr-TR" sz="2000" dirty="0"/>
              <a:t> Control </a:t>
            </a:r>
            <a:r>
              <a:rPr lang="tr-TR" sz="2000" dirty="0" err="1"/>
              <a:t>System</a:t>
            </a:r>
            <a:r>
              <a:rPr lang="tr-TR" sz="2000" dirty="0"/>
              <a:t> Design – </a:t>
            </a:r>
            <a:r>
              <a:rPr lang="tr-TR" sz="2000" b="0" dirty="0"/>
              <a:t>Şems Turgut</a:t>
            </a:r>
          </a:p>
          <a:p>
            <a:pPr lvl="0" indent="-342900"/>
            <a:r>
              <a:rPr lang="tr-TR" sz="2000" dirty="0" err="1"/>
              <a:t>CanSat</a:t>
            </a:r>
            <a:r>
              <a:rPr lang="tr-TR" sz="2000" dirty="0"/>
              <a:t> Integration </a:t>
            </a:r>
            <a:r>
              <a:rPr lang="tr-TR" sz="2000" dirty="0" err="1"/>
              <a:t>and</a:t>
            </a:r>
            <a:r>
              <a:rPr lang="tr-TR" sz="2000" dirty="0"/>
              <a:t> Test – </a:t>
            </a:r>
            <a:r>
              <a:rPr lang="tr-TR" sz="2000" b="0" dirty="0"/>
              <a:t>Muzaffer Duysal</a:t>
            </a:r>
          </a:p>
          <a:p>
            <a:pPr lvl="0" indent="-342900"/>
            <a:r>
              <a:rPr lang="tr-TR" sz="2000" dirty="0" err="1"/>
              <a:t>Mission</a:t>
            </a:r>
            <a:r>
              <a:rPr lang="tr-TR" sz="2000" dirty="0"/>
              <a:t> Operations </a:t>
            </a:r>
            <a:r>
              <a:rPr lang="tr-TR" sz="2000" dirty="0" err="1"/>
              <a:t>and</a:t>
            </a:r>
            <a:r>
              <a:rPr lang="tr-TR" sz="2000" dirty="0"/>
              <a:t> Analysis – </a:t>
            </a:r>
            <a:r>
              <a:rPr lang="tr-TR" sz="2000" b="0" dirty="0"/>
              <a:t>Muzaffer Duysal </a:t>
            </a:r>
          </a:p>
          <a:p>
            <a:pPr lvl="0" indent="-342900"/>
            <a:r>
              <a:rPr lang="tr-TR" sz="2000" dirty="0" err="1"/>
              <a:t>Requirements</a:t>
            </a:r>
            <a:r>
              <a:rPr lang="tr-TR" sz="2000" dirty="0"/>
              <a:t> </a:t>
            </a:r>
            <a:r>
              <a:rPr lang="tr-TR" sz="2000" dirty="0" err="1"/>
              <a:t>Compliance</a:t>
            </a:r>
            <a:r>
              <a:rPr lang="tr-TR" sz="2000" dirty="0"/>
              <a:t> – </a:t>
            </a:r>
            <a:r>
              <a:rPr lang="tr-TR" sz="2000" b="0" dirty="0"/>
              <a:t>Muzaffer Duysal</a:t>
            </a:r>
          </a:p>
          <a:p>
            <a:pPr lvl="0" indent="-342900"/>
            <a:r>
              <a:rPr lang="tr-TR" sz="2000" dirty="0"/>
              <a:t>Management – </a:t>
            </a:r>
            <a:r>
              <a:rPr lang="tr-TR" sz="2000" b="0" dirty="0"/>
              <a:t>Çağla Aytaç Dursun </a:t>
            </a:r>
            <a:endParaRPr lang="en-US" sz="2000" b="0" i="0" u="none" strike="noStrike" cap="none" dirty="0">
              <a:solidFill>
                <a:schemeClr val="dk1"/>
              </a:solidFill>
              <a:sym typeface="Arial"/>
            </a:endParaRPr>
          </a:p>
        </p:txBody>
      </p:sp>
      <p:sp>
        <p:nvSpPr>
          <p:cNvPr id="144" name="Shape 14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a:t>
            </a:r>
            <a:r>
              <a:rPr lang="tr-TR" sz="1000" dirty="0" smtClean="0">
                <a:solidFill>
                  <a:schemeClr val="dk1"/>
                </a:solidFill>
              </a:rPr>
              <a:t>Muzaffer Duysal</a:t>
            </a:r>
            <a:endParaRPr lang="en-US" sz="1000" b="0" i="0" u="none" strike="noStrike" cap="none" dirty="0">
              <a:solidFill>
                <a:schemeClr val="dk1"/>
              </a:solidFill>
              <a:latin typeface="Arial"/>
              <a:ea typeface="Arial"/>
              <a:cs typeface="Arial"/>
              <a:sym typeface="Arial"/>
            </a:endParaRPr>
          </a:p>
        </p:txBody>
      </p:sp>
      <p:sp>
        <p:nvSpPr>
          <p:cNvPr id="145" name="Shape 14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Shape 19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a:t>
            </a:r>
            <a:r>
              <a:rPr lang="tr-TR" dirty="0" smtClean="0"/>
              <a:t>4773 –grizu-263</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55958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278" name="Shape 27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20</a:t>
            </a:fld>
            <a:endParaRPr lang="en-US" sz="1000" b="0" i="0" u="none" strike="noStrike" cap="none">
              <a:solidFill>
                <a:schemeClr val="dk1"/>
              </a:solidFill>
              <a:latin typeface="Arial"/>
              <a:ea typeface="Arial"/>
              <a:cs typeface="Arial"/>
              <a:sym typeface="Arial"/>
            </a:endParaRPr>
          </a:p>
        </p:txBody>
      </p:sp>
      <p:sp>
        <p:nvSpPr>
          <p:cNvPr id="279" name="Shape 27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Air Pressure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p>
        </p:txBody>
      </p:sp>
      <p:sp>
        <p:nvSpPr>
          <p:cNvPr id="281" name="Shape 281"/>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283" name="Shape 28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1" name="Table 6"/>
          <p:cNvGraphicFramePr/>
          <p:nvPr>
            <p:extLst>
              <p:ext uri="{D42A27DB-BD31-4B8C-83A1-F6EECF244321}">
                <p14:modId xmlns:p14="http://schemas.microsoft.com/office/powerpoint/2010/main" val="1028013995"/>
              </p:ext>
            </p:extLst>
          </p:nvPr>
        </p:nvGraphicFramePr>
        <p:xfrm>
          <a:off x="228600" y="1056240"/>
          <a:ext cx="8697239" cy="2560320"/>
        </p:xfrm>
        <a:graphic>
          <a:graphicData uri="http://schemas.openxmlformats.org/drawingml/2006/table">
            <a:tbl>
              <a:tblPr/>
              <a:tblGrid>
                <a:gridCol w="1676400"/>
                <a:gridCol w="1371600"/>
                <a:gridCol w="1143000"/>
                <a:gridCol w="990600"/>
                <a:gridCol w="1066800"/>
                <a:gridCol w="1406083"/>
                <a:gridCol w="1042756"/>
              </a:tblGrid>
              <a:tr h="630000">
                <a:tc>
                  <a:txBody>
                    <a:bodyPr/>
                    <a:lstStyle/>
                    <a:p>
                      <a:pPr algn="ctr">
                        <a:lnSpc>
                          <a:spcPct val="100000"/>
                        </a:lnSpc>
                      </a:pPr>
                      <a:r>
                        <a:rPr lang="tr-TR" sz="1800" b="1" strike="noStrike" spc="-1" dirty="0" smtClean="0">
                          <a:solidFill>
                            <a:srgbClr val="FFFFFF"/>
                          </a:solidFill>
                          <a:uFill>
                            <a:solidFill>
                              <a:srgbClr val="FFFFFF"/>
                            </a:solidFill>
                          </a:uFill>
                          <a:latin typeface="Arial"/>
                          <a:ea typeface="Arial"/>
                        </a:rPr>
                        <a:t>Model</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Connection Type</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Supply Voltage</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Weight</a:t>
                      </a:r>
                      <a:endParaRPr lang="en-US" sz="1800" b="1" strike="noStrike" spc="-1" dirty="0">
                        <a:solidFill>
                          <a:schemeClr val="bg1"/>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tr-TR" sz="1800" b="1" strike="noStrike" spc="-1" dirty="0" smtClean="0">
                          <a:solidFill>
                            <a:schemeClr val="bg1"/>
                          </a:solidFill>
                          <a:uFill>
                            <a:solidFill>
                              <a:srgbClr val="FFFFFF"/>
                            </a:solidFill>
                          </a:uFill>
                          <a:latin typeface="Arial"/>
                        </a:rPr>
                        <a:t>Size</a:t>
                      </a:r>
                      <a:endParaRPr lang="en-US" sz="1800" b="1"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Resolution</a:t>
                      </a:r>
                      <a:endParaRPr lang="en-US" sz="1800" b="1" strike="noStrike" spc="-1" dirty="0">
                        <a:solidFill>
                          <a:schemeClr val="bg1"/>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Cost</a:t>
                      </a:r>
                      <a:endParaRPr lang="en-US" sz="1800" b="1" strike="noStrike" spc="-1" dirty="0">
                        <a:solidFill>
                          <a:schemeClr val="bg1"/>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r>
              <a:tr h="565560">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BMP 180</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Arial"/>
                          <a:ea typeface="Arial"/>
                        </a:rPr>
                        <a:t>I2C</a:t>
                      </a: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3.3V </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a:solidFill>
                        <a:srgbClr val="FFFFFF"/>
                      </a:solidFill>
                    </a:lnT>
                    <a:lnB w="9360">
                      <a:solidFill>
                        <a:srgbClr val="2F2F98"/>
                      </a:solidFill>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0.4 g</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14x12 mm</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0.03 </a:t>
                      </a:r>
                      <a:r>
                        <a:rPr lang="tr-TR" sz="1800" b="0" strike="noStrike" spc="-1" dirty="0" err="1" smtClean="0">
                          <a:solidFill>
                            <a:srgbClr val="000000"/>
                          </a:solidFill>
                          <a:uFill>
                            <a:solidFill>
                              <a:srgbClr val="FFFFFF"/>
                            </a:solidFill>
                          </a:uFill>
                          <a:latin typeface="Arial"/>
                        </a:rPr>
                        <a:t>hPa</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3.90 $</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r>
              <a:tr h="566280">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10-DOF IMU</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I2C</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3.3</a:t>
                      </a:r>
                      <a:r>
                        <a:rPr lang="tr-TR" sz="1800" b="0" strike="noStrike" spc="-1" baseline="0" dirty="0" smtClean="0">
                          <a:solidFill>
                            <a:srgbClr val="000000"/>
                          </a:solidFill>
                          <a:uFill>
                            <a:solidFill>
                              <a:srgbClr val="FFFFFF"/>
                            </a:solidFill>
                          </a:uFill>
                          <a:latin typeface="Arial"/>
                        </a:rPr>
                        <a:t> V</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mn-lt"/>
                        </a:rPr>
                        <a:t>8.5 g</a:t>
                      </a:r>
                      <a:endParaRPr lang="en-US" sz="1800" b="0" strike="noStrike" spc="-1" dirty="0">
                        <a:solidFill>
                          <a:srgbClr val="000000"/>
                        </a:solidFill>
                        <a:uFill>
                          <a:solidFill>
                            <a:srgbClr val="FFFFFF"/>
                          </a:solidFill>
                        </a:uFill>
                        <a:latin typeface="+mn-lt"/>
                      </a:endParaRPr>
                    </a:p>
                  </a:txBody>
                  <a:tcP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i="0" u="none" strike="noStrike" cap="none" dirty="0" smtClean="0">
                          <a:solidFill>
                            <a:schemeClr val="tx1"/>
                          </a:solidFill>
                          <a:effectLst/>
                          <a:latin typeface="+mn-lt"/>
                          <a:ea typeface="+mn-ea"/>
                          <a:cs typeface="+mn-cs"/>
                          <a:sym typeface="Arial"/>
                        </a:rPr>
                        <a:t>31.2x17</a:t>
                      </a:r>
                      <a:r>
                        <a:rPr lang="tr-TR" sz="1800" b="0" strike="noStrike" spc="-1" dirty="0" smtClean="0">
                          <a:solidFill>
                            <a:srgbClr val="000000"/>
                          </a:solidFill>
                          <a:uFill>
                            <a:solidFill>
                              <a:srgbClr val="FFFFFF"/>
                            </a:solidFill>
                          </a:uFill>
                          <a:latin typeface="+mn-lt"/>
                        </a:rPr>
                        <a:t>mm</a:t>
                      </a:r>
                      <a:endParaRPr lang="en-US" sz="1800" b="0" strike="noStrike" spc="-1" dirty="0">
                        <a:solidFill>
                          <a:srgbClr val="000000"/>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0.03 </a:t>
                      </a:r>
                      <a:r>
                        <a:rPr lang="tr-TR" sz="1800" b="0" strike="noStrike" spc="-1" dirty="0" err="1" smtClean="0">
                          <a:solidFill>
                            <a:srgbClr val="000000"/>
                          </a:solidFill>
                          <a:uFill>
                            <a:solidFill>
                              <a:srgbClr val="FFFFFF"/>
                            </a:solidFill>
                          </a:uFill>
                          <a:latin typeface="Arial"/>
                        </a:rPr>
                        <a:t>hPa</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mn-lt"/>
                        </a:rPr>
                        <a:t>17.40 $</a:t>
                      </a:r>
                      <a:endParaRPr lang="en-US" sz="1800" b="0" strike="noStrike" spc="-1" dirty="0">
                        <a:solidFill>
                          <a:srgbClr val="000000"/>
                        </a:solidFill>
                        <a:uFill>
                          <a:solidFill>
                            <a:srgbClr val="FFFFFF"/>
                          </a:solidFill>
                        </a:uFill>
                        <a:latin typeface="+mn-lt"/>
                      </a:endParaRPr>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r>
              <a:tr h="566280">
                <a:tc>
                  <a:txBody>
                    <a:bodyPr/>
                    <a:lstStyle/>
                    <a:p>
                      <a:pPr algn="ctr">
                        <a:lnSpc>
                          <a:spcPct val="100000"/>
                        </a:lnSpc>
                      </a:pPr>
                      <a:r>
                        <a:rPr lang="tr-TR" sz="1800" b="0" i="0" u="none" strike="noStrike" cap="none" dirty="0" smtClean="0">
                          <a:solidFill>
                            <a:schemeClr val="tx1"/>
                          </a:solidFill>
                          <a:effectLst/>
                          <a:latin typeface="+mn-lt"/>
                          <a:ea typeface="+mn-ea"/>
                          <a:cs typeface="+mn-cs"/>
                          <a:sym typeface="Arial"/>
                        </a:rPr>
                        <a:t>POLOLU</a:t>
                      </a:r>
                      <a:r>
                        <a:rPr lang="tr-TR" sz="1800" b="0" i="0" u="none" strike="noStrike" cap="none" baseline="0" dirty="0" smtClean="0">
                          <a:solidFill>
                            <a:schemeClr val="tx1"/>
                          </a:solidFill>
                          <a:effectLst/>
                          <a:latin typeface="+mn-lt"/>
                          <a:ea typeface="+mn-ea"/>
                          <a:cs typeface="+mn-cs"/>
                          <a:sym typeface="Arial"/>
                        </a:rPr>
                        <a:t> </a:t>
                      </a:r>
                      <a:r>
                        <a:rPr lang="tr-TR" sz="1800" b="0" i="0" u="none" strike="noStrike" cap="none" dirty="0" smtClean="0">
                          <a:solidFill>
                            <a:schemeClr val="tx1"/>
                          </a:solidFill>
                          <a:effectLst/>
                          <a:latin typeface="+mn-lt"/>
                          <a:ea typeface="+mn-ea"/>
                          <a:cs typeface="+mn-cs"/>
                          <a:sym typeface="Arial"/>
                        </a:rPr>
                        <a:t>LPS331AP</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I2C/SPI</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3.3 V</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0.6 g</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10x23 mm</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0.02 </a:t>
                      </a:r>
                      <a:r>
                        <a:rPr lang="tr-TR" sz="1800" b="0" strike="noStrike" spc="-1" dirty="0" err="1" smtClean="0">
                          <a:solidFill>
                            <a:srgbClr val="000000"/>
                          </a:solidFill>
                          <a:uFill>
                            <a:solidFill>
                              <a:srgbClr val="FFFFFF"/>
                            </a:solidFill>
                          </a:uFill>
                          <a:latin typeface="Arial"/>
                        </a:rPr>
                        <a:t>kPa</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5.95 $</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r>
            </a:tbl>
          </a:graphicData>
        </a:graphic>
      </p:graphicFrame>
      <p:sp>
        <p:nvSpPr>
          <p:cNvPr id="13" name="CustomShape 7"/>
          <p:cNvSpPr/>
          <p:nvPr/>
        </p:nvSpPr>
        <p:spPr>
          <a:xfrm>
            <a:off x="158400" y="3699117"/>
            <a:ext cx="8528399" cy="33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1" strike="noStrike" spc="-1" dirty="0">
                <a:solidFill>
                  <a:srgbClr val="000000"/>
                </a:solidFill>
                <a:uFill>
                  <a:solidFill>
                    <a:srgbClr val="FFFFFF"/>
                  </a:solidFill>
                </a:uFill>
                <a:latin typeface="Arial"/>
                <a:ea typeface="Arial"/>
              </a:rPr>
              <a:t>Selected </a:t>
            </a:r>
            <a:r>
              <a:rPr lang="en-US" sz="1800" b="1" strike="noStrike" spc="-1" dirty="0" err="1" smtClean="0">
                <a:solidFill>
                  <a:srgbClr val="000000"/>
                </a:solidFill>
                <a:uFill>
                  <a:solidFill>
                    <a:srgbClr val="FFFFFF"/>
                  </a:solidFill>
                </a:uFill>
                <a:latin typeface="Arial"/>
                <a:ea typeface="Arial"/>
              </a:rPr>
              <a:t>Playload</a:t>
            </a:r>
            <a:r>
              <a:rPr lang="tr-TR" sz="1800" b="1" strike="noStrike" spc="-1" dirty="0" smtClean="0">
                <a:solidFill>
                  <a:srgbClr val="000000"/>
                </a:solidFill>
                <a:uFill>
                  <a:solidFill>
                    <a:srgbClr val="FFFFFF"/>
                  </a:solidFill>
                </a:uFill>
                <a:latin typeface="Arial"/>
                <a:ea typeface="Arial"/>
              </a:rPr>
              <a:t> </a:t>
            </a:r>
            <a:r>
              <a:rPr lang="tr-TR" sz="1800" b="1" strike="noStrike" spc="-1" dirty="0" err="1" smtClean="0">
                <a:solidFill>
                  <a:srgbClr val="000000"/>
                </a:solidFill>
                <a:uFill>
                  <a:solidFill>
                    <a:srgbClr val="FFFFFF"/>
                  </a:solidFill>
                </a:uFill>
                <a:latin typeface="Arial"/>
                <a:ea typeface="Arial"/>
              </a:rPr>
              <a:t>Air</a:t>
            </a:r>
            <a:r>
              <a:rPr lang="tr-TR" sz="1800" b="1" strike="noStrike" spc="-1" dirty="0" smtClean="0">
                <a:solidFill>
                  <a:srgbClr val="000000"/>
                </a:solidFill>
                <a:uFill>
                  <a:solidFill>
                    <a:srgbClr val="FFFFFF"/>
                  </a:solidFill>
                </a:uFill>
                <a:latin typeface="Arial"/>
                <a:ea typeface="Arial"/>
              </a:rPr>
              <a:t> </a:t>
            </a:r>
            <a:r>
              <a:rPr lang="tr-TR" sz="1800" b="1" strike="noStrike" spc="-1" dirty="0" err="1" smtClean="0">
                <a:solidFill>
                  <a:srgbClr val="000000"/>
                </a:solidFill>
                <a:uFill>
                  <a:solidFill>
                    <a:srgbClr val="FFFFFF"/>
                  </a:solidFill>
                </a:uFill>
                <a:latin typeface="Arial"/>
                <a:ea typeface="Arial"/>
              </a:rPr>
              <a:t>Pressure</a:t>
            </a:r>
            <a:r>
              <a:rPr lang="en-US" sz="1800" b="1" strike="noStrike" spc="-1" dirty="0" smtClean="0">
                <a:solidFill>
                  <a:srgbClr val="000000"/>
                </a:solidFill>
                <a:uFill>
                  <a:solidFill>
                    <a:srgbClr val="FFFFFF"/>
                  </a:solidFill>
                </a:uFill>
                <a:latin typeface="Arial"/>
                <a:ea typeface="Arial"/>
              </a:rPr>
              <a:t> </a:t>
            </a:r>
            <a:r>
              <a:rPr lang="en-US" sz="1800" b="1" strike="noStrike" spc="-1" dirty="0">
                <a:solidFill>
                  <a:srgbClr val="000000"/>
                </a:solidFill>
                <a:uFill>
                  <a:solidFill>
                    <a:srgbClr val="FFFFFF"/>
                  </a:solidFill>
                </a:uFill>
                <a:latin typeface="Arial"/>
                <a:ea typeface="Arial"/>
              </a:rPr>
              <a:t>Sensor</a:t>
            </a:r>
            <a:r>
              <a:rPr lang="en-US" sz="1800" b="0" strike="noStrike" spc="-1" dirty="0">
                <a:solidFill>
                  <a:srgbClr val="000000"/>
                </a:solidFill>
                <a:uFill>
                  <a:solidFill>
                    <a:srgbClr val="FFFFFF"/>
                  </a:solidFill>
                </a:uFill>
                <a:latin typeface="Arial"/>
                <a:ea typeface="Arial"/>
              </a:rPr>
              <a:t>: </a:t>
            </a:r>
            <a:r>
              <a:rPr lang="en-US" sz="1800" spc="-1" dirty="0" err="1">
                <a:uFill>
                  <a:solidFill>
                    <a:srgbClr val="FFFFFF"/>
                  </a:solidFill>
                </a:uFill>
                <a:ea typeface="Arial"/>
              </a:rPr>
              <a:t>Adafruit</a:t>
            </a:r>
            <a:r>
              <a:rPr lang="en-US" sz="1800" spc="-1" dirty="0">
                <a:uFill>
                  <a:solidFill>
                    <a:srgbClr val="FFFFFF"/>
                  </a:solidFill>
                </a:uFill>
                <a:ea typeface="Arial"/>
              </a:rPr>
              <a:t> 10-DOF</a:t>
            </a:r>
            <a:r>
              <a:rPr lang="tr-TR" sz="1800" spc="-1" dirty="0">
                <a:uFill>
                  <a:solidFill>
                    <a:srgbClr val="FFFFFF"/>
                  </a:solidFill>
                </a:uFill>
                <a:ea typeface="Arial"/>
              </a:rPr>
              <a:t> IMU</a:t>
            </a:r>
            <a:r>
              <a:rPr lang="en-US" sz="1800" spc="-1" dirty="0">
                <a:uFill>
                  <a:solidFill>
                    <a:srgbClr val="FFFFFF"/>
                  </a:solidFill>
                </a:uFill>
                <a:ea typeface="Arial"/>
              </a:rPr>
              <a:t> </a:t>
            </a:r>
            <a:r>
              <a:rPr lang="tr-TR" sz="1800" spc="-1" dirty="0">
                <a:uFill>
                  <a:solidFill>
                    <a:srgbClr val="FFFFFF"/>
                  </a:solidFill>
                </a:uFill>
                <a:ea typeface="Arial"/>
              </a:rPr>
              <a:t>(</a:t>
            </a:r>
            <a:r>
              <a:rPr lang="tr-TR" sz="1800" dirty="0"/>
              <a:t>MPU9255 + BMP180</a:t>
            </a:r>
            <a:r>
              <a:rPr lang="tr-TR" sz="1600" dirty="0"/>
              <a:t>)</a:t>
            </a:r>
            <a:endParaRPr lang="en-US" sz="1800" b="0" strike="noStrike" spc="-1" dirty="0">
              <a:solidFill>
                <a:srgbClr val="000000"/>
              </a:solidFill>
              <a:uFill>
                <a:solidFill>
                  <a:srgbClr val="FFFFFF"/>
                </a:solidFill>
              </a:uFill>
              <a:latin typeface="Arial"/>
            </a:endParaRPr>
          </a:p>
        </p:txBody>
      </p:sp>
      <p:sp>
        <p:nvSpPr>
          <p:cNvPr id="14" name="CustomShape 8"/>
          <p:cNvSpPr/>
          <p:nvPr/>
        </p:nvSpPr>
        <p:spPr>
          <a:xfrm>
            <a:off x="3221760" y="4372077"/>
            <a:ext cx="5388840" cy="127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Include Gyro and </a:t>
            </a:r>
            <a:r>
              <a:rPr lang="en-US" sz="1800" b="0" strike="noStrike" spc="-1" dirty="0" err="1">
                <a:solidFill>
                  <a:srgbClr val="000000"/>
                </a:solidFill>
                <a:uFill>
                  <a:solidFill>
                    <a:srgbClr val="FFFFFF"/>
                  </a:solidFill>
                </a:uFill>
                <a:latin typeface="Arial"/>
                <a:ea typeface="Arial"/>
              </a:rPr>
              <a:t>Magnotometer</a:t>
            </a:r>
            <a:r>
              <a:rPr lang="en-US" sz="1800" b="0" strike="noStrike" spc="-1" dirty="0">
                <a:solidFill>
                  <a:srgbClr val="000000"/>
                </a:solidFill>
                <a:uFill>
                  <a:solidFill>
                    <a:srgbClr val="FFFFFF"/>
                  </a:solidFill>
                </a:uFill>
                <a:latin typeface="Arial"/>
                <a:ea typeface="Arial"/>
              </a:rPr>
              <a:t> with BMP180 pressure sensor</a:t>
            </a:r>
            <a:endParaRPr lang="en-US"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Can be I2C </a:t>
            </a:r>
            <a:r>
              <a:rPr lang="en-US" sz="1800" b="0" strike="noStrike" spc="-1" dirty="0" err="1">
                <a:solidFill>
                  <a:srgbClr val="000000"/>
                </a:solidFill>
                <a:uFill>
                  <a:solidFill>
                    <a:srgbClr val="FFFFFF"/>
                  </a:solidFill>
                </a:uFill>
                <a:latin typeface="Arial"/>
                <a:ea typeface="Arial"/>
              </a:rPr>
              <a:t>communaction</a:t>
            </a:r>
            <a:r>
              <a:rPr lang="en-US" sz="1800" b="0" strike="noStrike" spc="-1" dirty="0">
                <a:solidFill>
                  <a:srgbClr val="000000"/>
                </a:solidFill>
                <a:uFill>
                  <a:solidFill>
                    <a:srgbClr val="FFFFFF"/>
                  </a:solidFill>
                </a:uFill>
                <a:latin typeface="Arial"/>
                <a:ea typeface="Arial"/>
              </a:rPr>
              <a:t> </a:t>
            </a:r>
            <a:endParaRPr lang="en-US"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Low voltage and current values</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276479"/>
            <a:ext cx="2564646" cy="202991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(Team Number and Name)</a:t>
            </a:r>
          </a:p>
        </p:txBody>
      </p:sp>
      <p:sp>
        <p:nvSpPr>
          <p:cNvPr id="289" name="Shape 289"/>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21</a:t>
            </a:fld>
            <a:endParaRPr lang="en-US" sz="1000" b="0" i="0" u="none" strike="noStrike" cap="none">
              <a:solidFill>
                <a:schemeClr val="dk1"/>
              </a:solidFill>
              <a:latin typeface="Arial"/>
              <a:ea typeface="Arial"/>
              <a:cs typeface="Arial"/>
              <a:sym typeface="Arial"/>
            </a:endParaRPr>
          </a:p>
        </p:txBody>
      </p:sp>
      <p:sp>
        <p:nvSpPr>
          <p:cNvPr id="290" name="Shape 290"/>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Air Pressure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p>
        </p:txBody>
      </p:sp>
      <p:sp>
        <p:nvSpPr>
          <p:cNvPr id="292" name="Shape 292"/>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294" name="Shape 29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 name="CustomShape 8"/>
          <p:cNvSpPr/>
          <p:nvPr/>
        </p:nvSpPr>
        <p:spPr>
          <a:xfrm>
            <a:off x="218374" y="3685648"/>
            <a:ext cx="8737035" cy="33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1" strike="noStrike" spc="-1" dirty="0">
                <a:solidFill>
                  <a:srgbClr val="000000"/>
                </a:solidFill>
                <a:uFill>
                  <a:solidFill>
                    <a:srgbClr val="FFFFFF"/>
                  </a:solidFill>
                </a:uFill>
                <a:latin typeface="Arial"/>
                <a:ea typeface="Arial"/>
              </a:rPr>
              <a:t>Selected </a:t>
            </a:r>
            <a:r>
              <a:rPr lang="en-US" sz="1800" b="1" strike="noStrike" spc="-1" dirty="0" smtClean="0">
                <a:solidFill>
                  <a:srgbClr val="000000"/>
                </a:solidFill>
                <a:uFill>
                  <a:solidFill>
                    <a:srgbClr val="FFFFFF"/>
                  </a:solidFill>
                </a:uFill>
                <a:latin typeface="Arial"/>
                <a:ea typeface="Arial"/>
              </a:rPr>
              <a:t>Container</a:t>
            </a:r>
            <a:r>
              <a:rPr lang="tr-TR" sz="1800" b="1" strike="noStrike" spc="-1" dirty="0" smtClean="0">
                <a:solidFill>
                  <a:srgbClr val="000000"/>
                </a:solidFill>
                <a:uFill>
                  <a:solidFill>
                    <a:srgbClr val="FFFFFF"/>
                  </a:solidFill>
                </a:uFill>
                <a:latin typeface="Arial"/>
                <a:ea typeface="Arial"/>
              </a:rPr>
              <a:t> </a:t>
            </a:r>
            <a:r>
              <a:rPr lang="tr-TR" sz="1800" b="1" strike="noStrike" spc="-1" dirty="0" err="1" smtClean="0">
                <a:solidFill>
                  <a:srgbClr val="000000"/>
                </a:solidFill>
                <a:uFill>
                  <a:solidFill>
                    <a:srgbClr val="FFFFFF"/>
                  </a:solidFill>
                </a:uFill>
                <a:latin typeface="Arial"/>
                <a:ea typeface="Arial"/>
              </a:rPr>
              <a:t>Air</a:t>
            </a:r>
            <a:r>
              <a:rPr lang="tr-TR" sz="1800" b="1" strike="noStrike" spc="-1" dirty="0" smtClean="0">
                <a:solidFill>
                  <a:srgbClr val="000000"/>
                </a:solidFill>
                <a:uFill>
                  <a:solidFill>
                    <a:srgbClr val="FFFFFF"/>
                  </a:solidFill>
                </a:uFill>
                <a:latin typeface="Arial"/>
                <a:ea typeface="Arial"/>
              </a:rPr>
              <a:t> </a:t>
            </a:r>
            <a:r>
              <a:rPr lang="tr-TR" sz="1800" b="1" strike="noStrike" spc="-1" dirty="0" err="1" smtClean="0">
                <a:solidFill>
                  <a:srgbClr val="000000"/>
                </a:solidFill>
                <a:uFill>
                  <a:solidFill>
                    <a:srgbClr val="FFFFFF"/>
                  </a:solidFill>
                </a:uFill>
                <a:latin typeface="Arial"/>
                <a:ea typeface="Arial"/>
              </a:rPr>
              <a:t>Pressure</a:t>
            </a:r>
            <a:r>
              <a:rPr lang="en-US" sz="1800" b="1" strike="noStrike" spc="-1" dirty="0" smtClean="0">
                <a:solidFill>
                  <a:srgbClr val="000000"/>
                </a:solidFill>
                <a:uFill>
                  <a:solidFill>
                    <a:srgbClr val="FFFFFF"/>
                  </a:solidFill>
                </a:uFill>
                <a:latin typeface="Arial"/>
                <a:ea typeface="Arial"/>
              </a:rPr>
              <a:t> </a:t>
            </a:r>
            <a:r>
              <a:rPr lang="en-US" sz="1800" b="1" strike="noStrike" spc="-1" dirty="0">
                <a:solidFill>
                  <a:srgbClr val="000000"/>
                </a:solidFill>
                <a:uFill>
                  <a:solidFill>
                    <a:srgbClr val="FFFFFF"/>
                  </a:solidFill>
                </a:uFill>
                <a:latin typeface="Arial"/>
                <a:ea typeface="Arial"/>
              </a:rPr>
              <a:t>Sensor</a:t>
            </a:r>
            <a:r>
              <a:rPr lang="en-US" sz="1800" b="1" strike="noStrike" spc="-1" dirty="0" smtClean="0">
                <a:solidFill>
                  <a:srgbClr val="000000"/>
                </a:solidFill>
                <a:uFill>
                  <a:solidFill>
                    <a:srgbClr val="FFFFFF"/>
                  </a:solidFill>
                </a:uFill>
                <a:latin typeface="Arial"/>
                <a:ea typeface="Arial"/>
              </a:rPr>
              <a:t>:</a:t>
            </a:r>
            <a:r>
              <a:rPr lang="tr-TR" sz="1600" b="1" strike="noStrike" spc="-1" dirty="0" smtClean="0">
                <a:solidFill>
                  <a:srgbClr val="000000"/>
                </a:solidFill>
                <a:uFill>
                  <a:solidFill>
                    <a:srgbClr val="FFFFFF"/>
                  </a:solidFill>
                </a:uFill>
                <a:latin typeface="Arial"/>
                <a:ea typeface="Arial"/>
              </a:rPr>
              <a:t> </a:t>
            </a:r>
            <a:r>
              <a:rPr lang="en-US" sz="1800" spc="-1" dirty="0" err="1">
                <a:uFill>
                  <a:solidFill>
                    <a:srgbClr val="FFFFFF"/>
                  </a:solidFill>
                </a:uFill>
                <a:ea typeface="Arial"/>
              </a:rPr>
              <a:t>Adafruit</a:t>
            </a:r>
            <a:r>
              <a:rPr lang="en-US" sz="1800" spc="-1" dirty="0">
                <a:uFill>
                  <a:solidFill>
                    <a:srgbClr val="FFFFFF"/>
                  </a:solidFill>
                </a:uFill>
                <a:ea typeface="Arial"/>
              </a:rPr>
              <a:t> 10-DOF</a:t>
            </a:r>
            <a:r>
              <a:rPr lang="tr-TR" sz="1800" spc="-1" dirty="0">
                <a:uFill>
                  <a:solidFill>
                    <a:srgbClr val="FFFFFF"/>
                  </a:solidFill>
                </a:uFill>
                <a:ea typeface="Arial"/>
              </a:rPr>
              <a:t> IMU</a:t>
            </a:r>
            <a:r>
              <a:rPr lang="en-US" sz="1800" spc="-1" dirty="0">
                <a:uFill>
                  <a:solidFill>
                    <a:srgbClr val="FFFFFF"/>
                  </a:solidFill>
                </a:uFill>
                <a:ea typeface="Arial"/>
              </a:rPr>
              <a:t> </a:t>
            </a:r>
            <a:r>
              <a:rPr lang="tr-TR" sz="1800" spc="-1" dirty="0">
                <a:uFill>
                  <a:solidFill>
                    <a:srgbClr val="FFFFFF"/>
                  </a:solidFill>
                </a:uFill>
                <a:ea typeface="Arial"/>
              </a:rPr>
              <a:t>(</a:t>
            </a:r>
            <a:r>
              <a:rPr lang="tr-TR" sz="1800" dirty="0"/>
              <a:t>MPU9255 + BMP180)</a:t>
            </a:r>
            <a:endParaRPr lang="en-US" sz="2000" spc="-1" dirty="0">
              <a:uFill>
                <a:solidFill>
                  <a:srgbClr val="FFFFFF"/>
                </a:solidFill>
              </a:uFill>
            </a:endParaRPr>
          </a:p>
          <a:p>
            <a:r>
              <a:rPr lang="en-US" sz="1800" spc="-1" dirty="0" smtClean="0">
                <a:uFill>
                  <a:solidFill>
                    <a:srgbClr val="FFFFFF"/>
                  </a:solidFill>
                </a:uFill>
                <a:ea typeface="Arial"/>
              </a:rPr>
              <a:t> </a:t>
            </a:r>
            <a:endParaRPr lang="en-US" sz="1800" b="0" strike="noStrike" spc="-1" dirty="0">
              <a:solidFill>
                <a:srgbClr val="000000"/>
              </a:solidFill>
              <a:uFill>
                <a:solidFill>
                  <a:srgbClr val="FFFFFF"/>
                </a:solidFill>
              </a:uFill>
              <a:latin typeface="Arial"/>
            </a:endParaRPr>
          </a:p>
        </p:txBody>
      </p:sp>
      <p:sp>
        <p:nvSpPr>
          <p:cNvPr id="14" name="CustomShape 9"/>
          <p:cNvSpPr/>
          <p:nvPr/>
        </p:nvSpPr>
        <p:spPr>
          <a:xfrm>
            <a:off x="3268980" y="4281903"/>
            <a:ext cx="6263640" cy="112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Work high measurement </a:t>
            </a:r>
            <a:endParaRPr lang="en-US"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Low current and </a:t>
            </a:r>
            <a:r>
              <a:rPr lang="en-US" sz="1800" b="0" strike="noStrike" spc="-1" dirty="0" err="1">
                <a:solidFill>
                  <a:srgbClr val="000000"/>
                </a:solidFill>
                <a:uFill>
                  <a:solidFill>
                    <a:srgbClr val="FFFFFF"/>
                  </a:solidFill>
                </a:uFill>
                <a:latin typeface="Arial"/>
                <a:ea typeface="Arial"/>
              </a:rPr>
              <a:t>valtage</a:t>
            </a:r>
            <a:r>
              <a:rPr lang="en-US" sz="1800" b="0" strike="noStrike" spc="-1" dirty="0">
                <a:solidFill>
                  <a:srgbClr val="000000"/>
                </a:solidFill>
                <a:uFill>
                  <a:solidFill>
                    <a:srgbClr val="FFFFFF"/>
                  </a:solidFill>
                </a:uFill>
                <a:latin typeface="Arial"/>
                <a:ea typeface="Arial"/>
              </a:rPr>
              <a:t> value</a:t>
            </a:r>
            <a:endParaRPr lang="en-US"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I2C interface</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graphicFrame>
        <p:nvGraphicFramePr>
          <p:cNvPr id="16" name="Table 6"/>
          <p:cNvGraphicFramePr/>
          <p:nvPr>
            <p:extLst>
              <p:ext uri="{D42A27DB-BD31-4B8C-83A1-F6EECF244321}">
                <p14:modId xmlns:p14="http://schemas.microsoft.com/office/powerpoint/2010/main" val="1858586883"/>
              </p:ext>
            </p:extLst>
          </p:nvPr>
        </p:nvGraphicFramePr>
        <p:xfrm>
          <a:off x="258170" y="1065543"/>
          <a:ext cx="8697239" cy="2602137"/>
        </p:xfrm>
        <a:graphic>
          <a:graphicData uri="http://schemas.openxmlformats.org/drawingml/2006/table">
            <a:tbl>
              <a:tblPr/>
              <a:tblGrid>
                <a:gridCol w="1676400"/>
                <a:gridCol w="1371600"/>
                <a:gridCol w="1143000"/>
                <a:gridCol w="990600"/>
                <a:gridCol w="1037230"/>
                <a:gridCol w="1435653"/>
                <a:gridCol w="1042756"/>
              </a:tblGrid>
              <a:tr h="630000">
                <a:tc>
                  <a:txBody>
                    <a:bodyPr/>
                    <a:lstStyle/>
                    <a:p>
                      <a:pPr algn="ctr">
                        <a:lnSpc>
                          <a:spcPct val="100000"/>
                        </a:lnSpc>
                      </a:pPr>
                      <a:r>
                        <a:rPr lang="tr-TR" sz="1800" b="1" strike="noStrike" spc="-1" dirty="0" smtClean="0">
                          <a:solidFill>
                            <a:srgbClr val="FFFFFF"/>
                          </a:solidFill>
                          <a:uFill>
                            <a:solidFill>
                              <a:srgbClr val="FFFFFF"/>
                            </a:solidFill>
                          </a:uFill>
                          <a:latin typeface="Arial"/>
                          <a:ea typeface="Arial"/>
                        </a:rPr>
                        <a:t>Model</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Connection Type</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Supply Voltage</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Weight</a:t>
                      </a:r>
                      <a:endParaRPr lang="en-US" sz="1800" b="1" strike="noStrike" spc="-1" dirty="0">
                        <a:solidFill>
                          <a:schemeClr val="bg1"/>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tr-TR" sz="1800" b="1" strike="noStrike" spc="-1" dirty="0" smtClean="0">
                          <a:solidFill>
                            <a:schemeClr val="bg1"/>
                          </a:solidFill>
                          <a:uFill>
                            <a:solidFill>
                              <a:srgbClr val="FFFFFF"/>
                            </a:solidFill>
                          </a:uFill>
                          <a:latin typeface="Arial"/>
                        </a:rPr>
                        <a:t>Size</a:t>
                      </a:r>
                      <a:endParaRPr lang="en-US" sz="1800" b="1"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Resolution</a:t>
                      </a:r>
                      <a:endParaRPr lang="en-US" sz="1800" b="1" strike="noStrike" spc="-1" dirty="0">
                        <a:solidFill>
                          <a:schemeClr val="bg1"/>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Cost</a:t>
                      </a:r>
                      <a:endParaRPr lang="en-US" sz="1800" b="1" strike="noStrike" spc="-1" dirty="0">
                        <a:solidFill>
                          <a:schemeClr val="bg1"/>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r>
              <a:tr h="565560">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BMP 180</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Arial"/>
                          <a:ea typeface="Arial"/>
                        </a:rPr>
                        <a:t>I2C</a:t>
                      </a: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3.3V </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a:solidFill>
                        <a:srgbClr val="FFFFFF"/>
                      </a:solidFill>
                    </a:lnT>
                    <a:lnB w="9360">
                      <a:solidFill>
                        <a:srgbClr val="2F2F98"/>
                      </a:solidFill>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0.4 g</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14x12 mm</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0.03 </a:t>
                      </a:r>
                      <a:r>
                        <a:rPr lang="tr-TR" sz="1800" b="0" strike="noStrike" spc="-1" dirty="0" err="1" smtClean="0">
                          <a:solidFill>
                            <a:srgbClr val="000000"/>
                          </a:solidFill>
                          <a:uFill>
                            <a:solidFill>
                              <a:srgbClr val="FFFFFF"/>
                            </a:solidFill>
                          </a:uFill>
                          <a:latin typeface="Arial"/>
                        </a:rPr>
                        <a:t>hPa</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3.90 $</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r>
              <a:tr h="636177">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10-DOF IMU</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I2C</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3.3</a:t>
                      </a:r>
                      <a:r>
                        <a:rPr lang="tr-TR" sz="1800" b="0" strike="noStrike" spc="-1" baseline="0" dirty="0" smtClean="0">
                          <a:solidFill>
                            <a:srgbClr val="000000"/>
                          </a:solidFill>
                          <a:uFill>
                            <a:solidFill>
                              <a:srgbClr val="FFFFFF"/>
                            </a:solidFill>
                          </a:uFill>
                          <a:latin typeface="Arial"/>
                        </a:rPr>
                        <a:t> V</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mn-lt"/>
                        </a:rPr>
                        <a:t>8.5 g</a:t>
                      </a:r>
                      <a:endParaRPr lang="en-US" sz="1800" b="0" strike="noStrike" spc="-1" dirty="0">
                        <a:solidFill>
                          <a:srgbClr val="000000"/>
                        </a:solidFill>
                        <a:uFill>
                          <a:solidFill>
                            <a:srgbClr val="FFFFFF"/>
                          </a:solidFill>
                        </a:uFill>
                        <a:latin typeface="+mn-lt"/>
                      </a:endParaRPr>
                    </a:p>
                  </a:txBody>
                  <a:tcP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i="0" u="none" strike="noStrike" cap="none" dirty="0" smtClean="0">
                          <a:solidFill>
                            <a:schemeClr val="tx1"/>
                          </a:solidFill>
                          <a:effectLst/>
                          <a:latin typeface="+mn-lt"/>
                          <a:ea typeface="+mn-ea"/>
                          <a:cs typeface="+mn-cs"/>
                          <a:sym typeface="Arial"/>
                        </a:rPr>
                        <a:t>31.2x17</a:t>
                      </a:r>
                      <a:r>
                        <a:rPr lang="tr-TR" sz="1800" b="0" strike="noStrike" spc="-1" dirty="0" smtClean="0">
                          <a:solidFill>
                            <a:srgbClr val="000000"/>
                          </a:solidFill>
                          <a:uFill>
                            <a:solidFill>
                              <a:srgbClr val="FFFFFF"/>
                            </a:solidFill>
                          </a:uFill>
                          <a:latin typeface="+mn-lt"/>
                        </a:rPr>
                        <a:t>mm</a:t>
                      </a:r>
                      <a:endParaRPr lang="en-US" sz="1800" b="0" strike="noStrike" spc="-1" dirty="0">
                        <a:solidFill>
                          <a:srgbClr val="000000"/>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0.03 </a:t>
                      </a:r>
                      <a:r>
                        <a:rPr lang="tr-TR" sz="1800" b="0" strike="noStrike" spc="-1" dirty="0" err="1" smtClean="0">
                          <a:solidFill>
                            <a:srgbClr val="000000"/>
                          </a:solidFill>
                          <a:uFill>
                            <a:solidFill>
                              <a:srgbClr val="FFFFFF"/>
                            </a:solidFill>
                          </a:uFill>
                          <a:latin typeface="Arial"/>
                        </a:rPr>
                        <a:t>hPa</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mn-lt"/>
                        </a:rPr>
                        <a:t>17.40 $</a:t>
                      </a:r>
                      <a:endParaRPr lang="en-US" sz="1800" b="0" strike="noStrike" spc="-1" dirty="0">
                        <a:solidFill>
                          <a:srgbClr val="000000"/>
                        </a:solidFill>
                        <a:uFill>
                          <a:solidFill>
                            <a:srgbClr val="FFFFFF"/>
                          </a:solidFill>
                        </a:uFill>
                        <a:latin typeface="+mn-lt"/>
                      </a:endParaRPr>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r>
              <a:tr h="681897">
                <a:tc>
                  <a:txBody>
                    <a:bodyPr/>
                    <a:lstStyle/>
                    <a:p>
                      <a:pPr algn="ctr">
                        <a:lnSpc>
                          <a:spcPct val="100000"/>
                        </a:lnSpc>
                      </a:pPr>
                      <a:r>
                        <a:rPr lang="tr-TR" sz="1800" b="0" i="0" u="none" strike="noStrike" cap="none" dirty="0" smtClean="0">
                          <a:solidFill>
                            <a:schemeClr val="tx1"/>
                          </a:solidFill>
                          <a:effectLst/>
                          <a:latin typeface="+mn-lt"/>
                          <a:ea typeface="+mn-ea"/>
                          <a:cs typeface="+mn-cs"/>
                          <a:sym typeface="Arial"/>
                        </a:rPr>
                        <a:t>POLOLU</a:t>
                      </a:r>
                      <a:r>
                        <a:rPr lang="tr-TR" sz="1800" b="0" i="0" u="none" strike="noStrike" cap="none" baseline="0" dirty="0" smtClean="0">
                          <a:solidFill>
                            <a:schemeClr val="tx1"/>
                          </a:solidFill>
                          <a:effectLst/>
                          <a:latin typeface="+mn-lt"/>
                          <a:ea typeface="+mn-ea"/>
                          <a:cs typeface="+mn-cs"/>
                          <a:sym typeface="Arial"/>
                        </a:rPr>
                        <a:t> </a:t>
                      </a:r>
                      <a:r>
                        <a:rPr lang="tr-TR" sz="1800" b="0" i="0" u="none" strike="noStrike" cap="none" dirty="0" smtClean="0">
                          <a:solidFill>
                            <a:schemeClr val="tx1"/>
                          </a:solidFill>
                          <a:effectLst/>
                          <a:latin typeface="+mn-lt"/>
                          <a:ea typeface="+mn-ea"/>
                          <a:cs typeface="+mn-cs"/>
                          <a:sym typeface="Arial"/>
                        </a:rPr>
                        <a:t>LPS331AP</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I2C/SPI</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3.3 V</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0.6 g</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10x23 mm</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0.02 </a:t>
                      </a:r>
                      <a:r>
                        <a:rPr lang="tr-TR" sz="1800" b="0" strike="noStrike" spc="-1" dirty="0" err="1" smtClean="0">
                          <a:solidFill>
                            <a:srgbClr val="000000"/>
                          </a:solidFill>
                          <a:uFill>
                            <a:solidFill>
                              <a:srgbClr val="FFFFFF"/>
                            </a:solidFill>
                          </a:uFill>
                          <a:latin typeface="Arial"/>
                        </a:rPr>
                        <a:t>kPa</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5.95 $</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r>
            </a:tbl>
          </a:graphicData>
        </a:graphic>
      </p:graphicFrame>
      <p:pic>
        <p:nvPicPr>
          <p:cNvPr id="19" name="Resim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76479"/>
            <a:ext cx="2488446" cy="202991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300" name="Shape 30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22</a:t>
            </a:fld>
            <a:endParaRPr lang="en-US" sz="1000" b="0" i="0" u="none" strike="noStrike" cap="none">
              <a:solidFill>
                <a:schemeClr val="dk1"/>
              </a:solidFill>
              <a:latin typeface="Arial"/>
              <a:ea typeface="Arial"/>
              <a:cs typeface="Arial"/>
              <a:sym typeface="Arial"/>
            </a:endParaRPr>
          </a:p>
        </p:txBody>
      </p:sp>
      <p:sp>
        <p:nvSpPr>
          <p:cNvPr id="301" name="Shape 301"/>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Pitot Tube Trade &amp; Selection</a:t>
            </a:r>
          </a:p>
        </p:txBody>
      </p:sp>
      <p:sp>
        <p:nvSpPr>
          <p:cNvPr id="303" name="Shape 303"/>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305" name="Shape 30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 name="CustomShape 8"/>
          <p:cNvSpPr/>
          <p:nvPr/>
        </p:nvSpPr>
        <p:spPr>
          <a:xfrm>
            <a:off x="3349619" y="4589698"/>
            <a:ext cx="4994280" cy="144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buClr>
                <a:srgbClr val="000000"/>
              </a:buClr>
              <a:buFont typeface="Arial"/>
              <a:buChar char="•"/>
            </a:pPr>
            <a:r>
              <a:rPr lang="en-US" sz="1800" spc="-1" dirty="0">
                <a:uFill>
                  <a:solidFill>
                    <a:srgbClr val="FFFFFF"/>
                  </a:solidFill>
                </a:uFill>
                <a:latin typeface="+mj-lt"/>
                <a:ea typeface="Arial"/>
              </a:rPr>
              <a:t>Easy </a:t>
            </a:r>
            <a:r>
              <a:rPr lang="en-US" sz="1800" spc="-1" dirty="0" smtClean="0">
                <a:uFill>
                  <a:solidFill>
                    <a:srgbClr val="FFFFFF"/>
                  </a:solidFill>
                </a:uFill>
                <a:latin typeface="+mj-lt"/>
                <a:ea typeface="Arial"/>
              </a:rPr>
              <a:t>availability</a:t>
            </a:r>
            <a:endParaRPr lang="tr-TR" sz="1800" spc="-1" dirty="0" smtClean="0">
              <a:uFill>
                <a:solidFill>
                  <a:srgbClr val="FFFFFF"/>
                </a:solidFill>
              </a:uFill>
              <a:latin typeface="+mj-lt"/>
              <a:ea typeface="Arial"/>
            </a:endParaRPr>
          </a:p>
          <a:p>
            <a:pPr marL="285840" indent="-285120">
              <a:buClr>
                <a:srgbClr val="000000"/>
              </a:buClr>
              <a:buFont typeface="Arial"/>
              <a:buChar char="•"/>
            </a:pPr>
            <a:r>
              <a:rPr lang="en-US" sz="1800" spc="-1" dirty="0">
                <a:uFill>
                  <a:solidFill>
                    <a:srgbClr val="FFFFFF"/>
                  </a:solidFill>
                </a:uFill>
                <a:latin typeface="+mj-lt"/>
              </a:rPr>
              <a:t>Low power </a:t>
            </a:r>
            <a:r>
              <a:rPr lang="en-US" sz="1800" spc="-1" dirty="0" smtClean="0">
                <a:uFill>
                  <a:solidFill>
                    <a:srgbClr val="FFFFFF"/>
                  </a:solidFill>
                </a:uFill>
                <a:latin typeface="+mj-lt"/>
              </a:rPr>
              <a:t>consumption</a:t>
            </a:r>
            <a:endParaRPr lang="tr-TR" sz="1800" b="0" strike="noStrike" spc="-1" dirty="0" smtClean="0">
              <a:solidFill>
                <a:srgbClr val="000000"/>
              </a:solidFill>
              <a:uFill>
                <a:solidFill>
                  <a:srgbClr val="FFFFFF"/>
                </a:solidFill>
              </a:uFill>
              <a:latin typeface="+mj-lt"/>
            </a:endParaRPr>
          </a:p>
          <a:p>
            <a:pPr marL="285840" indent="-285120">
              <a:buClr>
                <a:srgbClr val="000000"/>
              </a:buClr>
              <a:buFont typeface="Arial"/>
              <a:buChar char="•"/>
            </a:pPr>
            <a:r>
              <a:rPr lang="tr-TR" sz="1800" spc="-1" dirty="0" err="1" smtClean="0">
                <a:uFill>
                  <a:solidFill>
                    <a:srgbClr val="FFFFFF"/>
                  </a:solidFill>
                </a:uFill>
                <a:latin typeface="+mj-lt"/>
              </a:rPr>
              <a:t>Sensitivity</a:t>
            </a:r>
            <a:endParaRPr lang="en-US" sz="1800" b="0" strike="noStrike" spc="-1" dirty="0">
              <a:solidFill>
                <a:srgbClr val="000000"/>
              </a:solidFill>
              <a:uFill>
                <a:solidFill>
                  <a:srgbClr val="FFFFFF"/>
                </a:solidFill>
              </a:uFill>
              <a:latin typeface="+mj-lt"/>
            </a:endParaRPr>
          </a:p>
        </p:txBody>
      </p:sp>
      <p:graphicFrame>
        <p:nvGraphicFramePr>
          <p:cNvPr id="16" name="Tablo 15"/>
          <p:cNvGraphicFramePr>
            <a:graphicFrameLocks noGrp="1"/>
          </p:cNvGraphicFramePr>
          <p:nvPr>
            <p:extLst>
              <p:ext uri="{D42A27DB-BD31-4B8C-83A1-F6EECF244321}">
                <p14:modId xmlns:p14="http://schemas.microsoft.com/office/powerpoint/2010/main" val="2243679476"/>
              </p:ext>
            </p:extLst>
          </p:nvPr>
        </p:nvGraphicFramePr>
        <p:xfrm>
          <a:off x="230303" y="1070768"/>
          <a:ext cx="8683392" cy="2580710"/>
        </p:xfrm>
        <a:graphic>
          <a:graphicData uri="http://schemas.openxmlformats.org/drawingml/2006/table">
            <a:tbl>
              <a:tblPr firstRow="1" bandRow="1">
                <a:tableStyleId>{284E427A-3D55-4303-BF80-6455036E1DE7}</a:tableStyleId>
              </a:tblPr>
              <a:tblGrid>
                <a:gridCol w="2131897"/>
                <a:gridCol w="1371600"/>
                <a:gridCol w="1143000"/>
                <a:gridCol w="1447800"/>
                <a:gridCol w="1371600"/>
                <a:gridCol w="1217495"/>
              </a:tblGrid>
              <a:tr h="425510">
                <a:tc>
                  <a:txBody>
                    <a:bodyPr/>
                    <a:lstStyle/>
                    <a:p>
                      <a:pPr algn="ctr"/>
                      <a:r>
                        <a:rPr lang="tr-TR" sz="1800" dirty="0" smtClean="0">
                          <a:latin typeface="+mj-lt"/>
                        </a:rPr>
                        <a:t>Model</a:t>
                      </a:r>
                      <a:endParaRPr lang="tr-TR" sz="1800" dirty="0">
                        <a:latin typeface="+mj-lt"/>
                      </a:endParaRPr>
                    </a:p>
                  </a:txBody>
                  <a:tcPr/>
                </a:tc>
                <a:tc>
                  <a:txBody>
                    <a:bodyPr/>
                    <a:lstStyle/>
                    <a:p>
                      <a:pPr algn="ctr"/>
                      <a:r>
                        <a:rPr lang="tr-TR" sz="1800" dirty="0" err="1" smtClean="0">
                          <a:latin typeface="+mj-lt"/>
                        </a:rPr>
                        <a:t>Voltage</a:t>
                      </a:r>
                      <a:endParaRPr lang="tr-TR" sz="1800" dirty="0">
                        <a:latin typeface="+mj-lt"/>
                      </a:endParaRPr>
                    </a:p>
                  </a:txBody>
                  <a:tcPr/>
                </a:tc>
                <a:tc>
                  <a:txBody>
                    <a:bodyPr/>
                    <a:lstStyle/>
                    <a:p>
                      <a:pPr algn="ctr"/>
                      <a:r>
                        <a:rPr lang="tr-TR" sz="1800" dirty="0" err="1" smtClean="0">
                          <a:latin typeface="+mj-lt"/>
                        </a:rPr>
                        <a:t>Interface</a:t>
                      </a:r>
                      <a:endParaRPr lang="tr-TR" sz="1800" dirty="0">
                        <a:latin typeface="+mj-lt"/>
                      </a:endParaRPr>
                    </a:p>
                  </a:txBody>
                  <a:tcPr/>
                </a:tc>
                <a:tc>
                  <a:txBody>
                    <a:bodyPr/>
                    <a:lstStyle/>
                    <a:p>
                      <a:pPr algn="ctr"/>
                      <a:r>
                        <a:rPr lang="tr-TR" sz="1800" dirty="0" err="1" smtClean="0">
                          <a:latin typeface="+mj-lt"/>
                        </a:rPr>
                        <a:t>Range</a:t>
                      </a:r>
                      <a:endParaRPr lang="tr-TR" sz="1800" dirty="0">
                        <a:latin typeface="+mj-lt"/>
                      </a:endParaRPr>
                    </a:p>
                  </a:txBody>
                  <a:tcPr/>
                </a:tc>
                <a:tc>
                  <a:txBody>
                    <a:bodyPr/>
                    <a:lstStyle/>
                    <a:p>
                      <a:pPr algn="ctr"/>
                      <a:r>
                        <a:rPr lang="tr-TR" sz="1800" dirty="0" err="1" smtClean="0">
                          <a:latin typeface="+mj-lt"/>
                        </a:rPr>
                        <a:t>Resolution</a:t>
                      </a:r>
                      <a:endParaRPr lang="tr-TR" sz="1800" dirty="0">
                        <a:latin typeface="+mj-lt"/>
                      </a:endParaRPr>
                    </a:p>
                  </a:txBody>
                  <a:tcPr/>
                </a:tc>
                <a:tc>
                  <a:txBody>
                    <a:bodyPr/>
                    <a:lstStyle/>
                    <a:p>
                      <a:pPr algn="ctr"/>
                      <a:r>
                        <a:rPr lang="tr-TR" sz="1800" dirty="0" err="1" smtClean="0">
                          <a:latin typeface="+mj-lt"/>
                        </a:rPr>
                        <a:t>Cost</a:t>
                      </a:r>
                      <a:endParaRPr lang="tr-TR" sz="1800" dirty="0">
                        <a:latin typeface="+mj-lt"/>
                      </a:endParaRPr>
                    </a:p>
                  </a:txBody>
                  <a:tcPr/>
                </a:tc>
              </a:tr>
              <a:tr h="6007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dirty="0" err="1" smtClean="0">
                          <a:latin typeface="+mj-lt"/>
                        </a:rPr>
                        <a:t>Pixhawk</a:t>
                      </a:r>
                      <a:r>
                        <a:rPr lang="tr-TR" sz="1800" dirty="0" smtClean="0">
                          <a:latin typeface="+mj-lt"/>
                        </a:rPr>
                        <a:t>  PX4</a:t>
                      </a:r>
                      <a:r>
                        <a:rPr lang="tr-TR" sz="1800" baseline="0" dirty="0" smtClean="0">
                          <a:latin typeface="+mj-lt"/>
                        </a:rPr>
                        <a:t> </a:t>
                      </a:r>
                      <a:r>
                        <a:rPr lang="tr-TR" sz="1800" baseline="0" dirty="0" err="1" smtClean="0">
                          <a:latin typeface="+mj-lt"/>
                        </a:rPr>
                        <a:t>AirSpeed</a:t>
                      </a:r>
                      <a:r>
                        <a:rPr lang="tr-TR" sz="1800" baseline="0" dirty="0" smtClean="0">
                          <a:latin typeface="+mj-lt"/>
                        </a:rPr>
                        <a:t> Sensor</a:t>
                      </a:r>
                    </a:p>
                  </a:txBody>
                  <a:tcPr/>
                </a:tc>
                <a:tc>
                  <a:txBody>
                    <a:bodyPr/>
                    <a:lstStyle/>
                    <a:p>
                      <a:pPr algn="ctr"/>
                      <a:r>
                        <a:rPr lang="tr-TR" sz="1800" dirty="0" smtClean="0">
                          <a:latin typeface="+mj-lt"/>
                        </a:rPr>
                        <a:t>5V</a:t>
                      </a:r>
                      <a:endParaRPr lang="tr-TR" sz="1800" dirty="0">
                        <a:latin typeface="+mj-lt"/>
                      </a:endParaRPr>
                    </a:p>
                  </a:txBody>
                  <a:tcPr/>
                </a:tc>
                <a:tc>
                  <a:txBody>
                    <a:bodyPr/>
                    <a:lstStyle/>
                    <a:p>
                      <a:pPr algn="ctr"/>
                      <a:r>
                        <a:rPr lang="tr-TR" sz="1800" dirty="0" smtClean="0">
                          <a:latin typeface="+mj-lt"/>
                        </a:rPr>
                        <a:t>I2C</a:t>
                      </a:r>
                      <a:endParaRPr lang="tr-TR" sz="1800" dirty="0">
                        <a:latin typeface="+mj-lt"/>
                      </a:endParaRPr>
                    </a:p>
                  </a:txBody>
                  <a:tcPr/>
                </a:tc>
                <a:tc>
                  <a:txBody>
                    <a:bodyPr/>
                    <a:lstStyle/>
                    <a:p>
                      <a:pPr algn="ctr"/>
                      <a:r>
                        <a:rPr lang="tr-TR" sz="1800" dirty="0" err="1" smtClean="0">
                          <a:latin typeface="+mj-lt"/>
                        </a:rPr>
                        <a:t>Max</a:t>
                      </a:r>
                      <a:r>
                        <a:rPr lang="tr-TR" sz="1800" dirty="0" smtClean="0">
                          <a:latin typeface="+mj-lt"/>
                        </a:rPr>
                        <a:t> 8 </a:t>
                      </a:r>
                      <a:r>
                        <a:rPr lang="tr-TR" sz="1800" dirty="0" err="1" smtClean="0">
                          <a:latin typeface="+mj-lt"/>
                        </a:rPr>
                        <a:t>kPa</a:t>
                      </a:r>
                      <a:endParaRPr lang="tr-TR" sz="1800" dirty="0">
                        <a:latin typeface="+mj-lt"/>
                      </a:endParaRPr>
                    </a:p>
                  </a:txBody>
                  <a:tcPr/>
                </a:tc>
                <a:tc>
                  <a:txBody>
                    <a:bodyPr/>
                    <a:lstStyle/>
                    <a:p>
                      <a:pPr algn="ctr"/>
                      <a:r>
                        <a:rPr lang="tr-TR" sz="1800" dirty="0" smtClean="0">
                          <a:latin typeface="+mj-lt"/>
                        </a:rPr>
                        <a:t>0.84 </a:t>
                      </a:r>
                      <a:r>
                        <a:rPr lang="tr-TR" sz="1800" dirty="0" err="1" smtClean="0">
                          <a:latin typeface="+mj-lt"/>
                        </a:rPr>
                        <a:t>Pa</a:t>
                      </a:r>
                      <a:endParaRPr lang="tr-TR" sz="1800" dirty="0">
                        <a:latin typeface="+mj-lt"/>
                      </a:endParaRPr>
                    </a:p>
                  </a:txBody>
                  <a:tcPr/>
                </a:tc>
                <a:tc>
                  <a:txBody>
                    <a:bodyPr/>
                    <a:lstStyle/>
                    <a:p>
                      <a:pPr algn="ctr"/>
                      <a:r>
                        <a:rPr lang="tr-TR" sz="1800" dirty="0" smtClean="0">
                          <a:latin typeface="+mj-lt"/>
                        </a:rPr>
                        <a:t>49.44 $</a:t>
                      </a:r>
                      <a:endParaRPr lang="tr-TR" sz="1800" dirty="0">
                        <a:latin typeface="+mj-lt"/>
                      </a:endParaRPr>
                    </a:p>
                  </a:txBody>
                  <a:tcPr/>
                </a:tc>
              </a:tr>
              <a:tr h="600720">
                <a:tc>
                  <a:txBody>
                    <a:bodyPr/>
                    <a:lstStyle/>
                    <a:p>
                      <a:pPr algn="ctr"/>
                      <a:r>
                        <a:rPr lang="en-US" sz="1800" dirty="0" smtClean="0">
                          <a:latin typeface="+mj-lt"/>
                        </a:rPr>
                        <a:t>EAGLE TREE </a:t>
                      </a:r>
                      <a:r>
                        <a:rPr lang="en-US" sz="1800" dirty="0" err="1" smtClean="0">
                          <a:latin typeface="+mj-lt"/>
                        </a:rPr>
                        <a:t>AirSpeed</a:t>
                      </a:r>
                      <a:r>
                        <a:rPr lang="en-US" sz="1800" dirty="0" smtClean="0">
                          <a:latin typeface="+mj-lt"/>
                        </a:rPr>
                        <a:t> </a:t>
                      </a:r>
                      <a:r>
                        <a:rPr lang="en-US" sz="1800" dirty="0" err="1" smtClean="0">
                          <a:latin typeface="+mj-lt"/>
                        </a:rPr>
                        <a:t>MicroSensor</a:t>
                      </a:r>
                      <a:r>
                        <a:rPr lang="en-US" sz="1800" dirty="0" smtClean="0">
                          <a:latin typeface="+mj-lt"/>
                        </a:rPr>
                        <a:t> </a:t>
                      </a:r>
                      <a:r>
                        <a:rPr lang="tr-TR" sz="1800" dirty="0" smtClean="0">
                          <a:latin typeface="+mj-lt"/>
                        </a:rPr>
                        <a:t>V</a:t>
                      </a:r>
                      <a:r>
                        <a:rPr lang="en-US" sz="1800" dirty="0" smtClean="0">
                          <a:latin typeface="+mj-lt"/>
                        </a:rPr>
                        <a:t>3</a:t>
                      </a:r>
                      <a:endParaRPr lang="tr-TR" sz="1800" dirty="0">
                        <a:latin typeface="+mj-lt"/>
                      </a:endParaRPr>
                    </a:p>
                  </a:txBody>
                  <a:tcPr/>
                </a:tc>
                <a:tc>
                  <a:txBody>
                    <a:bodyPr/>
                    <a:lstStyle/>
                    <a:p>
                      <a:pPr algn="ctr"/>
                      <a:r>
                        <a:rPr lang="tr-TR" sz="1800" dirty="0" smtClean="0">
                          <a:latin typeface="+mj-lt"/>
                        </a:rPr>
                        <a:t>4</a:t>
                      </a:r>
                      <a:r>
                        <a:rPr lang="tr-TR" sz="1800" baseline="0" dirty="0" smtClean="0">
                          <a:latin typeface="+mj-lt"/>
                        </a:rPr>
                        <a:t> to16 V </a:t>
                      </a:r>
                      <a:endParaRPr lang="tr-TR" sz="1800" dirty="0">
                        <a:latin typeface="+mj-lt"/>
                      </a:endParaRPr>
                    </a:p>
                  </a:txBody>
                  <a:tcPr/>
                </a:tc>
                <a:tc>
                  <a:txBody>
                    <a:bodyPr/>
                    <a:lstStyle/>
                    <a:p>
                      <a:pPr algn="ctr"/>
                      <a:r>
                        <a:rPr lang="tr-TR" sz="1800" dirty="0" smtClean="0">
                          <a:latin typeface="+mj-lt"/>
                        </a:rPr>
                        <a:t>Analog</a:t>
                      </a:r>
                      <a:endParaRPr lang="tr-TR" sz="1800" dirty="0">
                        <a:latin typeface="+mj-lt"/>
                      </a:endParaRPr>
                    </a:p>
                  </a:txBody>
                  <a:tcPr/>
                </a:tc>
                <a:tc>
                  <a:txBody>
                    <a:bodyPr/>
                    <a:lstStyle/>
                    <a:p>
                      <a:pPr algn="ctr"/>
                      <a:r>
                        <a:rPr lang="tr-TR" sz="1800" dirty="0" smtClean="0">
                          <a:latin typeface="+mj-lt"/>
                        </a:rPr>
                        <a:t>9 KPH </a:t>
                      </a:r>
                      <a:r>
                        <a:rPr lang="tr-TR" sz="1800" dirty="0" err="1" smtClean="0">
                          <a:latin typeface="+mj-lt"/>
                        </a:rPr>
                        <a:t>to</a:t>
                      </a:r>
                      <a:r>
                        <a:rPr lang="tr-TR" sz="1800" dirty="0" smtClean="0">
                          <a:latin typeface="+mj-lt"/>
                        </a:rPr>
                        <a:t> 350KPH</a:t>
                      </a:r>
                      <a:endParaRPr lang="tr-TR" sz="1800" dirty="0">
                        <a:latin typeface="+mj-lt"/>
                      </a:endParaRPr>
                    </a:p>
                  </a:txBody>
                  <a:tcPr/>
                </a:tc>
                <a:tc>
                  <a:txBody>
                    <a:bodyPr/>
                    <a:lstStyle/>
                    <a:p>
                      <a:pPr algn="ctr"/>
                      <a:r>
                        <a:rPr lang="tr-TR" sz="1800" dirty="0" smtClean="0">
                          <a:latin typeface="+mj-lt"/>
                        </a:rPr>
                        <a:t>1 </a:t>
                      </a:r>
                      <a:r>
                        <a:rPr lang="tr-TR" sz="1800" dirty="0" err="1" smtClean="0">
                          <a:latin typeface="+mj-lt"/>
                        </a:rPr>
                        <a:t>kPa</a:t>
                      </a:r>
                      <a:endParaRPr lang="tr-TR" sz="1800" dirty="0">
                        <a:latin typeface="+mj-lt"/>
                      </a:endParaRPr>
                    </a:p>
                  </a:txBody>
                  <a:tcPr/>
                </a:tc>
                <a:tc>
                  <a:txBody>
                    <a:bodyPr/>
                    <a:lstStyle/>
                    <a:p>
                      <a:pPr algn="ctr"/>
                      <a:r>
                        <a:rPr lang="tr-TR" sz="1800" dirty="0" smtClean="0">
                          <a:latin typeface="+mj-lt"/>
                        </a:rPr>
                        <a:t>42.99</a:t>
                      </a:r>
                      <a:r>
                        <a:rPr lang="tr-TR" sz="1800" baseline="0" dirty="0" smtClean="0">
                          <a:latin typeface="+mj-lt"/>
                        </a:rPr>
                        <a:t> $</a:t>
                      </a:r>
                      <a:endParaRPr lang="tr-TR" sz="1800" dirty="0">
                        <a:latin typeface="+mj-lt"/>
                      </a:endParaRPr>
                    </a:p>
                  </a:txBody>
                  <a:tcPr/>
                </a:tc>
              </a:tr>
              <a:tr h="600720">
                <a:tc>
                  <a:txBody>
                    <a:bodyPr/>
                    <a:lstStyle/>
                    <a:p>
                      <a:pPr algn="ctr"/>
                      <a:r>
                        <a:rPr lang="tr-TR" sz="1800" dirty="0" smtClean="0">
                          <a:latin typeface="+mj-lt"/>
                        </a:rPr>
                        <a:t>MPXV7002</a:t>
                      </a:r>
                      <a:r>
                        <a:rPr lang="tr-TR" sz="1800" baseline="0" dirty="0" smtClean="0">
                          <a:latin typeface="+mj-lt"/>
                        </a:rPr>
                        <a:t> </a:t>
                      </a:r>
                      <a:endParaRPr lang="tr-TR" sz="1800" dirty="0">
                        <a:latin typeface="+mj-lt"/>
                      </a:endParaRPr>
                    </a:p>
                  </a:txBody>
                  <a:tcPr/>
                </a:tc>
                <a:tc>
                  <a:txBody>
                    <a:bodyPr/>
                    <a:lstStyle/>
                    <a:p>
                      <a:pPr algn="ctr"/>
                      <a:r>
                        <a:rPr lang="tr-TR" sz="1800" dirty="0" smtClean="0">
                          <a:latin typeface="+mj-lt"/>
                        </a:rPr>
                        <a:t>0.5 </a:t>
                      </a:r>
                      <a:r>
                        <a:rPr lang="tr-TR" sz="1800" dirty="0" err="1" smtClean="0">
                          <a:latin typeface="+mj-lt"/>
                        </a:rPr>
                        <a:t>to</a:t>
                      </a:r>
                      <a:r>
                        <a:rPr lang="tr-TR" sz="1800" dirty="0" smtClean="0">
                          <a:latin typeface="+mj-lt"/>
                        </a:rPr>
                        <a:t> 4.5 V</a:t>
                      </a:r>
                      <a:endParaRPr lang="tr-TR" sz="1800" dirty="0">
                        <a:latin typeface="+mj-lt"/>
                      </a:endParaRPr>
                    </a:p>
                  </a:txBody>
                  <a:tcPr/>
                </a:tc>
                <a:tc>
                  <a:txBody>
                    <a:bodyPr/>
                    <a:lstStyle/>
                    <a:p>
                      <a:pPr algn="ctr"/>
                      <a:r>
                        <a:rPr lang="tr-TR" sz="1800" dirty="0" smtClean="0">
                          <a:latin typeface="+mj-lt"/>
                        </a:rPr>
                        <a:t>ADC</a:t>
                      </a:r>
                      <a:endParaRPr lang="tr-TR" sz="1800" dirty="0">
                        <a:latin typeface="+mj-lt"/>
                      </a:endParaRPr>
                    </a:p>
                  </a:txBody>
                  <a:tcPr/>
                </a:tc>
                <a:tc>
                  <a:txBody>
                    <a:bodyPr/>
                    <a:lstStyle/>
                    <a:p>
                      <a:pPr algn="ctr"/>
                      <a:r>
                        <a:rPr lang="tr-TR" sz="1800" dirty="0" err="1" smtClean="0">
                          <a:latin typeface="+mj-lt"/>
                        </a:rPr>
                        <a:t>Max</a:t>
                      </a:r>
                      <a:r>
                        <a:rPr lang="tr-TR" sz="1800" baseline="0" dirty="0" smtClean="0">
                          <a:latin typeface="+mj-lt"/>
                        </a:rPr>
                        <a:t> 7 </a:t>
                      </a:r>
                      <a:r>
                        <a:rPr lang="tr-TR" sz="1800" baseline="0" dirty="0" err="1" smtClean="0">
                          <a:latin typeface="+mj-lt"/>
                        </a:rPr>
                        <a:t>kPa</a:t>
                      </a:r>
                      <a:endParaRPr lang="tr-TR" sz="1800" dirty="0">
                        <a:latin typeface="+mj-lt"/>
                      </a:endParaRPr>
                    </a:p>
                  </a:txBody>
                  <a:tcPr/>
                </a:tc>
                <a:tc>
                  <a:txBody>
                    <a:bodyPr/>
                    <a:lstStyle/>
                    <a:p>
                      <a:pPr algn="ctr"/>
                      <a:r>
                        <a:rPr lang="tr-TR" sz="1800" dirty="0" smtClean="0">
                          <a:latin typeface="+mj-lt"/>
                        </a:rPr>
                        <a:t>1 </a:t>
                      </a:r>
                      <a:r>
                        <a:rPr lang="tr-TR" sz="1800" dirty="0" err="1" smtClean="0">
                          <a:latin typeface="+mj-lt"/>
                        </a:rPr>
                        <a:t>kPa</a:t>
                      </a:r>
                      <a:endParaRPr lang="tr-TR" sz="1800" dirty="0">
                        <a:latin typeface="+mj-lt"/>
                      </a:endParaRPr>
                    </a:p>
                  </a:txBody>
                  <a:tcPr/>
                </a:tc>
                <a:tc>
                  <a:txBody>
                    <a:bodyPr/>
                    <a:lstStyle/>
                    <a:p>
                      <a:pPr algn="ctr"/>
                      <a:r>
                        <a:rPr lang="tr-TR" sz="1800" dirty="0" smtClean="0">
                          <a:latin typeface="+mj-lt"/>
                        </a:rPr>
                        <a:t>21.28 $</a:t>
                      </a:r>
                      <a:endParaRPr lang="tr-TR" sz="1800" dirty="0">
                        <a:latin typeface="+mj-lt"/>
                      </a:endParaRPr>
                    </a:p>
                  </a:txBody>
                  <a:tcPr/>
                </a:tc>
              </a:tr>
            </a:tbl>
          </a:graphicData>
        </a:graphic>
      </p:graphicFrame>
      <p:pic>
        <p:nvPicPr>
          <p:cNvPr id="17" name="Resim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001732"/>
            <a:ext cx="2641511" cy="2311998"/>
          </a:xfrm>
          <a:prstGeom prst="rect">
            <a:avLst/>
          </a:prstGeom>
        </p:spPr>
      </p:pic>
      <p:sp>
        <p:nvSpPr>
          <p:cNvPr id="18" name="CustomShape 7"/>
          <p:cNvSpPr/>
          <p:nvPr/>
        </p:nvSpPr>
        <p:spPr>
          <a:xfrm>
            <a:off x="219501" y="3836156"/>
            <a:ext cx="7772040" cy="3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u="sng" strike="noStrike" spc="-1" dirty="0" smtClean="0">
                <a:solidFill>
                  <a:srgbClr val="000000"/>
                </a:solidFill>
                <a:uFill>
                  <a:solidFill>
                    <a:srgbClr val="FFFFFF"/>
                  </a:solidFill>
                </a:uFill>
                <a:latin typeface="Arial"/>
                <a:ea typeface="Arial"/>
              </a:rPr>
              <a:t>Selected Payload Pitot Tube </a:t>
            </a:r>
            <a:r>
              <a:rPr lang="en-US" sz="1800" b="0" u="sng" strike="noStrike" spc="-1" dirty="0" smtClean="0">
                <a:solidFill>
                  <a:srgbClr val="000000"/>
                </a:solidFill>
                <a:uFill>
                  <a:solidFill>
                    <a:srgbClr val="FFFFFF"/>
                  </a:solidFill>
                </a:uFill>
                <a:latin typeface="Arial"/>
                <a:ea typeface="Arial"/>
              </a:rPr>
              <a:t>:</a:t>
            </a:r>
            <a:r>
              <a:rPr lang="tr-TR" sz="1800" b="0" u="sng" strike="noStrike" spc="-1" dirty="0" smtClean="0">
                <a:solidFill>
                  <a:srgbClr val="000000"/>
                </a:solidFill>
                <a:uFill>
                  <a:solidFill>
                    <a:srgbClr val="FFFFFF"/>
                  </a:solidFill>
                </a:uFill>
                <a:latin typeface="Arial"/>
                <a:ea typeface="Arial"/>
              </a:rPr>
              <a:t> </a:t>
            </a:r>
            <a:r>
              <a:rPr lang="tr-TR" sz="1800" b="0" u="sng" strike="noStrike" spc="-1" dirty="0" err="1" smtClean="0">
                <a:solidFill>
                  <a:srgbClr val="000000"/>
                </a:solidFill>
                <a:uFill>
                  <a:solidFill>
                    <a:srgbClr val="FFFFFF"/>
                  </a:solidFill>
                </a:uFill>
                <a:latin typeface="Arial"/>
                <a:ea typeface="Arial"/>
              </a:rPr>
              <a:t>Pixhawk</a:t>
            </a:r>
            <a:r>
              <a:rPr lang="tr-TR" sz="1800" b="0" u="sng" strike="noStrike" spc="-1" dirty="0" smtClean="0">
                <a:solidFill>
                  <a:srgbClr val="000000"/>
                </a:solidFill>
                <a:uFill>
                  <a:solidFill>
                    <a:srgbClr val="FFFFFF"/>
                  </a:solidFill>
                </a:uFill>
                <a:latin typeface="Arial"/>
                <a:ea typeface="Arial"/>
              </a:rPr>
              <a:t> PX4 </a:t>
            </a:r>
            <a:r>
              <a:rPr lang="tr-TR" sz="1800" b="0" u="sng" strike="noStrike" spc="-1" dirty="0" err="1" smtClean="0">
                <a:solidFill>
                  <a:srgbClr val="000000"/>
                </a:solidFill>
                <a:uFill>
                  <a:solidFill>
                    <a:srgbClr val="FFFFFF"/>
                  </a:solidFill>
                </a:uFill>
                <a:latin typeface="Arial"/>
                <a:ea typeface="Arial"/>
              </a:rPr>
              <a:t>Air</a:t>
            </a:r>
            <a:r>
              <a:rPr lang="tr-TR" sz="1800" u="sng" spc="-1" dirty="0" err="1" smtClean="0">
                <a:uFill>
                  <a:solidFill>
                    <a:srgbClr val="FFFFFF"/>
                  </a:solidFill>
                </a:uFill>
                <a:latin typeface="Arial"/>
                <a:ea typeface="Arial"/>
              </a:rPr>
              <a:t>Speed</a:t>
            </a:r>
            <a:r>
              <a:rPr lang="tr-TR" sz="1800" u="sng" spc="-1" dirty="0" smtClean="0">
                <a:uFill>
                  <a:solidFill>
                    <a:srgbClr val="FFFFFF"/>
                  </a:solidFill>
                </a:uFill>
                <a:latin typeface="Arial"/>
                <a:ea typeface="Arial"/>
              </a:rPr>
              <a:t> Sensor</a:t>
            </a:r>
            <a:r>
              <a:rPr lang="tr-TR" sz="1800" b="0" u="sng" strike="noStrike" spc="-1" dirty="0" smtClean="0">
                <a:solidFill>
                  <a:srgbClr val="000000"/>
                </a:solidFill>
                <a:uFill>
                  <a:solidFill>
                    <a:srgbClr val="FFFFFF"/>
                  </a:solidFill>
                </a:uFill>
                <a:latin typeface="Arial"/>
                <a:ea typeface="Arial"/>
              </a:rPr>
              <a:t> </a:t>
            </a:r>
            <a:endParaRPr lang="en-US" sz="20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311" name="Shape 311"/>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23</a:t>
            </a:fld>
            <a:endParaRPr lang="en-US" sz="1000" b="0" i="0" u="none" strike="noStrike" cap="none">
              <a:solidFill>
                <a:schemeClr val="dk1"/>
              </a:solidFill>
              <a:latin typeface="Arial"/>
              <a:ea typeface="Arial"/>
              <a:cs typeface="Arial"/>
              <a:sym typeface="Arial"/>
            </a:endParaRPr>
          </a:p>
        </p:txBody>
      </p:sp>
      <p:sp>
        <p:nvSpPr>
          <p:cNvPr id="312" name="Shape 312"/>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dirty="0">
                <a:solidFill>
                  <a:schemeClr val="accent2"/>
                </a:solidFill>
                <a:latin typeface="Arial"/>
                <a:ea typeface="Arial"/>
                <a:cs typeface="Arial"/>
                <a:sym typeface="Arial"/>
              </a:rPr>
              <a:t>Payload Air Temperature Sensor </a:t>
            </a:r>
            <a:br>
              <a:rPr lang="en-US" sz="2400" b="1" i="0" u="none" strike="noStrike" cap="none" dirty="0">
                <a:solidFill>
                  <a:schemeClr val="accent2"/>
                </a:solidFill>
                <a:latin typeface="Arial"/>
                <a:ea typeface="Arial"/>
                <a:cs typeface="Arial"/>
                <a:sym typeface="Arial"/>
              </a:rPr>
            </a:br>
            <a:r>
              <a:rPr lang="en-US" sz="2400" b="1" i="0" u="none" strike="noStrike" cap="none" dirty="0">
                <a:solidFill>
                  <a:schemeClr val="accent2"/>
                </a:solidFill>
                <a:latin typeface="Arial"/>
                <a:ea typeface="Arial"/>
                <a:cs typeface="Arial"/>
                <a:sym typeface="Arial"/>
              </a:rPr>
              <a:t>Trade &amp; Selection</a:t>
            </a:r>
          </a:p>
        </p:txBody>
      </p:sp>
      <p:sp>
        <p:nvSpPr>
          <p:cNvPr id="314" name="Shape 31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316" name="Shape 31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e 6"/>
          <p:cNvGraphicFramePr/>
          <p:nvPr>
            <p:extLst>
              <p:ext uri="{D42A27DB-BD31-4B8C-83A1-F6EECF244321}">
                <p14:modId xmlns:p14="http://schemas.microsoft.com/office/powerpoint/2010/main" val="1384621207"/>
              </p:ext>
            </p:extLst>
          </p:nvPr>
        </p:nvGraphicFramePr>
        <p:xfrm>
          <a:off x="228600" y="1054800"/>
          <a:ext cx="8697329" cy="2503080"/>
        </p:xfrm>
        <a:graphic>
          <a:graphicData uri="http://schemas.openxmlformats.org/drawingml/2006/table">
            <a:tbl>
              <a:tblPr/>
              <a:tblGrid>
                <a:gridCol w="1600200"/>
                <a:gridCol w="1143000"/>
                <a:gridCol w="1371600"/>
                <a:gridCol w="2057400"/>
                <a:gridCol w="1219200"/>
                <a:gridCol w="1305929"/>
              </a:tblGrid>
              <a:tr h="491400">
                <a:tc>
                  <a:txBody>
                    <a:bodyPr/>
                    <a:lstStyle/>
                    <a:p>
                      <a:pPr algn="ctr">
                        <a:lnSpc>
                          <a:spcPct val="100000"/>
                        </a:lnSpc>
                      </a:pPr>
                      <a:r>
                        <a:rPr lang="tr-TR" sz="1800" b="1" strike="noStrike" spc="-1" dirty="0" smtClean="0">
                          <a:solidFill>
                            <a:srgbClr val="FFFFFF"/>
                          </a:solidFill>
                          <a:uFill>
                            <a:solidFill>
                              <a:srgbClr val="FFFFFF"/>
                            </a:solidFill>
                          </a:uFill>
                          <a:latin typeface="Arial"/>
                          <a:ea typeface="Arial"/>
                        </a:rPr>
                        <a:t>Model</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smtClean="0">
                          <a:solidFill>
                            <a:srgbClr val="FFFFFF"/>
                          </a:solidFill>
                          <a:uFill>
                            <a:solidFill>
                              <a:srgbClr val="FFFFFF"/>
                            </a:solidFill>
                          </a:uFill>
                          <a:latin typeface="Arial"/>
                          <a:ea typeface="Arial"/>
                        </a:rPr>
                        <a:t>Voltage</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en-US" sz="1800" b="1" strike="noStrike" spc="-1" dirty="0" smtClean="0">
                          <a:solidFill>
                            <a:srgbClr val="FFFFFF"/>
                          </a:solidFill>
                          <a:uFill>
                            <a:solidFill>
                              <a:srgbClr val="FFFFFF"/>
                            </a:solidFill>
                          </a:uFill>
                          <a:latin typeface="Arial"/>
                          <a:ea typeface="Arial"/>
                        </a:rPr>
                        <a:t>Current</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Range</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Interface</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Cost</a:t>
                      </a:r>
                      <a:endParaRPr lang="en-US" sz="1800" b="1"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r>
              <a:tr h="486000">
                <a:tc>
                  <a:txBody>
                    <a:bodyPr/>
                    <a:lstStyle/>
                    <a:p>
                      <a:pPr algn="ctr">
                        <a:lnSpc>
                          <a:spcPct val="100000"/>
                        </a:lnSpc>
                      </a:pPr>
                      <a:r>
                        <a:rPr lang="en-US" sz="1800" b="0" strike="noStrike" spc="-1" dirty="0" smtClean="0">
                          <a:solidFill>
                            <a:srgbClr val="000000"/>
                          </a:solidFill>
                          <a:uFill>
                            <a:solidFill>
                              <a:srgbClr val="FFFFFF"/>
                            </a:solidFill>
                          </a:uFill>
                          <a:latin typeface="Arial"/>
                          <a:ea typeface="Arial"/>
                        </a:rPr>
                        <a:t>BMP180</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4.25 </a:t>
                      </a:r>
                      <a:r>
                        <a:rPr lang="en-US" sz="1800" b="0" strike="noStrike" spc="-1" dirty="0" smtClean="0">
                          <a:solidFill>
                            <a:srgbClr val="000000"/>
                          </a:solidFill>
                          <a:uFill>
                            <a:solidFill>
                              <a:srgbClr val="FFFFFF"/>
                            </a:solidFill>
                          </a:uFill>
                          <a:latin typeface="Arial"/>
                          <a:ea typeface="Arial"/>
                        </a:rPr>
                        <a:t>V</a:t>
                      </a:r>
                      <a:endParaRPr lang="tr-TR" sz="1800" b="0" strike="noStrike" spc="-1" dirty="0" smtClean="0">
                        <a:solidFill>
                          <a:srgbClr val="000000"/>
                        </a:solidFill>
                        <a:uFill>
                          <a:solidFill>
                            <a:srgbClr val="FFFFFF"/>
                          </a:solidFill>
                        </a:uFill>
                        <a:latin typeface="Arial"/>
                        <a:ea typeface="Arial"/>
                      </a:endParaRPr>
                    </a:p>
                    <a:p>
                      <a:pPr algn="ctr">
                        <a:lnSpc>
                          <a:spcPct val="100000"/>
                        </a:lnSpc>
                      </a:pPr>
                      <a:r>
                        <a:rPr lang="en-US" sz="1800" b="0" strike="noStrike" spc="-1" dirty="0" smtClean="0">
                          <a:solidFill>
                            <a:srgbClr val="000000"/>
                          </a:solidFill>
                          <a:uFill>
                            <a:solidFill>
                              <a:srgbClr val="FFFFFF"/>
                            </a:solidFill>
                          </a:uFill>
                          <a:latin typeface="Arial"/>
                          <a:ea typeface="Arial"/>
                        </a:rPr>
                        <a:t>(</a:t>
                      </a:r>
                      <a:r>
                        <a:rPr lang="en-US" sz="1800" b="0" strike="noStrike" spc="-1" dirty="0">
                          <a:solidFill>
                            <a:srgbClr val="000000"/>
                          </a:solidFill>
                          <a:uFill>
                            <a:solidFill>
                              <a:srgbClr val="FFFFFF"/>
                            </a:solidFill>
                          </a:uFill>
                          <a:latin typeface="Arial"/>
                          <a:ea typeface="Arial"/>
                        </a:rPr>
                        <a:t>Max)</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5 </a:t>
                      </a:r>
                      <a:r>
                        <a:rPr lang="en-US" sz="1800" b="0" strike="noStrike" spc="-1" dirty="0" err="1">
                          <a:solidFill>
                            <a:srgbClr val="000000"/>
                          </a:solidFill>
                          <a:uFill>
                            <a:solidFill>
                              <a:srgbClr val="FFFFFF"/>
                            </a:solidFill>
                          </a:uFill>
                          <a:latin typeface="Arial"/>
                          <a:ea typeface="Arial"/>
                        </a:rPr>
                        <a:t>uA</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strike="noStrike" spc="-1" dirty="0" smtClean="0">
                          <a:solidFill>
                            <a:srgbClr val="000000"/>
                          </a:solidFill>
                          <a:uFill>
                            <a:solidFill>
                              <a:srgbClr val="FFFFFF"/>
                            </a:solidFill>
                          </a:uFill>
                          <a:latin typeface="+mn-lt"/>
                        </a:rPr>
                        <a:t>-40 </a:t>
                      </a:r>
                      <a:r>
                        <a:rPr lang="tr-TR" sz="1800" dirty="0" smtClean="0"/>
                        <a:t>°C</a:t>
                      </a:r>
                      <a:r>
                        <a:rPr lang="tr-TR" sz="1800" b="0" strike="noStrike" spc="-1" dirty="0" smtClean="0">
                          <a:solidFill>
                            <a:srgbClr val="000000"/>
                          </a:solidFill>
                          <a:uFill>
                            <a:solidFill>
                              <a:srgbClr val="FFFFFF"/>
                            </a:solidFill>
                          </a:uFill>
                          <a:latin typeface="+mn-lt"/>
                        </a:rPr>
                        <a:t> </a:t>
                      </a:r>
                      <a:r>
                        <a:rPr lang="tr-TR" sz="1800" b="0" strike="noStrike" spc="-1" dirty="0" err="1" smtClean="0">
                          <a:solidFill>
                            <a:srgbClr val="000000"/>
                          </a:solidFill>
                          <a:uFill>
                            <a:solidFill>
                              <a:srgbClr val="FFFFFF"/>
                            </a:solidFill>
                          </a:uFill>
                          <a:latin typeface="+mn-lt"/>
                        </a:rPr>
                        <a:t>to</a:t>
                      </a:r>
                      <a:r>
                        <a:rPr lang="tr-TR" sz="1800" b="0" strike="noStrike" spc="-1" dirty="0" smtClean="0">
                          <a:solidFill>
                            <a:srgbClr val="000000"/>
                          </a:solidFill>
                          <a:uFill>
                            <a:solidFill>
                              <a:srgbClr val="FFFFFF"/>
                            </a:solidFill>
                          </a:uFill>
                          <a:latin typeface="+mn-lt"/>
                        </a:rPr>
                        <a:t> +85 </a:t>
                      </a:r>
                      <a:r>
                        <a:rPr lang="tr-TR" sz="1800" dirty="0" smtClean="0"/>
                        <a:t>°C</a:t>
                      </a:r>
                      <a:endParaRPr lang="en-US" sz="1800" b="0" strike="noStrike" spc="-1" dirty="0" smtClean="0">
                        <a:solidFill>
                          <a:srgbClr val="000000"/>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a:solidFill>
                        <a:srgbClr val="2F2F98"/>
                      </a:solidFill>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I2C</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3.90 $</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r>
              <a:tr h="685800">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10-DOF IMU</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en-US" sz="1800" b="0" strike="noStrike" spc="-1">
                          <a:solidFill>
                            <a:srgbClr val="000000"/>
                          </a:solidFill>
                          <a:uFill>
                            <a:solidFill>
                              <a:srgbClr val="FFFFFF"/>
                            </a:solidFill>
                          </a:uFill>
                          <a:latin typeface="Arial"/>
                          <a:ea typeface="Arial"/>
                        </a:rPr>
                        <a:t>3.3V</a:t>
                      </a:r>
                      <a:endParaRPr lang="en-US" sz="1800" b="0" strike="noStrike" spc="-1">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ea typeface="Arial"/>
                        </a:rPr>
                        <a:t>3.2 </a:t>
                      </a:r>
                      <a:r>
                        <a:rPr lang="tr-TR" sz="1800" b="0" strike="noStrike" spc="-1" dirty="0" err="1" smtClean="0">
                          <a:solidFill>
                            <a:srgbClr val="000000"/>
                          </a:solidFill>
                          <a:uFill>
                            <a:solidFill>
                              <a:srgbClr val="FFFFFF"/>
                            </a:solidFill>
                          </a:uFill>
                          <a:latin typeface="Arial"/>
                          <a:ea typeface="Arial"/>
                        </a:rPr>
                        <a:t>mA</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-40 </a:t>
                      </a:r>
                      <a:r>
                        <a:rPr lang="tr-TR" sz="1800" dirty="0" smtClean="0"/>
                        <a:t>°C</a:t>
                      </a:r>
                      <a:r>
                        <a:rPr lang="tr-TR" sz="1800" b="0" strike="noStrike" spc="-1" dirty="0" smtClean="0">
                          <a:solidFill>
                            <a:srgbClr val="000000"/>
                          </a:solidFill>
                          <a:uFill>
                            <a:solidFill>
                              <a:srgbClr val="FFFFFF"/>
                            </a:solidFill>
                          </a:uFill>
                          <a:latin typeface="Arial"/>
                        </a:rPr>
                        <a:t> </a:t>
                      </a:r>
                      <a:r>
                        <a:rPr lang="tr-TR" sz="1800" b="0" strike="noStrike" spc="-1" dirty="0" err="1" smtClean="0">
                          <a:solidFill>
                            <a:srgbClr val="000000"/>
                          </a:solidFill>
                          <a:uFill>
                            <a:solidFill>
                              <a:srgbClr val="FFFFFF"/>
                            </a:solidFill>
                          </a:uFill>
                          <a:latin typeface="Arial"/>
                        </a:rPr>
                        <a:t>to</a:t>
                      </a:r>
                      <a:r>
                        <a:rPr lang="tr-TR" sz="1800" b="0" strike="noStrike" spc="-1" dirty="0" smtClean="0">
                          <a:solidFill>
                            <a:srgbClr val="000000"/>
                          </a:solidFill>
                          <a:uFill>
                            <a:solidFill>
                              <a:srgbClr val="FFFFFF"/>
                            </a:solidFill>
                          </a:uFill>
                          <a:latin typeface="Arial"/>
                        </a:rPr>
                        <a:t> +85 </a:t>
                      </a:r>
                      <a:r>
                        <a:rPr lang="tr-TR" sz="1800" dirty="0" smtClean="0"/>
                        <a:t>°C</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I2C</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mn-lt"/>
                        </a:rPr>
                        <a:t>17.40 $</a:t>
                      </a:r>
                      <a:endParaRPr lang="en-US" sz="1800" b="0" strike="noStrike" spc="-1" dirty="0">
                        <a:solidFill>
                          <a:srgbClr val="000000"/>
                        </a:solidFill>
                        <a:uFill>
                          <a:solidFill>
                            <a:srgbClr val="FFFFFF"/>
                          </a:solidFill>
                        </a:uFill>
                        <a:latin typeface="+mn-lt"/>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r>
              <a:tr h="685800">
                <a:tc>
                  <a:txBody>
                    <a:bodyPr/>
                    <a:lstStyle/>
                    <a:p>
                      <a:pPr algn="ctr">
                        <a:lnSpc>
                          <a:spcPct val="100000"/>
                        </a:lnSpc>
                      </a:pPr>
                      <a:r>
                        <a:rPr lang="tr-TR" sz="1800" b="0" strike="noStrike" spc="-1" dirty="0" smtClean="0">
                          <a:solidFill>
                            <a:srgbClr val="000000"/>
                          </a:solidFill>
                          <a:uFill>
                            <a:solidFill>
                              <a:srgbClr val="FFFFFF"/>
                            </a:solidFill>
                          </a:uFill>
                          <a:latin typeface="Arial"/>
                        </a:rPr>
                        <a:t>LM35</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4 </a:t>
                      </a:r>
                      <a:r>
                        <a:rPr lang="tr-TR" sz="1800" b="0" strike="noStrike" spc="-1" dirty="0" err="1" smtClean="0">
                          <a:solidFill>
                            <a:srgbClr val="000000"/>
                          </a:solidFill>
                          <a:uFill>
                            <a:solidFill>
                              <a:srgbClr val="FFFFFF"/>
                            </a:solidFill>
                          </a:uFill>
                          <a:latin typeface="Arial"/>
                        </a:rPr>
                        <a:t>to</a:t>
                      </a:r>
                      <a:r>
                        <a:rPr lang="tr-TR" sz="1800" b="0" strike="noStrike" spc="-1" dirty="0" smtClean="0">
                          <a:solidFill>
                            <a:srgbClr val="000000"/>
                          </a:solidFill>
                          <a:uFill>
                            <a:solidFill>
                              <a:srgbClr val="FFFFFF"/>
                            </a:solidFill>
                          </a:uFill>
                          <a:latin typeface="Arial"/>
                        </a:rPr>
                        <a:t> 30 V</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err="1" smtClean="0">
                          <a:solidFill>
                            <a:srgbClr val="000000"/>
                          </a:solidFill>
                          <a:uFill>
                            <a:solidFill>
                              <a:srgbClr val="FFFFFF"/>
                            </a:solidFill>
                          </a:uFill>
                          <a:latin typeface="Arial"/>
                        </a:rPr>
                        <a:t>Less</a:t>
                      </a:r>
                      <a:r>
                        <a:rPr lang="tr-TR" sz="1800" b="0" strike="noStrike" spc="-1" dirty="0" smtClean="0">
                          <a:solidFill>
                            <a:srgbClr val="000000"/>
                          </a:solidFill>
                          <a:uFill>
                            <a:solidFill>
                              <a:srgbClr val="FFFFFF"/>
                            </a:solidFill>
                          </a:uFill>
                          <a:latin typeface="Arial"/>
                        </a:rPr>
                        <a:t> 60 </a:t>
                      </a:r>
                      <a:r>
                        <a:rPr lang="tr-TR" sz="1800" b="0" strike="noStrike" spc="-1" dirty="0" err="1" smtClean="0">
                          <a:solidFill>
                            <a:srgbClr val="000000"/>
                          </a:solidFill>
                          <a:uFill>
                            <a:solidFill>
                              <a:srgbClr val="FFFFFF"/>
                            </a:solidFill>
                          </a:uFill>
                          <a:latin typeface="Arial"/>
                        </a:rPr>
                        <a:t>uA</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-55 </a:t>
                      </a:r>
                      <a:r>
                        <a:rPr lang="tr-TR" sz="1800" dirty="0" smtClean="0"/>
                        <a:t>°C </a:t>
                      </a:r>
                      <a:r>
                        <a:rPr lang="tr-TR" sz="1800" b="0" strike="noStrike" spc="-1" dirty="0" err="1" smtClean="0">
                          <a:solidFill>
                            <a:srgbClr val="000000"/>
                          </a:solidFill>
                          <a:uFill>
                            <a:solidFill>
                              <a:srgbClr val="FFFFFF"/>
                            </a:solidFill>
                          </a:uFill>
                          <a:latin typeface="Arial"/>
                        </a:rPr>
                        <a:t>to</a:t>
                      </a:r>
                      <a:r>
                        <a:rPr lang="tr-TR" sz="1800" b="0" strike="noStrike" spc="-1" dirty="0" smtClean="0">
                          <a:solidFill>
                            <a:srgbClr val="000000"/>
                          </a:solidFill>
                          <a:uFill>
                            <a:solidFill>
                              <a:srgbClr val="FFFFFF"/>
                            </a:solidFill>
                          </a:uFill>
                          <a:latin typeface="Arial"/>
                        </a:rPr>
                        <a:t> +150 </a:t>
                      </a:r>
                      <a:r>
                        <a:rPr lang="tr-TR" sz="1800" dirty="0" smtClean="0"/>
                        <a:t>°C</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Analog</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strike="noStrike" spc="-1" dirty="0" smtClean="0">
                          <a:solidFill>
                            <a:srgbClr val="000000"/>
                          </a:solidFill>
                          <a:uFill>
                            <a:solidFill>
                              <a:srgbClr val="FFFFFF"/>
                            </a:solidFill>
                          </a:uFill>
                          <a:latin typeface="+mn-lt"/>
                        </a:rPr>
                        <a:t>1.5 $</a:t>
                      </a:r>
                      <a:endParaRPr lang="en-US" sz="1800" b="0" strike="noStrike" spc="-1" dirty="0" smtClean="0">
                        <a:solidFill>
                          <a:srgbClr val="000000"/>
                        </a:solidFill>
                        <a:uFill>
                          <a:solidFill>
                            <a:srgbClr val="FFFFFF"/>
                          </a:solidFill>
                        </a:uFill>
                        <a:latin typeface="+mn-lt"/>
                      </a:endParaRPr>
                    </a:p>
                    <a:p>
                      <a:pPr algn="ctr">
                        <a:lnSpc>
                          <a:spcPct val="100000"/>
                        </a:lnSpc>
                      </a:pP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r>
            </a:tbl>
          </a:graphicData>
        </a:graphic>
      </p:graphicFrame>
      <p:sp>
        <p:nvSpPr>
          <p:cNvPr id="12" name="CustomShape 7"/>
          <p:cNvSpPr/>
          <p:nvPr/>
        </p:nvSpPr>
        <p:spPr>
          <a:xfrm>
            <a:off x="201690" y="3819818"/>
            <a:ext cx="8637510" cy="33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1" u="sng" strike="noStrike" spc="-1" dirty="0">
                <a:solidFill>
                  <a:srgbClr val="000000"/>
                </a:solidFill>
                <a:uFill>
                  <a:solidFill>
                    <a:srgbClr val="FFFFFF"/>
                  </a:solidFill>
                </a:uFill>
                <a:latin typeface="Arial"/>
                <a:ea typeface="Arial"/>
              </a:rPr>
              <a:t>Selected </a:t>
            </a:r>
            <a:r>
              <a:rPr lang="en-US" sz="1800" b="1" u="sng" strike="noStrike" spc="-1" dirty="0" smtClean="0">
                <a:solidFill>
                  <a:srgbClr val="000000"/>
                </a:solidFill>
                <a:uFill>
                  <a:solidFill>
                    <a:srgbClr val="FFFFFF"/>
                  </a:solidFill>
                </a:uFill>
                <a:latin typeface="Arial"/>
                <a:ea typeface="Arial"/>
              </a:rPr>
              <a:t>Payload</a:t>
            </a:r>
            <a:r>
              <a:rPr lang="tr-TR" sz="1800" b="1" u="sng" strike="noStrike" spc="-1" dirty="0" smtClean="0">
                <a:solidFill>
                  <a:srgbClr val="000000"/>
                </a:solidFill>
                <a:uFill>
                  <a:solidFill>
                    <a:srgbClr val="FFFFFF"/>
                  </a:solidFill>
                </a:uFill>
                <a:latin typeface="Arial"/>
                <a:ea typeface="Arial"/>
              </a:rPr>
              <a:t> </a:t>
            </a:r>
            <a:r>
              <a:rPr lang="tr-TR" sz="1800" b="1" u="sng" strike="noStrike" spc="-1" dirty="0" err="1" smtClean="0">
                <a:solidFill>
                  <a:srgbClr val="000000"/>
                </a:solidFill>
                <a:uFill>
                  <a:solidFill>
                    <a:srgbClr val="FFFFFF"/>
                  </a:solidFill>
                </a:uFill>
                <a:latin typeface="Arial"/>
                <a:ea typeface="Arial"/>
              </a:rPr>
              <a:t>Air</a:t>
            </a:r>
            <a:r>
              <a:rPr lang="tr-TR" sz="1800" b="1" u="sng" strike="noStrike" spc="-1" dirty="0" smtClean="0">
                <a:solidFill>
                  <a:srgbClr val="000000"/>
                </a:solidFill>
                <a:uFill>
                  <a:solidFill>
                    <a:srgbClr val="FFFFFF"/>
                  </a:solidFill>
                </a:uFill>
                <a:latin typeface="Arial"/>
                <a:ea typeface="Arial"/>
              </a:rPr>
              <a:t> </a:t>
            </a:r>
            <a:r>
              <a:rPr lang="tr-TR" sz="1800" b="1" u="sng" strike="noStrike" spc="-1" dirty="0" err="1" smtClean="0">
                <a:solidFill>
                  <a:srgbClr val="000000"/>
                </a:solidFill>
                <a:uFill>
                  <a:solidFill>
                    <a:srgbClr val="FFFFFF"/>
                  </a:solidFill>
                </a:uFill>
                <a:latin typeface="Arial"/>
                <a:ea typeface="Arial"/>
              </a:rPr>
              <a:t>Temperature</a:t>
            </a:r>
            <a:r>
              <a:rPr lang="en-US" sz="1800" b="1" u="sng" strike="noStrike" spc="-1" dirty="0" smtClean="0">
                <a:solidFill>
                  <a:srgbClr val="000000"/>
                </a:solidFill>
                <a:uFill>
                  <a:solidFill>
                    <a:srgbClr val="FFFFFF"/>
                  </a:solidFill>
                </a:uFill>
                <a:latin typeface="Arial"/>
                <a:ea typeface="Arial"/>
              </a:rPr>
              <a:t> </a:t>
            </a:r>
            <a:r>
              <a:rPr lang="en-US" sz="1800" b="1" u="sng" strike="noStrike" spc="-1" dirty="0">
                <a:solidFill>
                  <a:srgbClr val="000000"/>
                </a:solidFill>
                <a:uFill>
                  <a:solidFill>
                    <a:srgbClr val="FFFFFF"/>
                  </a:solidFill>
                </a:uFill>
                <a:latin typeface="Arial"/>
                <a:ea typeface="Arial"/>
              </a:rPr>
              <a:t>Sensor</a:t>
            </a:r>
            <a:r>
              <a:rPr lang="en-US" sz="1800" b="1" strike="noStrike" spc="-1" dirty="0">
                <a:solidFill>
                  <a:srgbClr val="000000"/>
                </a:solidFill>
                <a:uFill>
                  <a:solidFill>
                    <a:srgbClr val="FFFFFF"/>
                  </a:solidFill>
                </a:uFill>
                <a:latin typeface="Arial"/>
                <a:ea typeface="Arial"/>
              </a:rPr>
              <a:t>: </a:t>
            </a:r>
            <a:r>
              <a:rPr lang="en-US" sz="1800" spc="-1" dirty="0" err="1">
                <a:uFill>
                  <a:solidFill>
                    <a:srgbClr val="FFFFFF"/>
                  </a:solidFill>
                </a:uFill>
                <a:ea typeface="Arial"/>
              </a:rPr>
              <a:t>Adafruit</a:t>
            </a:r>
            <a:r>
              <a:rPr lang="en-US" sz="1800" spc="-1" dirty="0">
                <a:uFill>
                  <a:solidFill>
                    <a:srgbClr val="FFFFFF"/>
                  </a:solidFill>
                </a:uFill>
                <a:ea typeface="Arial"/>
              </a:rPr>
              <a:t> 10-DOF</a:t>
            </a:r>
            <a:r>
              <a:rPr lang="tr-TR" sz="1800" spc="-1" dirty="0">
                <a:uFill>
                  <a:solidFill>
                    <a:srgbClr val="FFFFFF"/>
                  </a:solidFill>
                </a:uFill>
                <a:ea typeface="Arial"/>
              </a:rPr>
              <a:t> IMU</a:t>
            </a:r>
            <a:r>
              <a:rPr lang="en-US" sz="1800" spc="-1" dirty="0">
                <a:uFill>
                  <a:solidFill>
                    <a:srgbClr val="FFFFFF"/>
                  </a:solidFill>
                </a:uFill>
                <a:ea typeface="Arial"/>
              </a:rPr>
              <a:t> </a:t>
            </a:r>
            <a:r>
              <a:rPr lang="tr-TR" sz="1800" spc="-1" dirty="0">
                <a:uFill>
                  <a:solidFill>
                    <a:srgbClr val="FFFFFF"/>
                  </a:solidFill>
                </a:uFill>
                <a:ea typeface="Arial"/>
              </a:rPr>
              <a:t>(</a:t>
            </a:r>
            <a:r>
              <a:rPr lang="tr-TR" sz="1800" dirty="0"/>
              <a:t>MPU9255 + BMP180)</a:t>
            </a:r>
            <a:endParaRPr lang="en-US" sz="2000" b="0" strike="noStrike" spc="-1" dirty="0">
              <a:solidFill>
                <a:srgbClr val="000000"/>
              </a:solidFill>
              <a:uFill>
                <a:solidFill>
                  <a:srgbClr val="FFFFFF"/>
                </a:solidFill>
              </a:uFill>
              <a:latin typeface="Arial"/>
            </a:endParaRPr>
          </a:p>
        </p:txBody>
      </p:sp>
      <p:sp>
        <p:nvSpPr>
          <p:cNvPr id="13" name="CustomShape 8"/>
          <p:cNvSpPr/>
          <p:nvPr/>
        </p:nvSpPr>
        <p:spPr>
          <a:xfrm>
            <a:off x="3290160" y="4351870"/>
            <a:ext cx="5549040" cy="15014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Include Air Pressure, Air Temperature and Magnetometer sensors.</a:t>
            </a:r>
            <a:endParaRPr lang="en-US"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Low used voltage value.</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14" name="Resim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495800"/>
            <a:ext cx="2590800" cy="18105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322" name="Shape 322"/>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24</a:t>
            </a:fld>
            <a:endParaRPr lang="en-US" sz="1000" b="0" i="0" u="none" strike="noStrike" cap="none">
              <a:solidFill>
                <a:schemeClr val="dk1"/>
              </a:solidFill>
              <a:latin typeface="Arial"/>
              <a:ea typeface="Arial"/>
              <a:cs typeface="Arial"/>
              <a:sym typeface="Arial"/>
            </a:endParaRPr>
          </a:p>
        </p:txBody>
      </p:sp>
      <p:sp>
        <p:nvSpPr>
          <p:cNvPr id="323" name="Shape 323"/>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Air Temperature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p>
        </p:txBody>
      </p:sp>
      <p:sp>
        <p:nvSpPr>
          <p:cNvPr id="325" name="Shape 325"/>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327" name="Shape 32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e 6"/>
          <p:cNvGraphicFramePr/>
          <p:nvPr>
            <p:extLst>
              <p:ext uri="{D42A27DB-BD31-4B8C-83A1-F6EECF244321}">
                <p14:modId xmlns:p14="http://schemas.microsoft.com/office/powerpoint/2010/main" val="888793166"/>
              </p:ext>
            </p:extLst>
          </p:nvPr>
        </p:nvGraphicFramePr>
        <p:xfrm>
          <a:off x="228600" y="1050840"/>
          <a:ext cx="8682840" cy="2719440"/>
        </p:xfrm>
        <a:graphic>
          <a:graphicData uri="http://schemas.openxmlformats.org/drawingml/2006/table">
            <a:tbl>
              <a:tblPr/>
              <a:tblGrid>
                <a:gridCol w="1600200"/>
                <a:gridCol w="1143000"/>
                <a:gridCol w="1035949"/>
                <a:gridCol w="1173851"/>
                <a:gridCol w="1481384"/>
                <a:gridCol w="1261816"/>
                <a:gridCol w="986640"/>
              </a:tblGrid>
              <a:tr h="799200">
                <a:tc>
                  <a:txBody>
                    <a:bodyPr/>
                    <a:lstStyle/>
                    <a:p>
                      <a:pPr algn="ctr">
                        <a:lnSpc>
                          <a:spcPct val="100000"/>
                        </a:lnSpc>
                      </a:pPr>
                      <a:r>
                        <a:rPr lang="tr-TR" sz="1800" b="1" strike="noStrike" spc="-1" dirty="0" smtClean="0">
                          <a:solidFill>
                            <a:srgbClr val="FFFFFF"/>
                          </a:solidFill>
                          <a:uFill>
                            <a:solidFill>
                              <a:srgbClr val="FFFFFF"/>
                            </a:solidFill>
                          </a:uFill>
                          <a:latin typeface="+mj-lt"/>
                          <a:ea typeface="Arial"/>
                        </a:rPr>
                        <a:t>Model</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mj-lt"/>
                          <a:ea typeface="Arial"/>
                        </a:rPr>
                        <a:t>Size</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a:solidFill>
                            <a:srgbClr val="FFFFFF"/>
                          </a:solidFill>
                          <a:uFill>
                            <a:solidFill>
                              <a:srgbClr val="FFFFFF"/>
                            </a:solidFill>
                          </a:uFill>
                          <a:latin typeface="+mj-lt"/>
                          <a:ea typeface="Arial"/>
                        </a:rPr>
                        <a:t>Supply Voltage</a:t>
                      </a:r>
                      <a:endParaRPr lang="en-US" sz="1800" b="0" strike="noStrike" spc="-1">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a:solidFill>
                            <a:srgbClr val="FFFFFF"/>
                          </a:solidFill>
                          <a:uFill>
                            <a:solidFill>
                              <a:srgbClr val="FFFFFF"/>
                            </a:solidFill>
                          </a:uFill>
                          <a:latin typeface="+mj-lt"/>
                          <a:ea typeface="Arial"/>
                        </a:rPr>
                        <a:t>Interface</a:t>
                      </a:r>
                      <a:endParaRPr lang="en-US" sz="1800" b="0" strike="noStrike" spc="-1">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r>
                        <a:rPr lang="tr-TR" sz="1800" b="1" dirty="0" err="1" smtClean="0">
                          <a:solidFill>
                            <a:schemeClr val="bg1"/>
                          </a:solidFill>
                        </a:rPr>
                        <a:t>Resolution</a:t>
                      </a:r>
                      <a:endParaRPr lang="tr-TR" sz="1800" b="1" dirty="0">
                        <a:solidFill>
                          <a:schemeClr val="bg1"/>
                        </a:solidFil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mj-lt"/>
                          <a:ea typeface="Arial"/>
                        </a:rPr>
                        <a:t>Range</a:t>
                      </a:r>
                      <a:endParaRPr lang="en-US" sz="1800" b="0" strike="noStrike" spc="-1" dirty="0">
                        <a:solidFill>
                          <a:srgbClr val="000000"/>
                        </a:solidFill>
                        <a:uFill>
                          <a:solidFill>
                            <a:srgbClr val="FFFFFF"/>
                          </a:solidFill>
                        </a:uFill>
                        <a:latin typeface="+mj-lt"/>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rgbClr val="333399"/>
                    </a:solidFill>
                  </a:tcPr>
                </a:tc>
                <a:tc>
                  <a:txBody>
                    <a:bodyPr/>
                    <a:lstStyle/>
                    <a:p>
                      <a:pPr algn="ctr">
                        <a:lnSpc>
                          <a:spcPct val="100000"/>
                        </a:lnSpc>
                      </a:pPr>
                      <a:r>
                        <a:rPr lang="tr-TR" sz="1800" b="1" i="0" strike="noStrike" spc="-1" dirty="0" err="1" smtClean="0">
                          <a:solidFill>
                            <a:schemeClr val="bg1"/>
                          </a:solidFill>
                          <a:uFill>
                            <a:solidFill>
                              <a:srgbClr val="FFFFFF"/>
                            </a:solidFill>
                          </a:uFill>
                          <a:latin typeface="+mj-lt"/>
                        </a:rPr>
                        <a:t>Cost</a:t>
                      </a:r>
                      <a:endParaRPr lang="en-US" sz="1800" b="1" i="0" strike="noStrike" spc="-1" dirty="0">
                        <a:solidFill>
                          <a:schemeClr val="bg1"/>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r>
              <a:tr h="317520">
                <a:tc>
                  <a:txBody>
                    <a:bodyPr/>
                    <a:lstStyle/>
                    <a:p>
                      <a:pPr algn="ctr">
                        <a:lnSpc>
                          <a:spcPct val="100000"/>
                        </a:lnSpc>
                      </a:pPr>
                      <a:r>
                        <a:rPr lang="en-US" sz="1800" b="0" strike="noStrike" spc="-1" dirty="0" smtClean="0">
                          <a:solidFill>
                            <a:srgbClr val="000000"/>
                          </a:solidFill>
                          <a:uFill>
                            <a:solidFill>
                              <a:srgbClr val="FFFFFF"/>
                            </a:solidFill>
                          </a:uFill>
                          <a:latin typeface="+mj-lt"/>
                          <a:ea typeface="Arial"/>
                        </a:rPr>
                        <a:t>10-DOF IMU</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tr-TR" sz="1800" b="0" i="0" u="none" strike="noStrike" cap="none" dirty="0" smtClean="0">
                          <a:solidFill>
                            <a:schemeClr val="tx1"/>
                          </a:solidFill>
                          <a:effectLst/>
                          <a:latin typeface="+mj-lt"/>
                          <a:ea typeface="+mn-ea"/>
                          <a:cs typeface="+mn-cs"/>
                          <a:sym typeface="Arial"/>
                        </a:rPr>
                        <a:t>31.2x17</a:t>
                      </a:r>
                      <a:r>
                        <a:rPr lang="tr-TR" sz="1800" b="0" strike="noStrike" spc="-1" dirty="0" smtClean="0">
                          <a:solidFill>
                            <a:srgbClr val="000000"/>
                          </a:solidFill>
                          <a:uFill>
                            <a:solidFill>
                              <a:srgbClr val="FFFFFF"/>
                            </a:solidFill>
                          </a:uFill>
                          <a:latin typeface="+mj-lt"/>
                        </a:rPr>
                        <a:t>mm</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mj-lt"/>
                          <a:ea typeface="Arial"/>
                        </a:rPr>
                        <a:t>3.3V</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mj-lt"/>
                          <a:ea typeface="Arial"/>
                        </a:rPr>
                        <a:t>I2C</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strike="noStrike" spc="-1" dirty="0" smtClean="0">
                          <a:solidFill>
                            <a:schemeClr val="tx1"/>
                          </a:solidFill>
                          <a:uFill>
                            <a:solidFill>
                              <a:srgbClr val="FFFFFF"/>
                            </a:solidFill>
                          </a:uFill>
                          <a:latin typeface="+mj-lt"/>
                          <a:ea typeface="Arial"/>
                        </a:rPr>
                        <a:t>±</a:t>
                      </a:r>
                      <a:r>
                        <a:rPr lang="tr-TR" sz="1800" b="0" strike="noStrike" spc="-1" dirty="0" smtClean="0">
                          <a:solidFill>
                            <a:schemeClr val="tx1"/>
                          </a:solidFill>
                          <a:uFill>
                            <a:solidFill>
                              <a:srgbClr val="FFFFFF"/>
                            </a:solidFill>
                          </a:uFill>
                          <a:latin typeface="+mj-lt"/>
                        </a:rPr>
                        <a:t>0.5</a:t>
                      </a:r>
                      <a:r>
                        <a:rPr lang="en-US" sz="1800" b="0" strike="noStrike" spc="-1" dirty="0" smtClean="0">
                          <a:solidFill>
                            <a:schemeClr val="tx1"/>
                          </a:solidFill>
                          <a:uFill>
                            <a:solidFill>
                              <a:srgbClr val="FFFFFF"/>
                            </a:solidFill>
                          </a:uFill>
                          <a:latin typeface="+mj-lt"/>
                          <a:ea typeface="Arial"/>
                        </a:rPr>
                        <a:t>°C</a:t>
                      </a:r>
                      <a:endParaRPr lang="en-US" sz="1800" b="0" strike="noStrike" spc="-1" dirty="0" smtClean="0">
                        <a:solidFill>
                          <a:schemeClr val="tx1"/>
                        </a:solidFill>
                        <a:uFill>
                          <a:solidFill>
                            <a:srgbClr val="FFFFFF"/>
                          </a:solidFill>
                        </a:uFill>
                        <a:latin typeface="+mj-lt"/>
                      </a:endParaRPr>
                    </a:p>
                    <a:p>
                      <a:pPr algn="ctr">
                        <a:lnSpc>
                          <a:spcPct val="100000"/>
                        </a:lnSpc>
                      </a:pPr>
                      <a:endParaRPr lang="en-US" sz="1800" b="0" strike="noStrike" spc="-1" dirty="0">
                        <a:solidFill>
                          <a:schemeClr val="tx1"/>
                        </a:solidFill>
                        <a:uFill>
                          <a:solidFill>
                            <a:srgbClr val="FFFFFF"/>
                          </a:solidFill>
                        </a:uFill>
                        <a:latin typeface="+mj-lt"/>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mj-lt"/>
                          <a:ea typeface="Arial"/>
                        </a:rPr>
                        <a:t>-</a:t>
                      </a:r>
                      <a:r>
                        <a:rPr lang="en-US" sz="1800" b="0" strike="noStrike" spc="-1" dirty="0" smtClean="0">
                          <a:solidFill>
                            <a:srgbClr val="000000"/>
                          </a:solidFill>
                          <a:uFill>
                            <a:solidFill>
                              <a:srgbClr val="FFFFFF"/>
                            </a:solidFill>
                          </a:uFill>
                          <a:latin typeface="+mj-lt"/>
                          <a:ea typeface="Arial"/>
                        </a:rPr>
                        <a:t>40</a:t>
                      </a:r>
                      <a:r>
                        <a:rPr lang="tr-TR" sz="1800" b="0" strike="noStrike" spc="-1" baseline="0" dirty="0" smtClean="0">
                          <a:solidFill>
                            <a:srgbClr val="000000"/>
                          </a:solidFill>
                          <a:uFill>
                            <a:solidFill>
                              <a:srgbClr val="FFFFFF"/>
                            </a:solidFill>
                          </a:uFill>
                          <a:latin typeface="+mj-lt"/>
                          <a:ea typeface="Arial"/>
                        </a:rPr>
                        <a:t> </a:t>
                      </a:r>
                      <a:r>
                        <a:rPr lang="tr-TR" sz="1800" b="0" strike="noStrike" spc="-1" baseline="0" dirty="0" err="1" smtClean="0">
                          <a:solidFill>
                            <a:srgbClr val="000000"/>
                          </a:solidFill>
                          <a:uFill>
                            <a:solidFill>
                              <a:srgbClr val="FFFFFF"/>
                            </a:solidFill>
                          </a:uFill>
                          <a:latin typeface="+mj-lt"/>
                          <a:ea typeface="Arial"/>
                        </a:rPr>
                        <a:t>to</a:t>
                      </a:r>
                      <a:r>
                        <a:rPr lang="tr-TR" sz="1800" b="0" strike="noStrike" spc="-1" baseline="0" dirty="0" smtClean="0">
                          <a:solidFill>
                            <a:srgbClr val="000000"/>
                          </a:solidFill>
                          <a:uFill>
                            <a:solidFill>
                              <a:srgbClr val="FFFFFF"/>
                            </a:solidFill>
                          </a:uFill>
                          <a:latin typeface="+mj-lt"/>
                          <a:ea typeface="Arial"/>
                        </a:rPr>
                        <a:t> </a:t>
                      </a:r>
                    </a:p>
                    <a:p>
                      <a:pPr algn="ctr">
                        <a:lnSpc>
                          <a:spcPct val="100000"/>
                        </a:lnSpc>
                      </a:pPr>
                      <a:r>
                        <a:rPr lang="en-US" sz="1800" b="0" strike="noStrike" spc="-1" dirty="0" smtClean="0">
                          <a:solidFill>
                            <a:srgbClr val="000000"/>
                          </a:solidFill>
                          <a:uFill>
                            <a:solidFill>
                              <a:srgbClr val="FFFFFF"/>
                            </a:solidFill>
                          </a:uFill>
                          <a:latin typeface="+mj-lt"/>
                          <a:ea typeface="Arial"/>
                        </a:rPr>
                        <a:t>+85 </a:t>
                      </a:r>
                      <a:r>
                        <a:rPr lang="en-US" sz="1800" b="0" strike="noStrike" spc="-1" dirty="0">
                          <a:solidFill>
                            <a:srgbClr val="000000"/>
                          </a:solidFill>
                          <a:uFill>
                            <a:solidFill>
                              <a:srgbClr val="FFFFFF"/>
                            </a:solidFill>
                          </a:uFill>
                          <a:latin typeface="+mj-lt"/>
                          <a:ea typeface="Arial"/>
                        </a:rPr>
                        <a:t>°C</a:t>
                      </a:r>
                      <a:endParaRPr lang="en-US" sz="1800" b="0" strike="noStrike" spc="-1" dirty="0">
                        <a:solidFill>
                          <a:srgbClr val="000000"/>
                        </a:solidFill>
                        <a:uFill>
                          <a:solidFill>
                            <a:srgbClr val="FFFFFF"/>
                          </a:solidFill>
                        </a:uFill>
                        <a:latin typeface="+mj-lt"/>
                      </a:endParaRPr>
                    </a:p>
                  </a:txBody>
                  <a:tcPr>
                    <a:lnL w="9360">
                      <a:solidFill>
                        <a:srgbClr val="2F2F98"/>
                      </a:solidFill>
                    </a:lnL>
                    <a:lnR w="9360" cap="flat" cmpd="sng" algn="ctr">
                      <a:solidFill>
                        <a:srgbClr val="2F2F98"/>
                      </a:solidFill>
                      <a:prstDash val="solid"/>
                      <a:round/>
                      <a:headEnd type="none" w="med" len="med"/>
                      <a:tailEnd type="none" w="med" len="med"/>
                    </a:lnR>
                    <a:lnT w="25200">
                      <a:solidFill>
                        <a:srgbClr val="FFFFFF"/>
                      </a:solidFill>
                    </a:lnT>
                    <a:lnB w="9360">
                      <a:solidFill>
                        <a:srgbClr val="2F2F98"/>
                      </a:solidFill>
                    </a:lnB>
                    <a:solidFill>
                      <a:srgbClr val="8989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strike="noStrike" spc="-1" dirty="0" smtClean="0">
                          <a:solidFill>
                            <a:srgbClr val="000000"/>
                          </a:solidFill>
                          <a:uFill>
                            <a:solidFill>
                              <a:srgbClr val="FFFFFF"/>
                            </a:solidFill>
                          </a:uFill>
                          <a:latin typeface="+mn-lt"/>
                        </a:rPr>
                        <a:t>17.40 $</a:t>
                      </a:r>
                      <a:endParaRPr lang="en-US" sz="1800" b="0" strike="noStrike" spc="-1" dirty="0" smtClean="0">
                        <a:solidFill>
                          <a:srgbClr val="000000"/>
                        </a:solidFill>
                        <a:uFill>
                          <a:solidFill>
                            <a:srgbClr val="FFFFFF"/>
                          </a:solidFill>
                        </a:uFill>
                        <a:latin typeface="+mn-lt"/>
                      </a:endParaRPr>
                    </a:p>
                    <a:p>
                      <a:pPr algn="ctr">
                        <a:lnSpc>
                          <a:spcPct val="100000"/>
                        </a:lnSpc>
                      </a:pP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r>
              <a:tr h="491400">
                <a:tc>
                  <a:txBody>
                    <a:bodyPr/>
                    <a:lstStyle/>
                    <a:p>
                      <a:pPr algn="ctr">
                        <a:lnSpc>
                          <a:spcPct val="100000"/>
                        </a:lnSpc>
                      </a:pPr>
                      <a:r>
                        <a:rPr lang="en-US" sz="1800" b="0" strike="noStrike" spc="-1" dirty="0">
                          <a:solidFill>
                            <a:srgbClr val="000000"/>
                          </a:solidFill>
                          <a:uFill>
                            <a:solidFill>
                              <a:srgbClr val="FFFFFF"/>
                            </a:solidFill>
                          </a:uFill>
                          <a:latin typeface="+mj-lt"/>
                          <a:ea typeface="Arial"/>
                        </a:rPr>
                        <a:t>MCP9808</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mj-lt"/>
                          <a:ea typeface="Arial"/>
                        </a:rPr>
                        <a:t> 21 mm x 13 mm</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mj-lt"/>
                          <a:ea typeface="Arial"/>
                        </a:rPr>
                        <a:t>5V</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mj-lt"/>
                          <a:ea typeface="Arial"/>
                        </a:rPr>
                        <a:t>I2C</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mj-lt"/>
                          <a:ea typeface="Arial"/>
                        </a:rPr>
                        <a:t>±0.25°C</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mj-lt"/>
                          <a:ea typeface="Arial"/>
                        </a:rPr>
                        <a:t>-</a:t>
                      </a:r>
                      <a:r>
                        <a:rPr lang="en-US" sz="1800" b="0" strike="noStrike" spc="-1" dirty="0" smtClean="0">
                          <a:solidFill>
                            <a:srgbClr val="000000"/>
                          </a:solidFill>
                          <a:uFill>
                            <a:solidFill>
                              <a:srgbClr val="FFFFFF"/>
                            </a:solidFill>
                          </a:uFill>
                          <a:latin typeface="+mj-lt"/>
                          <a:ea typeface="Arial"/>
                        </a:rPr>
                        <a:t>40°C</a:t>
                      </a:r>
                      <a:r>
                        <a:rPr lang="tr-TR" sz="1800" b="0" strike="noStrike" spc="-1" baseline="0" dirty="0" smtClean="0">
                          <a:solidFill>
                            <a:srgbClr val="000000"/>
                          </a:solidFill>
                          <a:uFill>
                            <a:solidFill>
                              <a:srgbClr val="FFFFFF"/>
                            </a:solidFill>
                          </a:uFill>
                          <a:latin typeface="+mj-lt"/>
                          <a:ea typeface="Arial"/>
                        </a:rPr>
                        <a:t> </a:t>
                      </a:r>
                      <a:r>
                        <a:rPr lang="tr-TR" sz="1800" b="0" strike="noStrike" spc="-1" dirty="0" err="1" smtClean="0">
                          <a:solidFill>
                            <a:srgbClr val="000000"/>
                          </a:solidFill>
                          <a:uFill>
                            <a:solidFill>
                              <a:srgbClr val="FFFFFF"/>
                            </a:solidFill>
                          </a:uFill>
                          <a:latin typeface="+mj-lt"/>
                          <a:ea typeface="Arial"/>
                        </a:rPr>
                        <a:t>to</a:t>
                      </a:r>
                      <a:r>
                        <a:rPr lang="tr-TR" sz="1800" b="0" strike="noStrike" spc="-1" dirty="0" smtClean="0">
                          <a:solidFill>
                            <a:srgbClr val="000000"/>
                          </a:solidFill>
                          <a:uFill>
                            <a:solidFill>
                              <a:srgbClr val="FFFFFF"/>
                            </a:solidFill>
                          </a:uFill>
                          <a:latin typeface="+mj-lt"/>
                          <a:ea typeface="Arial"/>
                        </a:rPr>
                        <a:t> </a:t>
                      </a:r>
                      <a:r>
                        <a:rPr lang="en-US" sz="1800" b="0" strike="noStrike" spc="-1" dirty="0" smtClean="0">
                          <a:solidFill>
                            <a:srgbClr val="000000"/>
                          </a:solidFill>
                          <a:uFill>
                            <a:solidFill>
                              <a:srgbClr val="FFFFFF"/>
                            </a:solidFill>
                          </a:uFill>
                          <a:latin typeface="+mj-lt"/>
                          <a:ea typeface="Arial"/>
                        </a:rPr>
                        <a:t>+125°C</a:t>
                      </a:r>
                      <a:endParaRPr lang="en-US" sz="1800" b="0" strike="noStrike" spc="-1" dirty="0">
                        <a:solidFill>
                          <a:srgbClr val="000000"/>
                        </a:solidFill>
                        <a:uFill>
                          <a:solidFill>
                            <a:srgbClr val="FFFFFF"/>
                          </a:solidFill>
                        </a:uFill>
                        <a:latin typeface="+mj-lt"/>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mj-lt"/>
                        </a:rPr>
                        <a:t>4.95 $</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r>
              <a:tr h="547560">
                <a:tc>
                  <a:txBody>
                    <a:bodyPr/>
                    <a:lstStyle/>
                    <a:p>
                      <a:pPr algn="ctr">
                        <a:lnSpc>
                          <a:spcPct val="100000"/>
                        </a:lnSpc>
                      </a:pPr>
                      <a:r>
                        <a:rPr lang="en-US" sz="1800" b="0" strike="noStrike" spc="-1" dirty="0">
                          <a:solidFill>
                            <a:srgbClr val="000000"/>
                          </a:solidFill>
                          <a:uFill>
                            <a:solidFill>
                              <a:srgbClr val="FFFFFF"/>
                            </a:solidFill>
                          </a:uFill>
                          <a:latin typeface="+mj-lt"/>
                          <a:ea typeface="Arial"/>
                        </a:rPr>
                        <a:t>SI7021</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mj-lt"/>
                          <a:ea typeface="Arial"/>
                        </a:rPr>
                        <a:t>13mm x 10mm</a:t>
                      </a:r>
                      <a:endParaRPr lang="en-US" sz="1800" b="0" strike="noStrike" spc="-1">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mj-lt"/>
                          <a:ea typeface="Arial"/>
                        </a:rPr>
                        <a:t>3.3V</a:t>
                      </a:r>
                      <a:endParaRPr lang="en-US" sz="1800" b="0" strike="noStrike" spc="-1">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mj-lt"/>
                          <a:ea typeface="Arial"/>
                        </a:rPr>
                        <a:t>I2C</a:t>
                      </a:r>
                      <a:endParaRPr lang="en-US" sz="1800" b="0" strike="noStrike" spc="-1">
                        <a:solidFill>
                          <a:srgbClr val="000000"/>
                        </a:solidFill>
                        <a:uFill>
                          <a:solidFill>
                            <a:srgbClr val="FFFFFF"/>
                          </a:solidFill>
                        </a:uFill>
                        <a:latin typeface="+mj-lt"/>
                      </a:endParaRPr>
                    </a:p>
                    <a:p>
                      <a:pPr algn="ctr">
                        <a:lnSpc>
                          <a:spcPct val="100000"/>
                        </a:lnSpc>
                      </a:pPr>
                      <a:endParaRPr lang="en-US" sz="1800" b="0" strike="noStrike" spc="-1">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mj-lt"/>
                          <a:ea typeface="Arial"/>
                        </a:rPr>
                        <a:t>±0.4℃</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strike="noStrike" spc="-1" dirty="0">
                          <a:solidFill>
                            <a:srgbClr val="000000"/>
                          </a:solidFill>
                          <a:uFill>
                            <a:solidFill>
                              <a:srgbClr val="FFFFFF"/>
                            </a:solidFill>
                          </a:uFill>
                          <a:latin typeface="+mj-lt"/>
                          <a:ea typeface="Arial"/>
                        </a:rPr>
                        <a:t>-</a:t>
                      </a:r>
                      <a:r>
                        <a:rPr lang="en-US" sz="1800" b="0" strike="noStrike" spc="-1" dirty="0" smtClean="0">
                          <a:solidFill>
                            <a:srgbClr val="000000"/>
                          </a:solidFill>
                          <a:uFill>
                            <a:solidFill>
                              <a:srgbClr val="FFFFFF"/>
                            </a:solidFill>
                          </a:uFill>
                          <a:latin typeface="+mj-lt"/>
                          <a:ea typeface="Arial"/>
                        </a:rPr>
                        <a:t>40</a:t>
                      </a:r>
                      <a:r>
                        <a:rPr lang="tr-TR" sz="1800" b="0" strike="noStrike" spc="-1" dirty="0" smtClean="0">
                          <a:solidFill>
                            <a:srgbClr val="000000"/>
                          </a:solidFill>
                          <a:uFill>
                            <a:solidFill>
                              <a:srgbClr val="FFFFFF"/>
                            </a:solidFill>
                          </a:uFill>
                          <a:latin typeface="+mj-lt"/>
                          <a:ea typeface="Arial"/>
                        </a:rPr>
                        <a:t> </a:t>
                      </a:r>
                      <a:r>
                        <a:rPr lang="en-US" sz="1800" b="0" i="0" u="none" strike="noStrike" cap="none" spc="-1" dirty="0" smtClean="0">
                          <a:solidFill>
                            <a:srgbClr val="000000"/>
                          </a:solidFill>
                          <a:uFill>
                            <a:solidFill>
                              <a:srgbClr val="FFFFFF"/>
                            </a:solidFill>
                          </a:uFill>
                          <a:latin typeface="+mn-lt"/>
                          <a:ea typeface="Arial"/>
                          <a:cs typeface="+mn-cs"/>
                          <a:sym typeface="Arial"/>
                        </a:rPr>
                        <a:t>℃</a:t>
                      </a:r>
                      <a:r>
                        <a:rPr lang="tr-TR" sz="1800" b="0" i="0" u="none" strike="noStrike" cap="none" spc="-1" dirty="0" smtClean="0">
                          <a:solidFill>
                            <a:srgbClr val="000000"/>
                          </a:solidFill>
                          <a:uFill>
                            <a:solidFill>
                              <a:srgbClr val="FFFFFF"/>
                            </a:solidFill>
                          </a:uFill>
                          <a:latin typeface="+mn-lt"/>
                          <a:ea typeface="Arial"/>
                          <a:cs typeface="+mn-cs"/>
                          <a:sym typeface="Arial"/>
                        </a:rPr>
                        <a:t> </a:t>
                      </a:r>
                      <a:r>
                        <a:rPr lang="tr-TR" sz="1800" b="0" i="0" u="none" strike="noStrike" cap="none" spc="-1" dirty="0" err="1" smtClean="0">
                          <a:solidFill>
                            <a:srgbClr val="000000"/>
                          </a:solidFill>
                          <a:uFill>
                            <a:solidFill>
                              <a:srgbClr val="FFFFFF"/>
                            </a:solidFill>
                          </a:uFill>
                          <a:latin typeface="+mn-lt"/>
                          <a:ea typeface="Arial"/>
                          <a:cs typeface="+mn-cs"/>
                          <a:sym typeface="Arial"/>
                        </a:rPr>
                        <a:t>to</a:t>
                      </a:r>
                      <a:endParaRPr lang="en-US" sz="1800" b="0" i="0" u="none" strike="noStrike" cap="none" spc="-1" dirty="0" smtClean="0">
                        <a:solidFill>
                          <a:srgbClr val="000000"/>
                        </a:solidFill>
                        <a:uFill>
                          <a:solidFill>
                            <a:srgbClr val="FFFFFF"/>
                          </a:solidFill>
                        </a:uFill>
                        <a:latin typeface="+mn-lt"/>
                        <a:ea typeface="+mn-ea"/>
                        <a:cs typeface="+mn-cs"/>
                        <a:sym typeface="Arial"/>
                      </a:endParaRPr>
                    </a:p>
                    <a:p>
                      <a:pPr algn="ctr">
                        <a:lnSpc>
                          <a:spcPct val="100000"/>
                        </a:lnSpc>
                      </a:pPr>
                      <a:r>
                        <a:rPr lang="en-US" sz="1800" b="0" strike="noStrike" spc="-1" dirty="0" smtClean="0">
                          <a:solidFill>
                            <a:srgbClr val="000000"/>
                          </a:solidFill>
                          <a:uFill>
                            <a:solidFill>
                              <a:srgbClr val="FFFFFF"/>
                            </a:solidFill>
                          </a:uFill>
                          <a:latin typeface="+mj-lt"/>
                          <a:ea typeface="Arial"/>
                        </a:rPr>
                        <a:t> +</a:t>
                      </a:r>
                      <a:r>
                        <a:rPr lang="en-US" sz="1800" b="0" strike="noStrike" spc="-1" dirty="0">
                          <a:solidFill>
                            <a:srgbClr val="000000"/>
                          </a:solidFill>
                          <a:uFill>
                            <a:solidFill>
                              <a:srgbClr val="FFFFFF"/>
                            </a:solidFill>
                          </a:uFill>
                          <a:latin typeface="+mj-lt"/>
                          <a:ea typeface="Arial"/>
                        </a:rPr>
                        <a:t>85 ℃</a:t>
                      </a:r>
                      <a:endParaRPr lang="en-US" sz="1800" b="0" strike="noStrike" spc="-1" dirty="0">
                        <a:solidFill>
                          <a:srgbClr val="000000"/>
                        </a:solidFill>
                        <a:uFill>
                          <a:solidFill>
                            <a:srgbClr val="FFFFFF"/>
                          </a:solidFill>
                        </a:uFill>
                        <a:latin typeface="+mj-lt"/>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mj-lt"/>
                        </a:rPr>
                        <a:t>6.95 $</a:t>
                      </a:r>
                      <a:endParaRPr lang="en-US" sz="1800" b="0" strike="noStrike" spc="-1" dirty="0">
                        <a:solidFill>
                          <a:srgbClr val="000000"/>
                        </a:solidFill>
                        <a:uFill>
                          <a:solidFill>
                            <a:srgbClr val="FFFFFF"/>
                          </a:solidFill>
                        </a:uFill>
                        <a:latin typeface="+mj-lt"/>
                      </a:endParaRPr>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a:solidFill>
                        <a:srgbClr val="2F2F98"/>
                      </a:solidFill>
                    </a:lnB>
                    <a:solidFill>
                      <a:srgbClr val="8989CD"/>
                    </a:solidFill>
                  </a:tcPr>
                </a:tc>
              </a:tr>
            </a:tbl>
          </a:graphicData>
        </a:graphic>
      </p:graphicFrame>
      <p:sp>
        <p:nvSpPr>
          <p:cNvPr id="12" name="CustomShape 7"/>
          <p:cNvSpPr/>
          <p:nvPr/>
        </p:nvSpPr>
        <p:spPr>
          <a:xfrm>
            <a:off x="149810" y="3879575"/>
            <a:ext cx="8761630" cy="33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1" u="sng" strike="noStrike" spc="-1" dirty="0">
                <a:solidFill>
                  <a:srgbClr val="000000"/>
                </a:solidFill>
                <a:uFill>
                  <a:solidFill>
                    <a:srgbClr val="FFFFFF"/>
                  </a:solidFill>
                </a:uFill>
                <a:latin typeface="Arial"/>
                <a:ea typeface="Arial"/>
              </a:rPr>
              <a:t>Selected Container Air Temperature Sensor:</a:t>
            </a:r>
            <a:r>
              <a:rPr lang="en-US" sz="1800" b="0" strike="noStrike" spc="-1" dirty="0">
                <a:solidFill>
                  <a:srgbClr val="000000"/>
                </a:solidFill>
                <a:uFill>
                  <a:solidFill>
                    <a:srgbClr val="FFFFFF"/>
                  </a:solidFill>
                </a:uFill>
                <a:latin typeface="Arial"/>
                <a:ea typeface="Arial"/>
              </a:rPr>
              <a:t> </a:t>
            </a:r>
            <a:r>
              <a:rPr lang="en-US" sz="1800" spc="-1" dirty="0" err="1">
                <a:uFill>
                  <a:solidFill>
                    <a:srgbClr val="FFFFFF"/>
                  </a:solidFill>
                </a:uFill>
                <a:ea typeface="Arial"/>
              </a:rPr>
              <a:t>Adafruit</a:t>
            </a:r>
            <a:r>
              <a:rPr lang="en-US" sz="1800" spc="-1" dirty="0">
                <a:uFill>
                  <a:solidFill>
                    <a:srgbClr val="FFFFFF"/>
                  </a:solidFill>
                </a:uFill>
                <a:ea typeface="Arial"/>
              </a:rPr>
              <a:t> 10-DOF</a:t>
            </a:r>
            <a:r>
              <a:rPr lang="tr-TR" sz="1800" spc="-1" dirty="0">
                <a:uFill>
                  <a:solidFill>
                    <a:srgbClr val="FFFFFF"/>
                  </a:solidFill>
                </a:uFill>
                <a:ea typeface="Arial"/>
              </a:rPr>
              <a:t> IMU</a:t>
            </a:r>
            <a:r>
              <a:rPr lang="en-US" sz="1800" spc="-1" dirty="0">
                <a:uFill>
                  <a:solidFill>
                    <a:srgbClr val="FFFFFF"/>
                  </a:solidFill>
                </a:uFill>
                <a:ea typeface="Arial"/>
              </a:rPr>
              <a:t> </a:t>
            </a:r>
            <a:r>
              <a:rPr lang="tr-TR" sz="1800" spc="-1" dirty="0">
                <a:uFill>
                  <a:solidFill>
                    <a:srgbClr val="FFFFFF"/>
                  </a:solidFill>
                </a:uFill>
                <a:ea typeface="Arial"/>
              </a:rPr>
              <a:t>(</a:t>
            </a:r>
            <a:r>
              <a:rPr lang="tr-TR" sz="1800" dirty="0"/>
              <a:t>MPU9255 + BMP180)</a:t>
            </a:r>
            <a:endParaRPr lang="en-US" sz="2000" spc="-1" dirty="0">
              <a:uFill>
                <a:solidFill>
                  <a:srgbClr val="FFFFFF"/>
                </a:solidFill>
              </a:uFill>
            </a:endParaRPr>
          </a:p>
        </p:txBody>
      </p:sp>
      <p:sp>
        <p:nvSpPr>
          <p:cNvPr id="13" name="CustomShape 8"/>
          <p:cNvSpPr/>
          <p:nvPr/>
        </p:nvSpPr>
        <p:spPr>
          <a:xfrm>
            <a:off x="2895600" y="4512325"/>
            <a:ext cx="6396840" cy="131076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I2C interface</a:t>
            </a:r>
            <a:endParaRPr lang="en-US" sz="1800" b="0" strike="noStrike" spc="-1" dirty="0">
              <a:solidFill>
                <a:srgbClr val="000000"/>
              </a:solidFill>
              <a:uFill>
                <a:solidFill>
                  <a:srgbClr val="FFFFFF"/>
                </a:solidFill>
              </a:uFill>
              <a:latin typeface="Arial"/>
            </a:endParaRPr>
          </a:p>
          <a:p>
            <a:pPr marL="285840" indent="-285120">
              <a:buClr>
                <a:srgbClr val="000000"/>
              </a:buClr>
              <a:buFont typeface="Arial"/>
              <a:buChar char="•"/>
            </a:pPr>
            <a:r>
              <a:rPr lang="en-US" sz="1800" spc="-1" dirty="0" smtClean="0">
                <a:uFill>
                  <a:solidFill>
                    <a:srgbClr val="FFFFFF"/>
                  </a:solidFill>
                </a:uFill>
                <a:ea typeface="Arial"/>
              </a:rPr>
              <a:t>Include </a:t>
            </a:r>
            <a:r>
              <a:rPr lang="en-US" sz="1800" spc="-1" dirty="0">
                <a:uFill>
                  <a:solidFill>
                    <a:srgbClr val="FFFFFF"/>
                  </a:solidFill>
                </a:uFill>
                <a:ea typeface="Arial"/>
              </a:rPr>
              <a:t>Air Pressure, Air Temperature and Magnetometer sensors.</a:t>
            </a:r>
            <a:endParaRPr lang="en-US" sz="1800" spc="-1" dirty="0">
              <a:uFill>
                <a:solidFill>
                  <a:srgbClr val="FFFFFF"/>
                </a:solidFill>
              </a:uFill>
            </a:endParaRPr>
          </a:p>
          <a:p>
            <a:pPr marL="720">
              <a:lnSpc>
                <a:spcPct val="100000"/>
              </a:lnSpc>
              <a:buClr>
                <a:srgbClr val="000000"/>
              </a:buClr>
            </a:pPr>
            <a:endParaRPr lang="en-US" sz="1800" b="0" strike="noStrike" spc="-1" dirty="0">
              <a:solidFill>
                <a:srgbClr val="000000"/>
              </a:solidFill>
              <a:uFill>
                <a:solidFill>
                  <a:srgbClr val="FFFFFF"/>
                </a:solidFill>
              </a:uFill>
              <a:latin typeface="Arial"/>
            </a:endParaRPr>
          </a:p>
        </p:txBody>
      </p:sp>
      <p:pic>
        <p:nvPicPr>
          <p:cNvPr id="14" name="Resim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07" y="4516548"/>
            <a:ext cx="2590800" cy="180805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333" name="Shape 333"/>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25</a:t>
            </a:fld>
            <a:endParaRPr lang="en-US" sz="1000" b="0" i="0" u="none" strike="noStrike" cap="none">
              <a:solidFill>
                <a:schemeClr val="dk1"/>
              </a:solidFill>
              <a:latin typeface="Arial"/>
              <a:ea typeface="Arial"/>
              <a:cs typeface="Arial"/>
              <a:sym typeface="Arial"/>
            </a:endParaRPr>
          </a:p>
        </p:txBody>
      </p:sp>
      <p:sp>
        <p:nvSpPr>
          <p:cNvPr id="334" name="Shape 334"/>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Solar Power Voltage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p>
        </p:txBody>
      </p:sp>
      <p:sp>
        <p:nvSpPr>
          <p:cNvPr id="336" name="Shape 336"/>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338" name="Shape 3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e 6"/>
          <p:cNvGraphicFramePr/>
          <p:nvPr>
            <p:extLst>
              <p:ext uri="{D42A27DB-BD31-4B8C-83A1-F6EECF244321}">
                <p14:modId xmlns:p14="http://schemas.microsoft.com/office/powerpoint/2010/main" val="2558453007"/>
              </p:ext>
            </p:extLst>
          </p:nvPr>
        </p:nvGraphicFramePr>
        <p:xfrm>
          <a:off x="237600" y="1071360"/>
          <a:ext cx="8668440" cy="2343600"/>
        </p:xfrm>
        <a:graphic>
          <a:graphicData uri="http://schemas.openxmlformats.org/drawingml/2006/table">
            <a:tbl>
              <a:tblPr/>
              <a:tblGrid>
                <a:gridCol w="2166840"/>
                <a:gridCol w="2166840"/>
                <a:gridCol w="2166840"/>
                <a:gridCol w="2167920"/>
              </a:tblGrid>
              <a:tr h="514800">
                <a:tc>
                  <a:txBody>
                    <a:bodyPr/>
                    <a:lstStyle/>
                    <a:p>
                      <a:pPr algn="ctr">
                        <a:lnSpc>
                          <a:spcPct val="100000"/>
                        </a:lnSpc>
                      </a:pPr>
                      <a:r>
                        <a:rPr lang="tr-TR" sz="1800" b="1" strike="noStrike" spc="-1" dirty="0" smtClean="0">
                          <a:solidFill>
                            <a:srgbClr val="FFFFFF"/>
                          </a:solidFill>
                          <a:uFill>
                            <a:solidFill>
                              <a:srgbClr val="FFFFFF"/>
                            </a:solidFill>
                          </a:uFill>
                          <a:latin typeface="Arial"/>
                          <a:ea typeface="Arial"/>
                        </a:rPr>
                        <a:t>Model</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a:solidFill>
                            <a:srgbClr val="FFFFFF"/>
                          </a:solidFill>
                          <a:uFill>
                            <a:solidFill>
                              <a:srgbClr val="FFFFFF"/>
                            </a:solidFill>
                          </a:uFill>
                          <a:latin typeface="Arial"/>
                          <a:ea typeface="Arial"/>
                        </a:rPr>
                        <a:t>Range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a:solidFill>
                            <a:srgbClr val="FFFFFF"/>
                          </a:solidFill>
                          <a:uFill>
                            <a:solidFill>
                              <a:srgbClr val="FFFFFF"/>
                            </a:solidFill>
                          </a:uFill>
                          <a:latin typeface="Arial"/>
                          <a:ea typeface="Arial"/>
                        </a:rPr>
                        <a:t>Pros</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a:solidFill>
                            <a:srgbClr val="FFFFFF"/>
                          </a:solidFill>
                          <a:uFill>
                            <a:solidFill>
                              <a:srgbClr val="FFFFFF"/>
                            </a:solidFill>
                          </a:uFill>
                          <a:latin typeface="Arial"/>
                          <a:ea typeface="Arial"/>
                        </a:rPr>
                        <a:t>Cost</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514800">
                <a:tc>
                  <a:txBody>
                    <a:bodyPr/>
                    <a:lstStyle/>
                    <a:p>
                      <a:pPr>
                        <a:lnSpc>
                          <a:spcPct val="100000"/>
                        </a:lnSpc>
                      </a:pPr>
                      <a:r>
                        <a:rPr lang="en-US" sz="1800" b="0" strike="noStrike" spc="-1">
                          <a:solidFill>
                            <a:srgbClr val="000000"/>
                          </a:solidFill>
                          <a:uFill>
                            <a:solidFill>
                              <a:srgbClr val="FFFFFF"/>
                            </a:solidFill>
                          </a:uFill>
                          <a:latin typeface="Arial"/>
                          <a:ea typeface="Arial"/>
                        </a:rPr>
                        <a:t>Arduino ADC Voltage</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Arial"/>
                        </a:rPr>
                        <a:t>Divider</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Arial"/>
                          <a:ea typeface="Arial"/>
                        </a:rPr>
                        <a:t>0-50V</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nSpc>
                          <a:spcPct val="100000"/>
                        </a:lnSpc>
                      </a:pPr>
                      <a:r>
                        <a:rPr lang="en-US" sz="1800" b="0" strike="noStrike" spc="-1">
                          <a:solidFill>
                            <a:srgbClr val="000000"/>
                          </a:solidFill>
                          <a:uFill>
                            <a:solidFill>
                              <a:srgbClr val="FFFFFF"/>
                            </a:solidFill>
                          </a:uFill>
                          <a:latin typeface="Arial"/>
                          <a:ea typeface="Arial"/>
                        </a:rPr>
                        <a:t>Almost no weight and size.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$0</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r>
              <a:tr h="514800">
                <a:tc>
                  <a:txBody>
                    <a:bodyPr/>
                    <a:lstStyle/>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r>
                        <a:rPr lang="en-US" sz="1800" b="0" strike="noStrike" spc="-1" dirty="0">
                          <a:solidFill>
                            <a:srgbClr val="000000"/>
                          </a:solidFill>
                          <a:uFill>
                            <a:solidFill>
                              <a:srgbClr val="FFFFFF"/>
                            </a:solidFill>
                          </a:uFill>
                          <a:latin typeface="Arial"/>
                          <a:ea typeface="Arial"/>
                        </a:rPr>
                        <a:t>B25 Voltage Sensor</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r>
                        <a:rPr lang="en-US" sz="1800" b="0" strike="noStrike" spc="-1" dirty="0">
                          <a:solidFill>
                            <a:srgbClr val="000000"/>
                          </a:solidFill>
                          <a:uFill>
                            <a:solidFill>
                              <a:srgbClr val="FFFFFF"/>
                            </a:solidFill>
                          </a:uFill>
                          <a:latin typeface="Arial"/>
                          <a:ea typeface="Arial"/>
                        </a:rPr>
                        <a:t>0-25V</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800" b="0" strike="noStrike" spc="-1">
                          <a:solidFill>
                            <a:srgbClr val="000000"/>
                          </a:solidFill>
                          <a:uFill>
                            <a:solidFill>
                              <a:srgbClr val="FFFFFF"/>
                            </a:solidFill>
                          </a:uFill>
                          <a:latin typeface="Arial"/>
                          <a:ea typeface="Arial"/>
                        </a:rPr>
                        <a:t>Much more solid design and it needs less code.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r>
                        <a:rPr lang="en-US" sz="1800" b="0" strike="noStrike" spc="-1" dirty="0">
                          <a:solidFill>
                            <a:srgbClr val="000000"/>
                          </a:solidFill>
                          <a:uFill>
                            <a:solidFill>
                              <a:srgbClr val="FFFFFF"/>
                            </a:solidFill>
                          </a:uFill>
                          <a:latin typeface="Arial"/>
                          <a:ea typeface="Arial"/>
                        </a:rPr>
                        <a:t>$1</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bl>
          </a:graphicData>
        </a:graphic>
      </p:graphicFrame>
      <p:sp>
        <p:nvSpPr>
          <p:cNvPr id="11" name="CustomShape 7"/>
          <p:cNvSpPr/>
          <p:nvPr/>
        </p:nvSpPr>
        <p:spPr>
          <a:xfrm>
            <a:off x="292087" y="3643079"/>
            <a:ext cx="8518680" cy="33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u="sng" strike="noStrike" spc="-1" dirty="0">
                <a:solidFill>
                  <a:srgbClr val="000000"/>
                </a:solidFill>
                <a:uFill>
                  <a:solidFill>
                    <a:srgbClr val="FFFFFF"/>
                  </a:solidFill>
                </a:uFill>
                <a:latin typeface="Arial"/>
                <a:ea typeface="Arial"/>
              </a:rPr>
              <a:t>Selected Payload Solar Power Voltage Sensor:</a:t>
            </a:r>
            <a:r>
              <a:rPr lang="en-US" sz="1800" b="0" strike="noStrike" spc="-1" dirty="0">
                <a:solidFill>
                  <a:srgbClr val="000000"/>
                </a:solidFill>
                <a:uFill>
                  <a:solidFill>
                    <a:srgbClr val="FFFFFF"/>
                  </a:solidFill>
                </a:uFill>
                <a:latin typeface="Arial"/>
                <a:ea typeface="Arial"/>
              </a:rPr>
              <a:t> B25 Voltage Sensor</a:t>
            </a:r>
            <a:endParaRPr lang="en-US" sz="1800" b="0" strike="noStrike" spc="-1" dirty="0">
              <a:solidFill>
                <a:srgbClr val="000000"/>
              </a:solidFill>
              <a:uFill>
                <a:solidFill>
                  <a:srgbClr val="FFFFFF"/>
                </a:solidFill>
              </a:uFill>
              <a:latin typeface="Arial"/>
            </a:endParaRPr>
          </a:p>
        </p:txBody>
      </p:sp>
      <p:pic>
        <p:nvPicPr>
          <p:cNvPr id="12" name="Resim 2"/>
          <p:cNvPicPr/>
          <p:nvPr/>
        </p:nvPicPr>
        <p:blipFill>
          <a:blip r:embed="rId3"/>
          <a:stretch/>
        </p:blipFill>
        <p:spPr>
          <a:xfrm>
            <a:off x="706320" y="4204558"/>
            <a:ext cx="1787760" cy="1820880"/>
          </a:xfrm>
          <a:prstGeom prst="rect">
            <a:avLst/>
          </a:prstGeom>
          <a:ln>
            <a:noFill/>
          </a:ln>
        </p:spPr>
      </p:pic>
      <p:sp>
        <p:nvSpPr>
          <p:cNvPr id="13" name="CustomShape 8"/>
          <p:cNvSpPr/>
          <p:nvPr/>
        </p:nvSpPr>
        <p:spPr>
          <a:xfrm>
            <a:off x="2947139" y="4382259"/>
            <a:ext cx="5396760" cy="576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Much more solid design.</a:t>
            </a:r>
            <a:endParaRPr lang="en-US"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It needs less code.</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344" name="Shape 344"/>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26</a:t>
            </a:fld>
            <a:endParaRPr lang="en-US" sz="1000" b="0" i="0" u="none" strike="noStrike" cap="none">
              <a:solidFill>
                <a:schemeClr val="dk1"/>
              </a:solidFill>
              <a:latin typeface="Arial"/>
              <a:ea typeface="Arial"/>
              <a:cs typeface="Arial"/>
              <a:sym typeface="Arial"/>
            </a:endParaRPr>
          </a:p>
        </p:txBody>
      </p:sp>
      <p:sp>
        <p:nvSpPr>
          <p:cNvPr id="345" name="Shape 34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Battery Voltage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p>
        </p:txBody>
      </p:sp>
      <p:sp>
        <p:nvSpPr>
          <p:cNvPr id="347" name="Shape 347"/>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349" name="Shape 34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e 6"/>
          <p:cNvGraphicFramePr/>
          <p:nvPr>
            <p:extLst>
              <p:ext uri="{D42A27DB-BD31-4B8C-83A1-F6EECF244321}">
                <p14:modId xmlns:p14="http://schemas.microsoft.com/office/powerpoint/2010/main" val="912573118"/>
              </p:ext>
            </p:extLst>
          </p:nvPr>
        </p:nvGraphicFramePr>
        <p:xfrm>
          <a:off x="237600" y="1071360"/>
          <a:ext cx="8668440" cy="2343600"/>
        </p:xfrm>
        <a:graphic>
          <a:graphicData uri="http://schemas.openxmlformats.org/drawingml/2006/table">
            <a:tbl>
              <a:tblPr/>
              <a:tblGrid>
                <a:gridCol w="2166840"/>
                <a:gridCol w="2166840"/>
                <a:gridCol w="2166840"/>
                <a:gridCol w="2167920"/>
              </a:tblGrid>
              <a:tr h="514800">
                <a:tc>
                  <a:txBody>
                    <a:bodyPr/>
                    <a:lstStyle/>
                    <a:p>
                      <a:pPr algn="ctr">
                        <a:lnSpc>
                          <a:spcPct val="100000"/>
                        </a:lnSpc>
                      </a:pPr>
                      <a:r>
                        <a:rPr lang="tr-TR" sz="1800" b="1" strike="noStrike" spc="-1" dirty="0" smtClean="0">
                          <a:solidFill>
                            <a:srgbClr val="FFFFFF"/>
                          </a:solidFill>
                          <a:uFill>
                            <a:solidFill>
                              <a:srgbClr val="FFFFFF"/>
                            </a:solidFill>
                          </a:uFill>
                          <a:latin typeface="Arial"/>
                          <a:ea typeface="Arial"/>
                        </a:rPr>
                        <a:t>Model</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a:solidFill>
                            <a:srgbClr val="FFFFFF"/>
                          </a:solidFill>
                          <a:uFill>
                            <a:solidFill>
                              <a:srgbClr val="FFFFFF"/>
                            </a:solidFill>
                          </a:uFill>
                          <a:latin typeface="Arial"/>
                          <a:ea typeface="Arial"/>
                        </a:rPr>
                        <a:t>Range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a:solidFill>
                            <a:srgbClr val="FFFFFF"/>
                          </a:solidFill>
                          <a:uFill>
                            <a:solidFill>
                              <a:srgbClr val="FFFFFF"/>
                            </a:solidFill>
                          </a:uFill>
                          <a:latin typeface="Arial"/>
                          <a:ea typeface="Arial"/>
                        </a:rPr>
                        <a:t>Pros</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a:solidFill>
                            <a:srgbClr val="FFFFFF"/>
                          </a:solidFill>
                          <a:uFill>
                            <a:solidFill>
                              <a:srgbClr val="FFFFFF"/>
                            </a:solidFill>
                          </a:uFill>
                          <a:latin typeface="Arial"/>
                          <a:ea typeface="Arial"/>
                        </a:rPr>
                        <a:t>Cost</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514800">
                <a:tc>
                  <a:txBody>
                    <a:bodyPr/>
                    <a:lstStyle/>
                    <a:p>
                      <a:pPr>
                        <a:lnSpc>
                          <a:spcPct val="100000"/>
                        </a:lnSpc>
                      </a:pPr>
                      <a:r>
                        <a:rPr lang="en-US" sz="1800" b="0" strike="noStrike" spc="-1">
                          <a:solidFill>
                            <a:srgbClr val="000000"/>
                          </a:solidFill>
                          <a:uFill>
                            <a:solidFill>
                              <a:srgbClr val="FFFFFF"/>
                            </a:solidFill>
                          </a:uFill>
                          <a:latin typeface="Arial"/>
                          <a:ea typeface="Arial"/>
                        </a:rPr>
                        <a:t>Arduino ADC Voltage</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Arial"/>
                        </a:rPr>
                        <a:t>Divider</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Arial"/>
                          <a:ea typeface="Arial"/>
                        </a:rPr>
                        <a:t>0-50V</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nSpc>
                          <a:spcPct val="100000"/>
                        </a:lnSpc>
                      </a:pPr>
                      <a:r>
                        <a:rPr lang="en-US" sz="1800" b="0" strike="noStrike" spc="-1">
                          <a:solidFill>
                            <a:srgbClr val="000000"/>
                          </a:solidFill>
                          <a:uFill>
                            <a:solidFill>
                              <a:srgbClr val="FFFFFF"/>
                            </a:solidFill>
                          </a:uFill>
                          <a:latin typeface="Arial"/>
                          <a:ea typeface="Arial"/>
                        </a:rPr>
                        <a:t>Almost no weight and size.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Arial"/>
                          <a:ea typeface="Arial"/>
                        </a:rPr>
                        <a:t>$0</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r>
              <a:tr h="514800">
                <a:tc>
                  <a:txBody>
                    <a:bodyPr/>
                    <a:lstStyle/>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Arial"/>
                        </a:rPr>
                        <a:t>B25 Voltage Sensor</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r>
                        <a:rPr lang="en-US" sz="1800" b="0" strike="noStrike" spc="-1">
                          <a:solidFill>
                            <a:srgbClr val="000000"/>
                          </a:solidFill>
                          <a:uFill>
                            <a:solidFill>
                              <a:srgbClr val="FFFFFF"/>
                            </a:solidFill>
                          </a:uFill>
                          <a:latin typeface="Arial"/>
                          <a:ea typeface="Arial"/>
                        </a:rPr>
                        <a:t>0-25V</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800" b="0" strike="noStrike" spc="-1">
                          <a:solidFill>
                            <a:srgbClr val="000000"/>
                          </a:solidFill>
                          <a:uFill>
                            <a:solidFill>
                              <a:srgbClr val="FFFFFF"/>
                            </a:solidFill>
                          </a:uFill>
                          <a:latin typeface="Arial"/>
                          <a:ea typeface="Arial"/>
                        </a:rPr>
                        <a:t>Much more solid design and it needs less code.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r>
                        <a:rPr lang="en-US" sz="1800" b="0" strike="noStrike" spc="-1" dirty="0">
                          <a:solidFill>
                            <a:srgbClr val="000000"/>
                          </a:solidFill>
                          <a:uFill>
                            <a:solidFill>
                              <a:srgbClr val="FFFFFF"/>
                            </a:solidFill>
                          </a:uFill>
                          <a:latin typeface="Arial"/>
                          <a:ea typeface="Arial"/>
                        </a:rPr>
                        <a:t>$1</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bl>
          </a:graphicData>
        </a:graphic>
      </p:graphicFrame>
      <p:sp>
        <p:nvSpPr>
          <p:cNvPr id="11" name="CustomShape 7"/>
          <p:cNvSpPr/>
          <p:nvPr/>
        </p:nvSpPr>
        <p:spPr>
          <a:xfrm>
            <a:off x="138288" y="3727320"/>
            <a:ext cx="8451840" cy="33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u="sng" strike="noStrike" spc="-1" dirty="0">
                <a:solidFill>
                  <a:srgbClr val="000000"/>
                </a:solidFill>
                <a:uFill>
                  <a:solidFill>
                    <a:srgbClr val="FFFFFF"/>
                  </a:solidFill>
                </a:uFill>
                <a:latin typeface="Arial"/>
                <a:ea typeface="Arial"/>
              </a:rPr>
              <a:t>Selected </a:t>
            </a:r>
            <a:r>
              <a:rPr lang="tr-TR" sz="1800" b="1" u="sng" spc="-1" dirty="0" err="1" smtClean="0">
                <a:uFill>
                  <a:solidFill>
                    <a:srgbClr val="FFFFFF"/>
                  </a:solidFill>
                </a:uFill>
                <a:latin typeface="Arial"/>
                <a:ea typeface="Arial"/>
              </a:rPr>
              <a:t>Container</a:t>
            </a:r>
            <a:r>
              <a:rPr lang="en-US" sz="1800" b="1" u="sng" strike="noStrike" spc="-1" dirty="0" smtClean="0">
                <a:solidFill>
                  <a:srgbClr val="000000"/>
                </a:solidFill>
                <a:uFill>
                  <a:solidFill>
                    <a:srgbClr val="FFFFFF"/>
                  </a:solidFill>
                </a:uFill>
                <a:latin typeface="Arial"/>
                <a:ea typeface="Arial"/>
              </a:rPr>
              <a:t> </a:t>
            </a:r>
            <a:r>
              <a:rPr lang="en-US" sz="1800" b="1" u="sng" strike="noStrike" spc="-1" dirty="0">
                <a:solidFill>
                  <a:srgbClr val="000000"/>
                </a:solidFill>
                <a:uFill>
                  <a:solidFill>
                    <a:srgbClr val="FFFFFF"/>
                  </a:solidFill>
                </a:uFill>
                <a:latin typeface="Arial"/>
                <a:ea typeface="Arial"/>
              </a:rPr>
              <a:t>Solar Power Voltage Sensor:</a:t>
            </a:r>
            <a:r>
              <a:rPr lang="en-US" sz="1800" b="0" strike="noStrike" spc="-1" dirty="0">
                <a:solidFill>
                  <a:srgbClr val="000000"/>
                </a:solidFill>
                <a:uFill>
                  <a:solidFill>
                    <a:srgbClr val="FFFFFF"/>
                  </a:solidFill>
                </a:uFill>
                <a:latin typeface="Arial"/>
                <a:ea typeface="Arial"/>
              </a:rPr>
              <a:t> B25 Voltage Sensor</a:t>
            </a:r>
            <a:endParaRPr lang="en-US" sz="2000" b="0" strike="noStrike" spc="-1" dirty="0">
              <a:solidFill>
                <a:srgbClr val="000000"/>
              </a:solidFill>
              <a:uFill>
                <a:solidFill>
                  <a:srgbClr val="FFFFFF"/>
                </a:solidFill>
              </a:uFill>
              <a:latin typeface="Arial"/>
            </a:endParaRPr>
          </a:p>
        </p:txBody>
      </p:sp>
      <p:pic>
        <p:nvPicPr>
          <p:cNvPr id="12" name="Resim 2"/>
          <p:cNvPicPr/>
          <p:nvPr/>
        </p:nvPicPr>
        <p:blipFill>
          <a:blip r:embed="rId3"/>
          <a:stretch/>
        </p:blipFill>
        <p:spPr>
          <a:xfrm>
            <a:off x="834480" y="4259160"/>
            <a:ext cx="1787760" cy="1820880"/>
          </a:xfrm>
          <a:prstGeom prst="rect">
            <a:avLst/>
          </a:prstGeom>
          <a:ln>
            <a:noFill/>
          </a:ln>
        </p:spPr>
      </p:pic>
      <p:sp>
        <p:nvSpPr>
          <p:cNvPr id="13" name="CustomShape 8"/>
          <p:cNvSpPr/>
          <p:nvPr/>
        </p:nvSpPr>
        <p:spPr>
          <a:xfrm>
            <a:off x="2947139" y="4373040"/>
            <a:ext cx="5396760" cy="576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Much more solid design.</a:t>
            </a:r>
            <a:endParaRPr lang="en-US"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It needs less code.</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355" name="Shape 355"/>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27</a:t>
            </a:fld>
            <a:endParaRPr lang="en-US" sz="1000" b="0" i="0" u="none" strike="noStrike" cap="none">
              <a:solidFill>
                <a:schemeClr val="dk1"/>
              </a:solidFill>
              <a:latin typeface="Arial"/>
              <a:ea typeface="Arial"/>
              <a:cs typeface="Arial"/>
              <a:sym typeface="Arial"/>
            </a:endParaRPr>
          </a:p>
        </p:txBody>
      </p:sp>
      <p:sp>
        <p:nvSpPr>
          <p:cNvPr id="356" name="Shape 356"/>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Bonus Camera Trade &amp; Selection</a:t>
            </a:r>
          </a:p>
        </p:txBody>
      </p:sp>
      <p:sp>
        <p:nvSpPr>
          <p:cNvPr id="358" name="Shape 358"/>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360" name="Shape 36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1" name="Table 6"/>
          <p:cNvGraphicFramePr/>
          <p:nvPr>
            <p:extLst>
              <p:ext uri="{D42A27DB-BD31-4B8C-83A1-F6EECF244321}">
                <p14:modId xmlns:p14="http://schemas.microsoft.com/office/powerpoint/2010/main" val="3941925482"/>
              </p:ext>
            </p:extLst>
          </p:nvPr>
        </p:nvGraphicFramePr>
        <p:xfrm>
          <a:off x="228600" y="1103040"/>
          <a:ext cx="8697600" cy="1554840"/>
        </p:xfrm>
        <a:graphic>
          <a:graphicData uri="http://schemas.openxmlformats.org/drawingml/2006/table">
            <a:tbl>
              <a:tblPr/>
              <a:tblGrid>
                <a:gridCol w="1739520"/>
                <a:gridCol w="1739520"/>
                <a:gridCol w="1739520"/>
                <a:gridCol w="2172840"/>
                <a:gridCol w="1306200"/>
              </a:tblGrid>
              <a:tr h="491400">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Camera Sensor</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Resolution</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a:solidFill>
                            <a:srgbClr val="FFFFFF"/>
                          </a:solidFill>
                          <a:uFill>
                            <a:solidFill>
                              <a:srgbClr val="FFFFFF"/>
                            </a:solidFill>
                          </a:uFill>
                          <a:latin typeface="Arial"/>
                          <a:ea typeface="Arial"/>
                        </a:rPr>
                        <a:t>Power</a:t>
                      </a:r>
                      <a:endParaRPr lang="en-US" sz="1800" b="0" strike="noStrike" spc="-1">
                        <a:solidFill>
                          <a:srgbClr val="000000"/>
                        </a:solidFill>
                        <a:uFill>
                          <a:solidFill>
                            <a:srgbClr val="FFFFFF"/>
                          </a:solidFill>
                        </a:uFill>
                        <a:latin typeface="Arial"/>
                      </a:endParaRPr>
                    </a:p>
                    <a:p>
                      <a:pPr algn="ctr">
                        <a:lnSpc>
                          <a:spcPct val="100000"/>
                        </a:lnSpc>
                      </a:pPr>
                      <a:r>
                        <a:rPr lang="en-US" sz="1800" b="1" strike="noStrike" spc="-1">
                          <a:solidFill>
                            <a:srgbClr val="FFFFFF"/>
                          </a:solidFill>
                          <a:uFill>
                            <a:solidFill>
                              <a:srgbClr val="FFFFFF"/>
                            </a:solidFill>
                          </a:uFill>
                          <a:latin typeface="Arial"/>
                          <a:ea typeface="Arial"/>
                        </a:rPr>
                        <a:t>Cost</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800" b="1" strike="noStrike" spc="-1" dirty="0">
                          <a:solidFill>
                            <a:srgbClr val="FFFFFF"/>
                          </a:solidFill>
                          <a:uFill>
                            <a:solidFill>
                              <a:srgbClr val="FFFFFF"/>
                            </a:solidFill>
                          </a:uFill>
                          <a:latin typeface="Arial"/>
                          <a:ea typeface="Arial"/>
                        </a:rPr>
                        <a:t>Maximum Image Transfer Rate</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rgbClr val="333399"/>
                    </a:solidFill>
                  </a:tcPr>
                </a:tc>
                <a:tc>
                  <a:txBody>
                    <a:bodyPr/>
                    <a:lstStyle/>
                    <a:p>
                      <a:pPr algn="ctr">
                        <a:lnSpc>
                          <a:spcPct val="100000"/>
                        </a:lnSpc>
                      </a:pPr>
                      <a:r>
                        <a:rPr lang="tr-TR" sz="1800" b="1" strike="noStrike" spc="-1" dirty="0" err="1" smtClean="0">
                          <a:solidFill>
                            <a:schemeClr val="bg1"/>
                          </a:solidFill>
                          <a:uFill>
                            <a:solidFill>
                              <a:srgbClr val="FFFFFF"/>
                            </a:solidFill>
                          </a:uFill>
                          <a:latin typeface="Arial"/>
                        </a:rPr>
                        <a:t>Cost</a:t>
                      </a:r>
                      <a:endParaRPr lang="en-US" sz="1800" b="1" strike="noStrike" spc="-1" dirty="0">
                        <a:solidFill>
                          <a:schemeClr val="bg1"/>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cap="flat" cmpd="sng" algn="ctr">
                      <a:solidFill>
                        <a:srgbClr val="FFFFFF"/>
                      </a:solidFill>
                      <a:prstDash val="solid"/>
                      <a:round/>
                      <a:headEnd type="none" w="med" len="med"/>
                      <a:tailEnd type="none" w="med" len="med"/>
                    </a:lnB>
                    <a:solidFill>
                      <a:srgbClr val="333399"/>
                    </a:solidFill>
                  </a:tcPr>
                </a:tc>
              </a:tr>
              <a:tr h="457560">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OV7670</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Arial"/>
                          <a:ea typeface="Arial"/>
                        </a:rPr>
                        <a:t>640x480</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49,5 </a:t>
                      </a:r>
                      <a:r>
                        <a:rPr lang="en-US" sz="1800" b="0" strike="noStrike" spc="-1" dirty="0" err="1">
                          <a:solidFill>
                            <a:srgbClr val="000000"/>
                          </a:solidFill>
                          <a:uFill>
                            <a:solidFill>
                              <a:srgbClr val="FFFFFF"/>
                            </a:solidFill>
                          </a:uFill>
                          <a:latin typeface="Arial"/>
                          <a:ea typeface="Arial"/>
                        </a:rPr>
                        <a:t>mW</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800" b="0" strike="noStrike" spc="-1">
                          <a:solidFill>
                            <a:srgbClr val="000000"/>
                          </a:solidFill>
                          <a:uFill>
                            <a:solidFill>
                              <a:srgbClr val="FFFFFF"/>
                            </a:solidFill>
                          </a:uFill>
                          <a:latin typeface="Arial"/>
                          <a:ea typeface="Arial"/>
                        </a:rPr>
                        <a:t>30 fps for VGA</a:t>
                      </a:r>
                      <a:endParaRPr lang="en-US" sz="1800" b="0" strike="noStrike" spc="-1">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14 $</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r>
              <a:tr h="457200">
                <a:tc>
                  <a:txBody>
                    <a:bodyPr/>
                    <a:lstStyle/>
                    <a:p>
                      <a:pPr algn="ctr">
                        <a:lnSpc>
                          <a:spcPct val="100000"/>
                        </a:lnSpc>
                      </a:pPr>
                      <a:r>
                        <a:rPr lang="en-US" sz="1800" b="0" strike="noStrike" spc="-1" dirty="0" smtClean="0">
                          <a:solidFill>
                            <a:srgbClr val="000000"/>
                          </a:solidFill>
                          <a:uFill>
                            <a:solidFill>
                              <a:srgbClr val="FFFFFF"/>
                            </a:solidFill>
                          </a:uFill>
                          <a:latin typeface="Arial"/>
                          <a:ea typeface="Arial"/>
                        </a:rPr>
                        <a:t>OV26</a:t>
                      </a:r>
                      <a:r>
                        <a:rPr lang="tr-TR" sz="1800" b="0" strike="noStrike" spc="-1" dirty="0" smtClean="0">
                          <a:solidFill>
                            <a:srgbClr val="000000"/>
                          </a:solidFill>
                          <a:uFill>
                            <a:solidFill>
                              <a:srgbClr val="FFFFFF"/>
                            </a:solidFill>
                          </a:uFill>
                          <a:latin typeface="Arial"/>
                          <a:ea typeface="Arial"/>
                        </a:rPr>
                        <a:t>4</a:t>
                      </a:r>
                      <a:r>
                        <a:rPr lang="en-US" sz="1800" b="0" strike="noStrike" spc="-1" dirty="0" smtClean="0">
                          <a:solidFill>
                            <a:srgbClr val="000000"/>
                          </a:solidFill>
                          <a:uFill>
                            <a:solidFill>
                              <a:srgbClr val="FFFFFF"/>
                            </a:solidFill>
                          </a:uFill>
                          <a:latin typeface="Arial"/>
                          <a:ea typeface="Arial"/>
                        </a:rPr>
                        <a:t>0</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1600x1200</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800" b="0" strike="noStrike" spc="-1">
                          <a:solidFill>
                            <a:srgbClr val="000000"/>
                          </a:solidFill>
                          <a:uFill>
                            <a:solidFill>
                              <a:srgbClr val="FFFFFF"/>
                            </a:solidFill>
                          </a:uFill>
                          <a:latin typeface="Arial"/>
                          <a:ea typeface="Arial"/>
                        </a:rPr>
                        <a:t>140 mW</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800" b="0" strike="noStrike" spc="-1" dirty="0">
                          <a:solidFill>
                            <a:srgbClr val="000000"/>
                          </a:solidFill>
                          <a:uFill>
                            <a:solidFill>
                              <a:srgbClr val="FFFFFF"/>
                            </a:solidFill>
                          </a:uFill>
                          <a:latin typeface="Arial"/>
                          <a:ea typeface="Arial"/>
                        </a:rPr>
                        <a:t>15 fps UXGA</a:t>
                      </a: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25.99 $</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r>
            </a:tbl>
          </a:graphicData>
        </a:graphic>
      </p:graphicFrame>
      <p:pic>
        <p:nvPicPr>
          <p:cNvPr id="12" name="Picture 4"/>
          <p:cNvPicPr/>
          <p:nvPr/>
        </p:nvPicPr>
        <p:blipFill>
          <a:blip r:embed="rId3"/>
          <a:stretch/>
        </p:blipFill>
        <p:spPr>
          <a:xfrm>
            <a:off x="202442" y="3962400"/>
            <a:ext cx="2514600" cy="1852680"/>
          </a:xfrm>
          <a:prstGeom prst="rect">
            <a:avLst/>
          </a:prstGeom>
          <a:ln>
            <a:noFill/>
          </a:ln>
        </p:spPr>
      </p:pic>
      <p:sp>
        <p:nvSpPr>
          <p:cNvPr id="13" name="CustomShape 7"/>
          <p:cNvSpPr/>
          <p:nvPr/>
        </p:nvSpPr>
        <p:spPr>
          <a:xfrm>
            <a:off x="200167" y="3375060"/>
            <a:ext cx="45716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solidFill>
                  <a:srgbClr val="000000"/>
                </a:solidFill>
                <a:uFill>
                  <a:solidFill>
                    <a:srgbClr val="FFFFFF"/>
                  </a:solidFill>
                </a:uFill>
                <a:latin typeface="Arial"/>
                <a:ea typeface="Arial"/>
              </a:rPr>
              <a:t>Selected Camera</a:t>
            </a:r>
            <a:r>
              <a:rPr lang="en-US" sz="1800" b="1" strike="noStrike" spc="-1" dirty="0" smtClean="0">
                <a:solidFill>
                  <a:srgbClr val="000000"/>
                </a:solidFill>
                <a:uFill>
                  <a:solidFill>
                    <a:srgbClr val="FFFFFF"/>
                  </a:solidFill>
                </a:uFill>
                <a:latin typeface="Arial"/>
                <a:ea typeface="Arial"/>
              </a:rPr>
              <a:t>:</a:t>
            </a:r>
            <a:r>
              <a:rPr lang="tr-TR" sz="1800" b="1" strike="noStrike" spc="-1" dirty="0" smtClean="0">
                <a:solidFill>
                  <a:srgbClr val="000000"/>
                </a:solidFill>
                <a:uFill>
                  <a:solidFill>
                    <a:srgbClr val="FFFFFF"/>
                  </a:solidFill>
                </a:uFill>
                <a:latin typeface="Arial"/>
                <a:ea typeface="Arial"/>
              </a:rPr>
              <a:t> </a:t>
            </a:r>
            <a:r>
              <a:rPr lang="tr-TR" sz="1800" strike="noStrike" spc="-1" dirty="0" err="1" smtClean="0">
                <a:solidFill>
                  <a:srgbClr val="000000"/>
                </a:solidFill>
                <a:uFill>
                  <a:solidFill>
                    <a:srgbClr val="FFFFFF"/>
                  </a:solidFill>
                </a:uFill>
                <a:latin typeface="Arial"/>
                <a:ea typeface="Arial"/>
              </a:rPr>
              <a:t>Omnivision</a:t>
            </a:r>
            <a:r>
              <a:rPr lang="en-US" sz="1800" b="1" strike="noStrike" spc="-1" dirty="0" smtClean="0">
                <a:solidFill>
                  <a:srgbClr val="000000"/>
                </a:solidFill>
                <a:uFill>
                  <a:solidFill>
                    <a:srgbClr val="FFFFFF"/>
                  </a:solidFill>
                </a:uFill>
                <a:latin typeface="Arial"/>
                <a:ea typeface="Arial"/>
              </a:rPr>
              <a:t> </a:t>
            </a:r>
            <a:r>
              <a:rPr lang="en-US" sz="1800" b="0" strike="noStrike" spc="-1" dirty="0">
                <a:solidFill>
                  <a:srgbClr val="000000"/>
                </a:solidFill>
                <a:uFill>
                  <a:solidFill>
                    <a:srgbClr val="FFFFFF"/>
                  </a:solidFill>
                </a:uFill>
                <a:latin typeface="Arial"/>
                <a:ea typeface="Arial"/>
              </a:rPr>
              <a:t>OV7670</a:t>
            </a:r>
            <a:endParaRPr lang="en-US" sz="2400" b="0" strike="noStrike" spc="-1" dirty="0">
              <a:solidFill>
                <a:srgbClr val="000000"/>
              </a:solidFill>
              <a:uFill>
                <a:solidFill>
                  <a:srgbClr val="FFFFFF"/>
                </a:solidFill>
              </a:uFill>
              <a:latin typeface="Arial"/>
            </a:endParaRPr>
          </a:p>
        </p:txBody>
      </p:sp>
      <p:sp>
        <p:nvSpPr>
          <p:cNvPr id="14" name="CustomShape 8"/>
          <p:cNvSpPr/>
          <p:nvPr/>
        </p:nvSpPr>
        <p:spPr>
          <a:xfrm>
            <a:off x="2743200" y="4171260"/>
            <a:ext cx="4571640" cy="792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Less power usage.</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Much more faster image transfer rate.</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366" name="Shape 366"/>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28</a:t>
            </a:fld>
            <a:endParaRPr lang="en-US" sz="1000" b="0" i="0" u="none" strike="noStrike" cap="none">
              <a:solidFill>
                <a:schemeClr val="dk1"/>
              </a:solidFill>
              <a:latin typeface="Arial"/>
              <a:ea typeface="Arial"/>
              <a:cs typeface="Arial"/>
              <a:sym typeface="Arial"/>
            </a:endParaRPr>
          </a:p>
        </p:txBody>
      </p:sp>
      <p:sp>
        <p:nvSpPr>
          <p:cNvPr id="367" name="Shape 367"/>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Descent Control Design</a:t>
            </a:r>
          </a:p>
        </p:txBody>
      </p:sp>
      <p:sp>
        <p:nvSpPr>
          <p:cNvPr id="368" name="Shape 368"/>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4744"/>
            <a:ext cx="9144000" cy="5280473"/>
          </a:xfrm>
          <a:prstGeom prst="rect">
            <a:avLst/>
          </a:prstGeom>
        </p:spPr>
      </p:pic>
      <p:sp>
        <p:nvSpPr>
          <p:cNvPr id="2" name="Başlık 1"/>
          <p:cNvSpPr>
            <a:spLocks noGrp="1"/>
          </p:cNvSpPr>
          <p:nvPr>
            <p:ph type="title"/>
          </p:nvPr>
        </p:nvSpPr>
        <p:spPr/>
        <p:txBody>
          <a:bodyPr/>
          <a:lstStyle/>
          <a:p>
            <a:r>
              <a:rPr lang="tr-TR" b="0" dirty="0"/>
              <a:t> </a:t>
            </a:r>
            <a:r>
              <a:rPr lang="tr-TR" b="0" dirty="0" smtClean="0"/>
              <a:t>   </a:t>
            </a:r>
            <a:r>
              <a:rPr lang="en-US" dirty="0"/>
              <a:t>Descent Control Overview</a:t>
            </a:r>
            <a:endParaRPr lang="tr-TR" dirty="0"/>
          </a:p>
        </p:txBody>
      </p:sp>
      <p:sp>
        <p:nvSpPr>
          <p:cNvPr id="3" name="Metin Yer Tutucusu 2"/>
          <p:cNvSpPr>
            <a:spLocks noGrp="1"/>
          </p:cNvSpPr>
          <p:nvPr>
            <p:ph type="body" idx="1"/>
          </p:nvPr>
        </p:nvSpPr>
        <p:spPr>
          <a:xfrm>
            <a:off x="228600" y="1066800"/>
            <a:ext cx="8807896" cy="5242520"/>
          </a:xfrm>
        </p:spPr>
        <p:txBody>
          <a:bodyPr/>
          <a:lstStyle/>
          <a:p>
            <a:pPr marL="152400" indent="0">
              <a:buNone/>
            </a:pPr>
            <a:r>
              <a:rPr lang="tr-TR" dirty="0" smtClean="0"/>
              <a:t>                                                </a:t>
            </a:r>
          </a:p>
          <a:p>
            <a:pPr marL="152400" indent="0">
              <a:buNone/>
            </a:pPr>
            <a:r>
              <a:rPr lang="tr-TR" dirty="0" smtClean="0"/>
              <a:t>                                           Container with  </a:t>
            </a:r>
            <a:r>
              <a:rPr lang="tr-TR" dirty="0"/>
              <a:t>parachute </a:t>
            </a:r>
            <a:endParaRPr lang="tr-TR" dirty="0" smtClean="0"/>
          </a:p>
          <a:p>
            <a:pPr marL="152400" indent="0">
              <a:buNone/>
            </a:pPr>
            <a:r>
              <a:rPr lang="tr-TR" dirty="0"/>
              <a:t> </a:t>
            </a:r>
            <a:r>
              <a:rPr lang="tr-TR" dirty="0" smtClean="0"/>
              <a:t>                                          (</a:t>
            </a:r>
            <a:r>
              <a:rPr lang="tr-TR" dirty="0" err="1" smtClean="0"/>
              <a:t>glider</a:t>
            </a:r>
            <a:r>
              <a:rPr lang="tr-TR" dirty="0" smtClean="0"/>
              <a:t> </a:t>
            </a:r>
            <a:r>
              <a:rPr lang="tr-TR" dirty="0"/>
              <a:t>inside </a:t>
            </a:r>
            <a:r>
              <a:rPr lang="tr-TR" dirty="0" err="1"/>
              <a:t>container</a:t>
            </a:r>
            <a:r>
              <a:rPr lang="tr-TR" dirty="0" smtClean="0"/>
              <a:t>)</a:t>
            </a:r>
          </a:p>
          <a:p>
            <a:pPr marL="152400" indent="0">
              <a:buNone/>
            </a:pPr>
            <a:endParaRPr lang="tr-TR" dirty="0" smtClean="0"/>
          </a:p>
          <a:p>
            <a:pPr marL="152400" indent="0">
              <a:buNone/>
            </a:pPr>
            <a:endParaRPr lang="tr-TR" dirty="0"/>
          </a:p>
          <a:p>
            <a:pPr marL="152400" indent="0">
              <a:buNone/>
            </a:pPr>
            <a:r>
              <a:rPr lang="tr-TR" dirty="0"/>
              <a:t> </a:t>
            </a:r>
            <a:r>
              <a:rPr lang="tr-TR" dirty="0" smtClean="0"/>
              <a:t>                                                        </a:t>
            </a:r>
            <a:r>
              <a:rPr lang="tr-TR" dirty="0" err="1" smtClean="0"/>
              <a:t>glider</a:t>
            </a:r>
            <a:r>
              <a:rPr lang="tr-TR" dirty="0" smtClean="0"/>
              <a:t> </a:t>
            </a:r>
            <a:r>
              <a:rPr lang="tr-TR" dirty="0" err="1" smtClean="0"/>
              <a:t>separation</a:t>
            </a:r>
            <a:r>
              <a:rPr lang="tr-TR" dirty="0" smtClean="0"/>
              <a:t> </a:t>
            </a:r>
          </a:p>
          <a:p>
            <a:pPr marL="152400" indent="0">
              <a:buNone/>
            </a:pPr>
            <a:r>
              <a:rPr lang="tr-TR" dirty="0"/>
              <a:t> </a:t>
            </a:r>
            <a:r>
              <a:rPr lang="tr-TR" dirty="0" smtClean="0"/>
              <a:t>                                                         </a:t>
            </a:r>
            <a:r>
              <a:rPr lang="tr-TR" dirty="0" err="1" smtClean="0"/>
              <a:t>from</a:t>
            </a:r>
            <a:r>
              <a:rPr lang="tr-TR" dirty="0" smtClean="0"/>
              <a:t> </a:t>
            </a:r>
            <a:r>
              <a:rPr lang="tr-TR" dirty="0" err="1" smtClean="0"/>
              <a:t>container</a:t>
            </a:r>
            <a:endParaRPr lang="tr-TR" dirty="0" smtClean="0"/>
          </a:p>
          <a:p>
            <a:pPr marL="152400" indent="0">
              <a:buNone/>
            </a:pPr>
            <a:endParaRPr lang="tr-TR" dirty="0" smtClean="0"/>
          </a:p>
          <a:p>
            <a:pPr marL="152400" indent="0">
              <a:buNone/>
            </a:pPr>
            <a:r>
              <a:rPr lang="tr-TR" dirty="0" smtClean="0"/>
              <a:t>                                                                      </a:t>
            </a:r>
            <a:r>
              <a:rPr lang="en-US" dirty="0" smtClean="0"/>
              <a:t>glider </a:t>
            </a:r>
            <a:r>
              <a:rPr lang="en-US" dirty="0"/>
              <a:t>is circling </a:t>
            </a:r>
            <a:endParaRPr lang="tr-TR" dirty="0"/>
          </a:p>
          <a:p>
            <a:pPr marL="152400" indent="0">
              <a:buNone/>
            </a:pPr>
            <a:r>
              <a:rPr lang="tr-TR" dirty="0" smtClean="0"/>
              <a:t>                                                                       </a:t>
            </a:r>
            <a:r>
              <a:rPr lang="en-US" dirty="0" smtClean="0"/>
              <a:t>in </a:t>
            </a:r>
            <a:r>
              <a:rPr lang="en-US" dirty="0"/>
              <a:t>a spiral</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29</a:t>
            </a:fld>
            <a:endParaRPr lang="en-US" sz="1000" b="0" i="0" u="none" strike="noStrike" cap="none" dirty="0">
              <a:solidFill>
                <a:schemeClr val="dk1"/>
              </a:solidFill>
              <a:latin typeface="Arial"/>
              <a:ea typeface="Arial"/>
              <a:cs typeface="Arial"/>
              <a:sym typeface="Aria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1294" y="4816422"/>
            <a:ext cx="485096" cy="653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180333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Shape 152"/>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3</a:t>
            </a:fld>
            <a:endParaRPr lang="en-US" sz="1000" b="0" i="0" u="none" strike="noStrike" cap="none">
              <a:solidFill>
                <a:schemeClr val="dk1"/>
              </a:solidFill>
              <a:latin typeface="Arial"/>
              <a:ea typeface="Arial"/>
              <a:cs typeface="Arial"/>
              <a:sym typeface="Arial"/>
            </a:endParaRPr>
          </a:p>
        </p:txBody>
      </p:sp>
      <p:sp>
        <p:nvSpPr>
          <p:cNvPr id="153" name="Shape 153"/>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Team Organization</a:t>
            </a:r>
          </a:p>
        </p:txBody>
      </p:sp>
      <p:pic>
        <p:nvPicPr>
          <p:cNvPr id="11" name="Resi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12" y="1122362"/>
            <a:ext cx="8683388" cy="5146674"/>
          </a:xfrm>
          <a:prstGeom prst="rect">
            <a:avLst/>
          </a:prstGeom>
        </p:spPr>
      </p:pic>
      <p:sp>
        <p:nvSpPr>
          <p:cNvPr id="7" name="Shape 19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a:t>
            </a:r>
            <a:r>
              <a:rPr lang="tr-TR" dirty="0" smtClean="0"/>
              <a:t>4773 –grizu-263</a:t>
            </a:r>
            <a:endParaRPr lang="en-US" sz="1000" b="0" i="0" u="none" strike="noStrike" cap="none" dirty="0">
              <a:solidFill>
                <a:schemeClr val="dk1"/>
              </a:solidFill>
              <a:latin typeface="Arial"/>
              <a:ea typeface="Arial"/>
              <a:cs typeface="Arial"/>
              <a:sym typeface="Arial"/>
            </a:endParaRPr>
          </a:p>
        </p:txBody>
      </p:sp>
      <p:sp>
        <p:nvSpPr>
          <p:cNvPr id="8" name="Shape 14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a:t>
            </a:r>
            <a:r>
              <a:rPr lang="tr-TR" sz="1000" dirty="0" smtClean="0">
                <a:solidFill>
                  <a:schemeClr val="dk1"/>
                </a:solidFill>
              </a:rPr>
              <a:t>Muzaffer Duysal</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681393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Descent Control Requirements</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30</a:t>
            </a:fld>
            <a:endParaRPr lang="en-US" sz="1000" b="0" i="0" u="none" strike="noStrike" cap="none">
              <a:solidFill>
                <a:schemeClr val="dk1"/>
              </a:solidFill>
              <a:latin typeface="Arial"/>
              <a:ea typeface="Arial"/>
              <a:cs typeface="Arial"/>
              <a:sym typeface="Arial"/>
            </a:endParaRPr>
          </a:p>
        </p:txBody>
      </p:sp>
      <p:graphicFrame>
        <p:nvGraphicFramePr>
          <p:cNvPr id="5" name="Table 5"/>
          <p:cNvGraphicFramePr/>
          <p:nvPr>
            <p:extLst/>
          </p:nvPr>
        </p:nvGraphicFramePr>
        <p:xfrm>
          <a:off x="107504" y="1484784"/>
          <a:ext cx="8712200" cy="4408847"/>
        </p:xfrm>
        <a:graphic>
          <a:graphicData uri="http://schemas.openxmlformats.org/drawingml/2006/table">
            <a:tbl>
              <a:tblPr/>
              <a:tblGrid>
                <a:gridCol w="959024">
                  <a:extLst>
                    <a:ext uri="{9D8B030D-6E8A-4147-A177-3AD203B41FA5}">
                      <a16:colId xmlns:a16="http://schemas.microsoft.com/office/drawing/2014/main" xmlns="" val="20000"/>
                    </a:ext>
                  </a:extLst>
                </a:gridCol>
                <a:gridCol w="3950433">
                  <a:extLst>
                    <a:ext uri="{9D8B030D-6E8A-4147-A177-3AD203B41FA5}">
                      <a16:colId xmlns:a16="http://schemas.microsoft.com/office/drawing/2014/main" xmlns="" val="20001"/>
                    </a:ext>
                  </a:extLst>
                </a:gridCol>
                <a:gridCol w="1988457">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798286">
                  <a:extLst>
                    <a:ext uri="{9D8B030D-6E8A-4147-A177-3AD203B41FA5}">
                      <a16:colId xmlns:a16="http://schemas.microsoft.com/office/drawing/2014/main" xmlns="" val="20004"/>
                    </a:ext>
                  </a:extLst>
                </a:gridCol>
              </a:tblGrid>
              <a:tr h="332823">
                <a:tc>
                  <a:txBody>
                    <a:bodyPr/>
                    <a:lstStyle/>
                    <a:p>
                      <a:pPr algn="ct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800" b="1" dirty="0" err="1" smtClean="0">
                          <a:solidFill>
                            <a:schemeClr val="bg1"/>
                          </a:solidFill>
                        </a:rPr>
                        <a:t>Container</a:t>
                      </a:r>
                      <a:r>
                        <a:rPr lang="tr-TR" sz="1800" b="1" dirty="0" smtClean="0">
                          <a:solidFill>
                            <a:schemeClr val="bg1"/>
                          </a:solidFill>
                        </a:rPr>
                        <a:t> </a:t>
                      </a:r>
                      <a:r>
                        <a:rPr lang="tr-TR" sz="1800" b="1" dirty="0" err="1" smtClean="0">
                          <a:solidFill>
                            <a:schemeClr val="bg1"/>
                          </a:solidFill>
                        </a:rPr>
                        <a:t>Requirements</a:t>
                      </a:r>
                      <a:r>
                        <a:rPr lang="tr-TR" sz="1800" b="1" dirty="0" smtClean="0">
                          <a:solidFill>
                            <a:schemeClr val="bg1"/>
                          </a:solidFill>
                        </a:rPr>
                        <a:t> </a:t>
                      </a: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chemeClr val="accent6">
                        <a:lumMod val="60000"/>
                        <a:lumOff val="40000"/>
                      </a:schemeClr>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chemeClr val="accent6">
                        <a:lumMod val="60000"/>
                        <a:lumOff val="40000"/>
                      </a:schemeClr>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chemeClr val="accent6">
                        <a:lumMod val="60000"/>
                        <a:lumOff val="40000"/>
                      </a:schemeClr>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25200">
                      <a:solidFill>
                        <a:srgbClr val="FFFFFF"/>
                      </a:solidFill>
                    </a:lnB>
                    <a:solidFill>
                      <a:schemeClr val="accent6">
                        <a:lumMod val="60000"/>
                        <a:lumOff val="40000"/>
                      </a:schemeClr>
                    </a:solidFill>
                  </a:tcPr>
                </a:tc>
              </a:tr>
              <a:tr h="332823">
                <a:tc>
                  <a:txBody>
                    <a:bodyPr/>
                    <a:lstStyle/>
                    <a:p>
                      <a:pPr algn="ctr">
                        <a:lnSpc>
                          <a:spcPct val="100000"/>
                        </a:lnSpc>
                      </a:pPr>
                      <a:r>
                        <a:rPr lang="tr-TR" sz="1600" b="1" strike="noStrike" spc="-1" dirty="0" err="1" smtClean="0">
                          <a:solidFill>
                            <a:srgbClr val="FFFFFF"/>
                          </a:solidFill>
                          <a:uFill>
                            <a:solidFill>
                              <a:srgbClr val="FFFFFF"/>
                            </a:solidFill>
                          </a:uFill>
                          <a:latin typeface="Arial"/>
                        </a:rPr>
                        <a:t>Number</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en-US" sz="1600" b="1" strike="noStrike" spc="-1" dirty="0" err="1">
                          <a:solidFill>
                            <a:srgbClr val="FFFFFF"/>
                          </a:solidFill>
                          <a:uFill>
                            <a:solidFill>
                              <a:srgbClr val="FFFFFF"/>
                            </a:solidFill>
                          </a:uFill>
                          <a:latin typeface="Arial"/>
                          <a:ea typeface="Arial"/>
                        </a:rPr>
                        <a:t>Desciption</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chemeClr val="accent2"/>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Rationale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en-US" sz="1600" b="1" strike="noStrike" spc="-1" dirty="0">
                          <a:solidFill>
                            <a:srgbClr val="FFFFFF"/>
                          </a:solidFill>
                          <a:uFill>
                            <a:solidFill>
                              <a:srgbClr val="FFFFFF"/>
                            </a:solidFill>
                          </a:uFill>
                          <a:latin typeface="Arial"/>
                          <a:ea typeface="Arial"/>
                        </a:rPr>
                        <a:t>Priority</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en-US" sz="1600" b="1" strike="noStrike" spc="-1" dirty="0">
                          <a:solidFill>
                            <a:srgbClr val="FFFFFF"/>
                          </a:solidFill>
                          <a:uFill>
                            <a:solidFill>
                              <a:srgbClr val="FFFFFF"/>
                            </a:solidFill>
                          </a:uFill>
                          <a:latin typeface="Arial"/>
                          <a:ea typeface="Arial"/>
                        </a:rPr>
                        <a:t>VM</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extLst>
                  <a:ext uri="{0D108BD9-81ED-4DB2-BD59-A6C34878D82A}">
                    <a16:rowId xmlns:a16="http://schemas.microsoft.com/office/drawing/2014/main" xmlns="" val="10000"/>
                  </a:ext>
                </a:extLst>
              </a:tr>
              <a:tr h="454165">
                <a:tc>
                  <a:txBody>
                    <a:bodyPr/>
                    <a:lstStyle/>
                    <a:p>
                      <a:pPr algn="ctr">
                        <a:lnSpc>
                          <a:spcPct val="100000"/>
                        </a:lnSpc>
                      </a:pPr>
                      <a:r>
                        <a:rPr lang="tr-TR" sz="1600" b="0" dirty="0" smtClean="0"/>
                        <a:t>RN #3</a:t>
                      </a:r>
                      <a:endParaRPr lang="en-US" sz="1800" b="0" strike="noStrike" spc="-1" dirty="0">
                        <a:solidFill>
                          <a:srgbClr val="000000"/>
                        </a:solidFill>
                        <a:uFill>
                          <a:solidFill>
                            <a:srgbClr val="FFFFFF"/>
                          </a:solidFill>
                        </a:uFill>
                        <a:latin typeface="Arial"/>
                      </a:endParaRPr>
                    </a:p>
                  </a:txBody>
                  <a:tcPr anchor="ct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nSpc>
                          <a:spcPct val="100000"/>
                        </a:lnSpc>
                      </a:pPr>
                      <a:r>
                        <a:rPr lang="en-US" sz="1200" b="0" dirty="0" smtClean="0"/>
                        <a:t>Dimensions of container based on requirement to fit inside envelope of 12.5 cm </a:t>
                      </a:r>
                      <a:r>
                        <a:rPr lang="tr-TR" sz="1200" b="0" dirty="0" err="1" smtClean="0"/>
                        <a:t>diameter</a:t>
                      </a:r>
                      <a:r>
                        <a:rPr lang="tr-TR" sz="1200" b="0" dirty="0" smtClean="0"/>
                        <a:t> X 31 cm </a:t>
                      </a:r>
                      <a:r>
                        <a:rPr lang="tr-TR" sz="1200" b="0" dirty="0" err="1" smtClean="0"/>
                        <a:t>length</a:t>
                      </a:r>
                      <a:r>
                        <a:rPr lang="tr-TR" sz="1200" b="0" dirty="0" smtClean="0"/>
                        <a:t>.</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l"/>
                      <a:r>
                        <a:rPr lang="tr-TR" sz="1200" dirty="0" err="1" smtClean="0">
                          <a:solidFill>
                            <a:schemeClr val="tx1"/>
                          </a:solidFill>
                        </a:rPr>
                        <a:t>Competition</a:t>
                      </a:r>
                      <a:r>
                        <a:rPr lang="tr-TR" sz="1200" baseline="0" dirty="0" smtClean="0">
                          <a:solidFill>
                            <a:schemeClr val="tx1"/>
                          </a:solidFill>
                        </a:rPr>
                        <a:t> </a:t>
                      </a:r>
                      <a:r>
                        <a:rPr lang="tr-TR" sz="1200" baseline="0" dirty="0" err="1" smtClean="0">
                          <a:solidFill>
                            <a:schemeClr val="tx1"/>
                          </a:solidFill>
                        </a:rPr>
                        <a:t>requirement</a:t>
                      </a:r>
                      <a:r>
                        <a:rPr lang="tr-TR" sz="1200" baseline="0" dirty="0" smtClean="0">
                          <a:solidFill>
                            <a:schemeClr val="tx1"/>
                          </a:solidFill>
                        </a:rPr>
                        <a:t>.</a:t>
                      </a:r>
                      <a:endParaRPr lang="en-US" sz="1200" dirty="0">
                        <a:solidFill>
                          <a:schemeClr val="tx1"/>
                        </a:solidFil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r>
                        <a:rPr lang="tr-TR" sz="1400" b="0" i="0" u="none" strike="noStrike" cap="none" baseline="0" dirty="0" smtClean="0">
                          <a:solidFill>
                            <a:schemeClr val="tx1"/>
                          </a:solidFill>
                          <a:latin typeface="+mn-lt"/>
                          <a:ea typeface="+mn-ea"/>
                          <a:cs typeface="+mn-cs"/>
                          <a:sym typeface="Arial"/>
                        </a:rPr>
                        <a:t>HIGH	</a:t>
                      </a: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I</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extLst>
                  <a:ext uri="{0D108BD9-81ED-4DB2-BD59-A6C34878D82A}">
                    <a16:rowId xmlns:a16="http://schemas.microsoft.com/office/drawing/2014/main" xmlns="" val="10001"/>
                  </a:ext>
                </a:extLst>
              </a:tr>
              <a:tr h="4541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b="0" dirty="0" smtClean="0"/>
                        <a:t>RN #4</a:t>
                      </a:r>
                    </a:p>
                  </a:txBody>
                  <a:tcPr anchor="ct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The container shall use a passive descent control system. It cannot free fall. A parachute is allowed and highly recommended. Include a spill hole to reduce swaying.</a:t>
                      </a:r>
                      <a:r>
                        <a:rPr lang="tr-TR" sz="1200" b="0" dirty="0" smtClean="0"/>
                        <a:t> </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l"/>
                      <a:r>
                        <a:rPr lang="tr-TR" sz="1200" b="0" dirty="0" err="1" smtClean="0">
                          <a:solidFill>
                            <a:schemeClr val="tx1"/>
                          </a:solidFill>
                        </a:rPr>
                        <a:t>Competition</a:t>
                      </a:r>
                      <a:r>
                        <a:rPr lang="tr-TR" sz="1200" b="0" baseline="0" dirty="0" smtClean="0">
                          <a:solidFill>
                            <a:schemeClr val="tx1"/>
                          </a:solidFill>
                        </a:rPr>
                        <a:t> </a:t>
                      </a:r>
                      <a:r>
                        <a:rPr lang="tr-TR" sz="1200" b="0" baseline="0" dirty="0" err="1" smtClean="0">
                          <a:solidFill>
                            <a:schemeClr val="tx1"/>
                          </a:solidFill>
                        </a:rPr>
                        <a:t>requirement</a:t>
                      </a:r>
                      <a:r>
                        <a:rPr lang="tr-TR" sz="1200" b="0" baseline="0" dirty="0" smtClean="0">
                          <a:solidFill>
                            <a:schemeClr val="tx1"/>
                          </a:solidFill>
                        </a:rPr>
                        <a:t>. </a:t>
                      </a:r>
                      <a:endParaRPr lang="en-US" sz="1200" b="0" dirty="0">
                        <a:solidFill>
                          <a:schemeClr val="tx1"/>
                        </a:solidFil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HIGH</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A</a:t>
                      </a:r>
                      <a:r>
                        <a:rPr lang="tr-TR" sz="1800" b="0" strike="noStrike" spc="-1" baseline="0" dirty="0" smtClean="0">
                          <a:solidFill>
                            <a:srgbClr val="000000"/>
                          </a:solidFill>
                          <a:uFill>
                            <a:solidFill>
                              <a:srgbClr val="FFFFFF"/>
                            </a:solidFill>
                          </a:uFill>
                          <a:latin typeface="Arial"/>
                        </a:rPr>
                        <a:t>,I,T</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extLst>
                  <a:ext uri="{0D108BD9-81ED-4DB2-BD59-A6C34878D82A}">
                    <a16:rowId xmlns:a16="http://schemas.microsoft.com/office/drawing/2014/main" xmlns="" val="10002"/>
                  </a:ext>
                </a:extLst>
              </a:tr>
              <a:tr h="454165">
                <a:tc>
                  <a:txBody>
                    <a:bodyPr/>
                    <a:lstStyle/>
                    <a:p>
                      <a:pPr algn="ctr">
                        <a:buFont typeface="Arial" panose="020B0604020202020204" pitchFamily="34" charset="0"/>
                        <a:buNone/>
                      </a:pPr>
                      <a:r>
                        <a:rPr lang="tr-TR" sz="1600" b="0" dirty="0" smtClean="0"/>
                        <a:t>RN #5</a:t>
                      </a:r>
                      <a:endParaRPr lang="en-US" sz="1600" b="0" strike="noStrike" spc="-1" dirty="0">
                        <a:solidFill>
                          <a:srgbClr val="000000"/>
                        </a:solidFill>
                        <a:uFill>
                          <a:solidFill>
                            <a:srgbClr val="FFFFFF"/>
                          </a:solidFill>
                        </a:uFill>
                        <a:latin typeface="+mn-lt"/>
                      </a:endParaRPr>
                    </a:p>
                  </a:txBody>
                  <a:tcPr anchor="ct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buFont typeface="Arial" panose="020B0604020202020204" pitchFamily="34" charset="0"/>
                        <a:buNone/>
                      </a:pPr>
                      <a:r>
                        <a:rPr lang="en-US" sz="1200" b="0" dirty="0" smtClean="0"/>
                        <a:t>The container shall not have any sharp edges to cause it to get stuck in the</a:t>
                      </a:r>
                      <a:r>
                        <a:rPr lang="tr-TR" sz="1200" b="0" baseline="0" dirty="0" smtClean="0"/>
                        <a:t> </a:t>
                      </a:r>
                      <a:r>
                        <a:rPr lang="en-US" sz="1200" b="0" dirty="0" smtClean="0"/>
                        <a:t>rocket payload section.</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l"/>
                      <a:r>
                        <a:rPr lang="tr-TR" sz="1200" b="0" dirty="0" err="1" smtClean="0">
                          <a:solidFill>
                            <a:schemeClr val="tx1"/>
                          </a:solidFill>
                        </a:rPr>
                        <a:t>Competition</a:t>
                      </a:r>
                      <a:r>
                        <a:rPr lang="tr-TR" sz="1200" b="0" baseline="0" dirty="0" smtClean="0">
                          <a:solidFill>
                            <a:schemeClr val="tx1"/>
                          </a:solidFill>
                        </a:rPr>
                        <a:t> </a:t>
                      </a:r>
                      <a:r>
                        <a:rPr lang="tr-TR" sz="1200" b="0" baseline="0" dirty="0" err="1" smtClean="0">
                          <a:solidFill>
                            <a:schemeClr val="tx1"/>
                          </a:solidFill>
                        </a:rPr>
                        <a:t>requirement</a:t>
                      </a:r>
                      <a:endParaRPr lang="en-US" sz="1200" b="0" dirty="0">
                        <a:solidFill>
                          <a:schemeClr val="tx1"/>
                        </a:solidFil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HIGH</a:t>
                      </a: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I</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r>
              <a:tr h="454165">
                <a:tc>
                  <a:txBody>
                    <a:bodyPr/>
                    <a:lstStyle/>
                    <a:p>
                      <a:pPr algn="ctr">
                        <a:buFont typeface="Arial" panose="020B0604020202020204" pitchFamily="34" charset="0"/>
                        <a:buNone/>
                      </a:pPr>
                      <a:r>
                        <a:rPr lang="tr-TR" sz="1600" b="0" dirty="0" smtClean="0"/>
                        <a:t>RN #6</a:t>
                      </a:r>
                    </a:p>
                  </a:txBody>
                  <a:tcPr anchor="ct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8989CD"/>
                    </a:solidFill>
                  </a:tcPr>
                </a:tc>
                <a:tc>
                  <a:txBody>
                    <a:bodyPr/>
                    <a:lstStyle/>
                    <a:p>
                      <a:pPr>
                        <a:buFont typeface="Arial" panose="020B0604020202020204" pitchFamily="34" charset="0"/>
                        <a:buNone/>
                      </a:pPr>
                      <a:r>
                        <a:rPr lang="en-US" sz="1200" b="0" dirty="0" smtClean="0"/>
                        <a:t>The container must be a florescent color, orange or pink.</a:t>
                      </a:r>
                      <a:r>
                        <a:rPr lang="tr-TR" sz="1200" b="0" dirty="0" smtClean="0"/>
                        <a:t> </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8989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dirty="0" err="1" smtClean="0">
                          <a:solidFill>
                            <a:schemeClr val="tx1"/>
                          </a:solidFill>
                        </a:rPr>
                        <a:t>Competition</a:t>
                      </a:r>
                      <a:r>
                        <a:rPr lang="tr-TR" sz="1200" b="0" baseline="0" dirty="0" smtClean="0">
                          <a:solidFill>
                            <a:schemeClr val="tx1"/>
                          </a:solidFill>
                        </a:rPr>
                        <a:t> </a:t>
                      </a:r>
                      <a:r>
                        <a:rPr lang="tr-TR" sz="1200" b="0" baseline="0" dirty="0" err="1" smtClean="0">
                          <a:solidFill>
                            <a:schemeClr val="tx1"/>
                          </a:solidFill>
                        </a:rPr>
                        <a:t>requirement</a:t>
                      </a:r>
                      <a:r>
                        <a:rPr lang="tr-TR" sz="1200" b="0" baseline="0" dirty="0" smtClean="0">
                          <a:solidFill>
                            <a:schemeClr val="tx1"/>
                          </a:solidFill>
                        </a:rPr>
                        <a:t>.</a:t>
                      </a:r>
                      <a:endParaRPr lang="en-US" sz="1200" b="0" dirty="0">
                        <a:solidFill>
                          <a:srgbClr val="FF0000"/>
                        </a:solidFil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ea typeface="Arial"/>
                        </a:rPr>
                        <a:t>HIGH</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I</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8989CD"/>
                    </a:solidFill>
                  </a:tcPr>
                </a:tc>
                <a:extLst>
                  <a:ext uri="{0D108BD9-81ED-4DB2-BD59-A6C34878D82A}">
                    <a16:rowId xmlns:a16="http://schemas.microsoft.com/office/drawing/2014/main" xmlns="" val="10003"/>
                  </a:ext>
                </a:extLst>
              </a:tr>
              <a:tr h="6354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b="0" dirty="0" smtClean="0"/>
                        <a:t>RN #8</a:t>
                      </a:r>
                    </a:p>
                  </a:txBody>
                  <a:tcPr anchor="ct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buFont typeface="Arial" panose="020B0604020202020204" pitchFamily="34" charset="0"/>
                        <a:buNone/>
                      </a:pPr>
                      <a:r>
                        <a:rPr lang="en-US" sz="1200" b="0" dirty="0" smtClean="0"/>
                        <a:t>The rocket airframe shall not be used as part of the </a:t>
                      </a:r>
                      <a:r>
                        <a:rPr lang="en-US" sz="1200" b="0" dirty="0" err="1" smtClean="0"/>
                        <a:t>CanSat</a:t>
                      </a:r>
                      <a:r>
                        <a:rPr lang="en-US" sz="1200" b="0" dirty="0" smtClean="0"/>
                        <a:t> operations.</a:t>
                      </a:r>
                      <a:endParaRPr lang="tr-TR" sz="1200" b="0" dirty="0" smtClean="0"/>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dirty="0"/>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ea typeface="Arial"/>
                        </a:rPr>
                        <a:t>HIGH</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800" b="0" strike="noStrike" spc="-1" dirty="0" smtClean="0">
                          <a:solidFill>
                            <a:srgbClr val="000000"/>
                          </a:solidFill>
                          <a:uFill>
                            <a:solidFill>
                              <a:srgbClr val="FFFFFF"/>
                            </a:solidFill>
                          </a:uFill>
                          <a:latin typeface="Arial"/>
                        </a:rPr>
                        <a:t>I</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extLst>
                  <a:ext uri="{0D108BD9-81ED-4DB2-BD59-A6C34878D82A}">
                    <a16:rowId xmlns:a16="http://schemas.microsoft.com/office/drawing/2014/main" xmlns="" val="10004"/>
                  </a:ext>
                </a:extLst>
              </a:tr>
              <a:tr h="816803">
                <a:tc>
                  <a:txBody>
                    <a:bodyPr/>
                    <a:lstStyle/>
                    <a:p>
                      <a:pPr algn="ct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endParaRPr lang="en-US" sz="1200" dirty="0"/>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endParaRPr lang="en-US" b="1" dirty="0">
                        <a:solidFill>
                          <a:srgbClr val="FF0000"/>
                        </a:solidFill>
                      </a:endParaRPr>
                    </a:p>
                  </a:txBody>
                  <a:tcPr>
                    <a:lnL w="9360">
                      <a:solidFill>
                        <a:srgbClr val="2F2F98"/>
                      </a:solidFill>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772252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Descent Control Requirements</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31</a:t>
            </a:fld>
            <a:endParaRPr lang="en-US" sz="1000" b="0" i="0" u="none" strike="noStrike" cap="none">
              <a:solidFill>
                <a:schemeClr val="dk1"/>
              </a:solidFill>
              <a:latin typeface="Arial"/>
              <a:ea typeface="Arial"/>
              <a:cs typeface="Arial"/>
              <a:sym typeface="Arial"/>
            </a:endParaRPr>
          </a:p>
        </p:txBody>
      </p:sp>
      <p:graphicFrame>
        <p:nvGraphicFramePr>
          <p:cNvPr id="5" name="Table 5"/>
          <p:cNvGraphicFramePr/>
          <p:nvPr>
            <p:extLst/>
          </p:nvPr>
        </p:nvGraphicFramePr>
        <p:xfrm>
          <a:off x="323528" y="1196752"/>
          <a:ext cx="8458363" cy="4084320"/>
        </p:xfrm>
        <a:graphic>
          <a:graphicData uri="http://schemas.openxmlformats.org/drawingml/2006/table">
            <a:tbl>
              <a:tblPr/>
              <a:tblGrid>
                <a:gridCol w="959024">
                  <a:extLst>
                    <a:ext uri="{9D8B030D-6E8A-4147-A177-3AD203B41FA5}">
                      <a16:colId xmlns:a16="http://schemas.microsoft.com/office/drawing/2014/main" xmlns="" val="20000"/>
                    </a:ext>
                  </a:extLst>
                </a:gridCol>
                <a:gridCol w="3950433">
                  <a:extLst>
                    <a:ext uri="{9D8B030D-6E8A-4147-A177-3AD203B41FA5}">
                      <a16:colId xmlns:a16="http://schemas.microsoft.com/office/drawing/2014/main" xmlns="" val="20001"/>
                    </a:ext>
                  </a:extLst>
                </a:gridCol>
                <a:gridCol w="1988457">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544449">
                  <a:extLst>
                    <a:ext uri="{9D8B030D-6E8A-4147-A177-3AD203B41FA5}">
                      <a16:colId xmlns:a16="http://schemas.microsoft.com/office/drawing/2014/main" xmlns="" val="20004"/>
                    </a:ext>
                  </a:extLst>
                </a:gridCol>
              </a:tblGrid>
              <a:tr h="149736">
                <a:tc>
                  <a:txBody>
                    <a:bodyPr/>
                    <a:lstStyle/>
                    <a:p>
                      <a:pPr algn="ct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chemeClr val="accent6">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800" b="1" dirty="0" err="1" smtClean="0">
                          <a:solidFill>
                            <a:schemeClr val="bg1"/>
                          </a:solidFill>
                        </a:rPr>
                        <a:t>Glider</a:t>
                      </a:r>
                      <a:r>
                        <a:rPr lang="tr-TR" sz="1800" b="1" baseline="0" dirty="0" smtClean="0">
                          <a:solidFill>
                            <a:schemeClr val="bg1"/>
                          </a:solidFill>
                        </a:rPr>
                        <a:t> </a:t>
                      </a:r>
                      <a:r>
                        <a:rPr lang="tr-TR" sz="1800" b="1" dirty="0" err="1" smtClean="0">
                          <a:solidFill>
                            <a:schemeClr val="bg1"/>
                          </a:solidFill>
                        </a:rPr>
                        <a:t>Requirements</a:t>
                      </a:r>
                      <a:r>
                        <a:rPr lang="tr-TR" sz="1800" b="1" dirty="0" smtClean="0">
                          <a:solidFill>
                            <a:schemeClr val="bg1"/>
                          </a:solidFill>
                        </a:rPr>
                        <a:t> </a:t>
                      </a: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chemeClr val="accent6">
                        <a:lumMod val="60000"/>
                        <a:lumOff val="40000"/>
                      </a:schemeClr>
                    </a:solidFill>
                  </a:tcPr>
                </a:tc>
                <a:tc>
                  <a:txBody>
                    <a:bodyPr/>
                    <a:lstStyle/>
                    <a:p>
                      <a:pPr algn="l">
                        <a:lnSpc>
                          <a:spcPct val="100000"/>
                        </a:lnSpc>
                      </a:pP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chemeClr val="accent6">
                        <a:lumMod val="60000"/>
                        <a:lumOff val="40000"/>
                      </a:schemeClr>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25200">
                      <a:solidFill>
                        <a:srgbClr val="FFFFFF"/>
                      </a:solidFill>
                    </a:lnB>
                    <a:solidFill>
                      <a:schemeClr val="accent6">
                        <a:lumMod val="60000"/>
                        <a:lumOff val="40000"/>
                      </a:schemeClr>
                    </a:solidFill>
                  </a:tcPr>
                </a:tc>
                <a:tc>
                  <a:txBody>
                    <a:bodyPr/>
                    <a:lstStyle/>
                    <a:p>
                      <a:pPr algn="l">
                        <a:lnSpc>
                          <a:spcPct val="100000"/>
                        </a:lnSpc>
                      </a:pP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25200">
                      <a:solidFill>
                        <a:srgbClr val="FFFFFF"/>
                      </a:solidFill>
                    </a:lnB>
                    <a:solidFill>
                      <a:schemeClr val="accent6">
                        <a:lumMod val="60000"/>
                        <a:lumOff val="40000"/>
                      </a:schemeClr>
                    </a:solidFill>
                  </a:tcPr>
                </a:tc>
              </a:tr>
              <a:tr h="332823">
                <a:tc>
                  <a:txBody>
                    <a:bodyPr/>
                    <a:lstStyle/>
                    <a:p>
                      <a:pPr algn="ctr">
                        <a:lnSpc>
                          <a:spcPct val="100000"/>
                        </a:lnSpc>
                      </a:pPr>
                      <a:r>
                        <a:rPr lang="tr-TR" sz="1600" b="1" strike="noStrike" spc="-1" dirty="0" err="1" smtClean="0">
                          <a:solidFill>
                            <a:srgbClr val="FFFFFF"/>
                          </a:solidFill>
                          <a:uFill>
                            <a:solidFill>
                              <a:srgbClr val="FFFFFF"/>
                            </a:solidFill>
                          </a:uFill>
                          <a:latin typeface="Arial"/>
                        </a:rPr>
                        <a:t>Number</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l">
                        <a:lnSpc>
                          <a:spcPct val="100000"/>
                        </a:lnSpc>
                      </a:pPr>
                      <a:r>
                        <a:rPr lang="en-US" sz="1600" b="1" strike="noStrike" spc="-1" dirty="0" err="1">
                          <a:solidFill>
                            <a:srgbClr val="FFFFFF"/>
                          </a:solidFill>
                          <a:uFill>
                            <a:solidFill>
                              <a:srgbClr val="FFFFFF"/>
                            </a:solidFill>
                          </a:uFill>
                          <a:latin typeface="Arial"/>
                          <a:ea typeface="Arial"/>
                        </a:rPr>
                        <a:t>Desciption</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l">
                        <a:lnSpc>
                          <a:spcPct val="100000"/>
                        </a:lnSpc>
                      </a:pPr>
                      <a:r>
                        <a:rPr lang="en-US" sz="1600" b="1" strike="noStrike" spc="-1">
                          <a:solidFill>
                            <a:srgbClr val="FFFFFF"/>
                          </a:solidFill>
                          <a:uFill>
                            <a:solidFill>
                              <a:srgbClr val="FFFFFF"/>
                            </a:solidFill>
                          </a:uFill>
                          <a:latin typeface="Arial"/>
                          <a:ea typeface="Arial"/>
                        </a:rPr>
                        <a:t>Rationale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en-US" sz="1600" b="1" strike="noStrike" spc="-1" dirty="0">
                          <a:solidFill>
                            <a:srgbClr val="FFFFFF"/>
                          </a:solidFill>
                          <a:uFill>
                            <a:solidFill>
                              <a:srgbClr val="FFFFFF"/>
                            </a:solidFill>
                          </a:uFill>
                          <a:latin typeface="Arial"/>
                          <a:ea typeface="Arial"/>
                        </a:rPr>
                        <a:t>Priority</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l">
                        <a:lnSpc>
                          <a:spcPct val="100000"/>
                        </a:lnSpc>
                      </a:pPr>
                      <a:r>
                        <a:rPr lang="en-US" sz="1600" b="1" strike="noStrike" spc="-1" dirty="0">
                          <a:solidFill>
                            <a:srgbClr val="FFFFFF"/>
                          </a:solidFill>
                          <a:uFill>
                            <a:solidFill>
                              <a:srgbClr val="FFFFFF"/>
                            </a:solidFill>
                          </a:uFill>
                          <a:latin typeface="Arial"/>
                          <a:ea typeface="Arial"/>
                        </a:rPr>
                        <a:t>VM</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extLst>
                  <a:ext uri="{0D108BD9-81ED-4DB2-BD59-A6C34878D82A}">
                    <a16:rowId xmlns:a16="http://schemas.microsoft.com/office/drawing/2014/main" xmlns="" val="10000"/>
                  </a:ext>
                </a:extLst>
              </a:tr>
              <a:tr h="454165">
                <a:tc>
                  <a:txBody>
                    <a:bodyPr/>
                    <a:lstStyle/>
                    <a:p>
                      <a:pPr algn="ctr">
                        <a:lnSpc>
                          <a:spcPct val="100000"/>
                        </a:lnSpc>
                      </a:pPr>
                      <a:r>
                        <a:rPr lang="tr-TR" sz="1600" b="0" dirty="0" smtClean="0"/>
                        <a:t>RN #2</a:t>
                      </a:r>
                      <a:endParaRPr lang="en-US" sz="1800" b="0" strike="noStrike" spc="-1" dirty="0">
                        <a:solidFill>
                          <a:srgbClr val="000000"/>
                        </a:solidFill>
                        <a:uFill>
                          <a:solidFill>
                            <a:srgbClr val="FFFFFF"/>
                          </a:solidFill>
                        </a:uFill>
                        <a:latin typeface="Arial"/>
                      </a:endParaRPr>
                    </a:p>
                  </a:txBody>
                  <a:tcPr anchor="ct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The glider shall be completely contained in the container. No part of the glider may </a:t>
                      </a:r>
                      <a:r>
                        <a:rPr lang="tr-TR" sz="1200" b="0" dirty="0" smtClean="0"/>
                        <a:t> not</a:t>
                      </a:r>
                      <a:r>
                        <a:rPr lang="tr-TR" sz="1200" b="0" baseline="0" dirty="0" smtClean="0"/>
                        <a:t> </a:t>
                      </a:r>
                      <a:r>
                        <a:rPr lang="en-US" sz="1200" b="0" dirty="0" smtClean="0"/>
                        <a:t>extend beyond the container.</a:t>
                      </a:r>
                      <a:endParaRPr lang="tr-TR" sz="1200" b="0" dirty="0" smtClean="0"/>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l"/>
                      <a:r>
                        <a:rPr lang="tr-TR" sz="1200" dirty="0" err="1" smtClean="0">
                          <a:solidFill>
                            <a:schemeClr val="tx1"/>
                          </a:solidFill>
                        </a:rPr>
                        <a:t>Competition</a:t>
                      </a:r>
                      <a:r>
                        <a:rPr lang="tr-TR" sz="1200" baseline="0" dirty="0" smtClean="0">
                          <a:solidFill>
                            <a:schemeClr val="tx1"/>
                          </a:solidFill>
                        </a:rPr>
                        <a:t> </a:t>
                      </a:r>
                      <a:r>
                        <a:rPr lang="tr-TR" sz="1200" baseline="0" dirty="0" err="1" smtClean="0">
                          <a:solidFill>
                            <a:schemeClr val="tx1"/>
                          </a:solidFill>
                        </a:rPr>
                        <a:t>requirement</a:t>
                      </a:r>
                      <a:r>
                        <a:rPr lang="tr-TR" sz="1200" baseline="0" dirty="0" smtClean="0">
                          <a:solidFill>
                            <a:schemeClr val="tx1"/>
                          </a:solidFill>
                        </a:rPr>
                        <a:t>.</a:t>
                      </a:r>
                      <a:endParaRPr lang="en-US" sz="1200" dirty="0">
                        <a:solidFill>
                          <a:schemeClr val="tx1"/>
                        </a:solidFil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r>
                        <a:rPr lang="tr-TR" sz="1400" b="0" i="0" u="none" strike="noStrike" cap="none" baseline="0" dirty="0" smtClean="0">
                          <a:solidFill>
                            <a:schemeClr val="tx1"/>
                          </a:solidFill>
                          <a:latin typeface="+mn-lt"/>
                          <a:ea typeface="+mn-ea"/>
                          <a:cs typeface="+mn-cs"/>
                          <a:sym typeface="Arial"/>
                        </a:rPr>
                        <a:t>HIGH	</a:t>
                      </a: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l">
                        <a:lnSpc>
                          <a:spcPct val="100000"/>
                        </a:lnSpc>
                      </a:pPr>
                      <a:r>
                        <a:rPr lang="tr-TR" sz="1800" b="1" strike="noStrike" spc="-1" dirty="0" smtClean="0">
                          <a:solidFill>
                            <a:srgbClr val="000000"/>
                          </a:solidFill>
                          <a:uFill>
                            <a:solidFill>
                              <a:srgbClr val="FFFFFF"/>
                            </a:solidFill>
                          </a:uFill>
                          <a:latin typeface="Arial"/>
                          <a:ea typeface="Arial"/>
                        </a:rPr>
                        <a:t>I</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extLst>
                  <a:ext uri="{0D108BD9-81ED-4DB2-BD59-A6C34878D82A}">
                    <a16:rowId xmlns:a16="http://schemas.microsoft.com/office/drawing/2014/main" xmlns="" val="10001"/>
                  </a:ext>
                </a:extLst>
              </a:tr>
              <a:tr h="4541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b="0" dirty="0" smtClean="0"/>
                        <a:t>RN #11</a:t>
                      </a:r>
                    </a:p>
                  </a:txBody>
                  <a:tcPr anchor="ct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l">
                        <a:buFont typeface="Arial" panose="020B0604020202020204" pitchFamily="34" charset="0"/>
                        <a:buNone/>
                      </a:pPr>
                      <a:r>
                        <a:rPr lang="en-US" sz="1200" b="0" dirty="0" smtClean="0"/>
                        <a:t>The glider shall not be remotely steered or autonomously steered. It must be fixed to glide in a preset circular pattern of no greater than 1000 meter diameter. No active control surfaces are allowed.</a:t>
                      </a:r>
                      <a:endParaRPr lang="tr-TR" sz="1200" b="0" dirty="0"/>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l"/>
                      <a:r>
                        <a:rPr lang="tr-TR" sz="1200" b="0" dirty="0" err="1" smtClean="0">
                          <a:solidFill>
                            <a:schemeClr val="tx1"/>
                          </a:solidFill>
                        </a:rPr>
                        <a:t>Competition</a:t>
                      </a:r>
                      <a:r>
                        <a:rPr lang="tr-TR" sz="1200" b="0" baseline="0" dirty="0" smtClean="0">
                          <a:solidFill>
                            <a:schemeClr val="tx1"/>
                          </a:solidFill>
                        </a:rPr>
                        <a:t> </a:t>
                      </a:r>
                      <a:r>
                        <a:rPr lang="tr-TR" sz="1200" b="0" baseline="0" dirty="0" err="1" smtClean="0">
                          <a:solidFill>
                            <a:schemeClr val="tx1"/>
                          </a:solidFill>
                        </a:rPr>
                        <a:t>requirement</a:t>
                      </a:r>
                      <a:r>
                        <a:rPr lang="tr-TR" sz="1200" b="0" baseline="0" dirty="0" smtClean="0">
                          <a:solidFill>
                            <a:schemeClr val="tx1"/>
                          </a:solidFill>
                        </a:rPr>
                        <a:t>. </a:t>
                      </a:r>
                      <a:endParaRPr lang="en-US" sz="1200" b="0" dirty="0">
                        <a:solidFill>
                          <a:schemeClr val="tx1"/>
                        </a:solidFil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HIGH</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l">
                        <a:lnSpc>
                          <a:spcPct val="100000"/>
                        </a:lnSpc>
                      </a:pPr>
                      <a:r>
                        <a:rPr lang="tr-TR" sz="1800" b="0" strike="noStrike" spc="-1" dirty="0" smtClean="0">
                          <a:solidFill>
                            <a:srgbClr val="000000"/>
                          </a:solidFill>
                          <a:uFill>
                            <a:solidFill>
                              <a:srgbClr val="FFFFFF"/>
                            </a:solidFill>
                          </a:uFill>
                          <a:latin typeface="Arial"/>
                        </a:rPr>
                        <a:t>A I</a:t>
                      </a:r>
                    </a:p>
                    <a:p>
                      <a:pPr algn="l">
                        <a:lnSpc>
                          <a:spcPct val="100000"/>
                        </a:lnSpc>
                      </a:pPr>
                      <a:r>
                        <a:rPr lang="tr-TR" sz="1800" b="0" strike="noStrike" spc="-1" dirty="0" smtClean="0">
                          <a:solidFill>
                            <a:srgbClr val="000000"/>
                          </a:solidFill>
                          <a:uFill>
                            <a:solidFill>
                              <a:srgbClr val="FFFFFF"/>
                            </a:solidFill>
                          </a:uFill>
                          <a:latin typeface="Arial"/>
                        </a:rPr>
                        <a:t>D</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extLst>
                  <a:ext uri="{0D108BD9-81ED-4DB2-BD59-A6C34878D82A}">
                    <a16:rowId xmlns:a16="http://schemas.microsoft.com/office/drawing/2014/main" xmlns="" val="10002"/>
                  </a:ext>
                </a:extLst>
              </a:tr>
              <a:tr h="454165">
                <a:tc>
                  <a:txBody>
                    <a:bodyPr/>
                    <a:lstStyle/>
                    <a:p>
                      <a:pPr algn="ctr">
                        <a:buFont typeface="Arial" panose="020B0604020202020204" pitchFamily="34" charset="0"/>
                        <a:buNone/>
                      </a:pPr>
                      <a:r>
                        <a:rPr lang="tr-TR" sz="1600" b="0" dirty="0" smtClean="0"/>
                        <a:t>RN #12,13</a:t>
                      </a:r>
                    </a:p>
                  </a:txBody>
                  <a:tcPr anchor="ct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l">
                        <a:buFont typeface="Arial" panose="020B0604020202020204" pitchFamily="34" charset="0"/>
                        <a:buChar char="―"/>
                      </a:pPr>
                      <a:r>
                        <a:rPr lang="en-US" sz="1200" b="0" dirty="0" smtClean="0"/>
                        <a:t>All descent control devices and attachment components must survive 30 </a:t>
                      </a:r>
                      <a:r>
                        <a:rPr lang="en-US" sz="1200" b="0" dirty="0" err="1" smtClean="0"/>
                        <a:t>Gs</a:t>
                      </a:r>
                      <a:r>
                        <a:rPr lang="en-US" sz="1200" b="0" dirty="0" smtClean="0"/>
                        <a:t> of</a:t>
                      </a:r>
                      <a:r>
                        <a:rPr lang="tr-TR" sz="1200" b="0" baseline="0" dirty="0" smtClean="0"/>
                        <a:t> </a:t>
                      </a:r>
                      <a:r>
                        <a:rPr lang="en-US" sz="1200" b="0" dirty="0" smtClean="0"/>
                        <a:t>shock withstand</a:t>
                      </a:r>
                      <a:r>
                        <a:rPr lang="tr-TR" sz="1200" b="0" dirty="0" smtClean="0"/>
                        <a:t>.</a:t>
                      </a:r>
                      <a:endParaRPr lang="en-US" sz="1200" dirty="0"/>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dirty="0" err="1" smtClean="0">
                          <a:solidFill>
                            <a:schemeClr val="tx1"/>
                          </a:solidFill>
                        </a:rPr>
                        <a:t>Competition</a:t>
                      </a:r>
                      <a:r>
                        <a:rPr lang="tr-TR" sz="1200" b="0" baseline="0" dirty="0" smtClean="0">
                          <a:solidFill>
                            <a:schemeClr val="tx1"/>
                          </a:solidFill>
                        </a:rPr>
                        <a:t> </a:t>
                      </a:r>
                      <a:r>
                        <a:rPr lang="tr-TR" sz="1200" b="0" baseline="0" dirty="0" err="1" smtClean="0">
                          <a:solidFill>
                            <a:schemeClr val="tx1"/>
                          </a:solidFill>
                        </a:rPr>
                        <a:t>requirement</a:t>
                      </a:r>
                      <a:r>
                        <a:rPr lang="tr-TR" sz="1200" b="0" baseline="0" dirty="0" smtClean="0">
                          <a:solidFill>
                            <a:schemeClr val="tx1"/>
                          </a:solidFill>
                        </a:rPr>
                        <a:t>.</a:t>
                      </a:r>
                      <a:endParaRPr lang="en-US" sz="1200" b="0" dirty="0">
                        <a:solidFill>
                          <a:srgbClr val="FF0000"/>
                        </a:solidFil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ea typeface="Arial"/>
                        </a:rPr>
                        <a:t>HIGH</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l">
                        <a:lnSpc>
                          <a:spcPct val="100000"/>
                        </a:lnSpc>
                      </a:pPr>
                      <a:r>
                        <a:rPr lang="tr-TR" sz="1800" b="0" strike="noStrike" spc="-1" dirty="0" smtClean="0">
                          <a:solidFill>
                            <a:srgbClr val="000000"/>
                          </a:solidFill>
                          <a:uFill>
                            <a:solidFill>
                              <a:srgbClr val="FFFFFF"/>
                            </a:solidFill>
                          </a:uFill>
                          <a:latin typeface="Arial"/>
                        </a:rPr>
                        <a:t>A</a:t>
                      </a:r>
                      <a:r>
                        <a:rPr lang="tr-TR" sz="1800" b="0" strike="noStrike" spc="-1" baseline="0" dirty="0" smtClean="0">
                          <a:solidFill>
                            <a:srgbClr val="000000"/>
                          </a:solidFill>
                          <a:uFill>
                            <a:solidFill>
                              <a:srgbClr val="FFFFFF"/>
                            </a:solidFill>
                          </a:uFill>
                          <a:latin typeface="Arial"/>
                        </a:rPr>
                        <a:t> T</a:t>
                      </a:r>
                    </a:p>
                    <a:p>
                      <a:pPr algn="l">
                        <a:lnSpc>
                          <a:spcPct val="100000"/>
                        </a:lnSpc>
                      </a:pPr>
                      <a:r>
                        <a:rPr lang="tr-TR" sz="1800" b="0" strike="noStrike" spc="-1" dirty="0" smtClean="0">
                          <a:solidFill>
                            <a:srgbClr val="000000"/>
                          </a:solidFill>
                          <a:uFill>
                            <a:solidFill>
                              <a:srgbClr val="FFFFFF"/>
                            </a:solidFill>
                          </a:uFill>
                          <a:latin typeface="Arial"/>
                        </a:rPr>
                        <a:t>D</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10003"/>
                  </a:ext>
                </a:extLst>
              </a:tr>
              <a:tr h="6354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b="0" dirty="0" smtClean="0"/>
                        <a:t>RN #46</a:t>
                      </a:r>
                    </a:p>
                  </a:txBody>
                  <a:tcPr anchor="ct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l">
                        <a:buFont typeface="Arial" panose="020B0604020202020204" pitchFamily="34" charset="0"/>
                        <a:buChar char="―"/>
                      </a:pPr>
                      <a:r>
                        <a:rPr lang="en-US" sz="1200" b="0" dirty="0" smtClean="0"/>
                        <a:t>The container shall transmit telemetry from the time being turned on and</a:t>
                      </a:r>
                      <a:r>
                        <a:rPr lang="tr-TR" sz="1200" b="0" baseline="0" dirty="0" smtClean="0"/>
                        <a:t> </a:t>
                      </a:r>
                      <a:r>
                        <a:rPr lang="en-US" sz="1200" b="0" dirty="0" smtClean="0"/>
                        <a:t>placed on the </a:t>
                      </a:r>
                      <a:r>
                        <a:rPr lang="en-US" sz="1200" b="0" dirty="0" err="1" smtClean="0"/>
                        <a:t>aunch</a:t>
                      </a:r>
                      <a:r>
                        <a:rPr lang="en-US" sz="1200" b="0" dirty="0" smtClean="0"/>
                        <a:t> pad until 2 seconds after releasing the glider.</a:t>
                      </a:r>
                      <a:endParaRPr lang="tr-TR" sz="1200" b="0" dirty="0" smtClean="0"/>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l"/>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dirty="0"/>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ea typeface="Arial"/>
                        </a:rPr>
                        <a:t>HIGH</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l">
                        <a:lnSpc>
                          <a:spcPct val="100000"/>
                        </a:lnSpc>
                      </a:pPr>
                      <a:r>
                        <a:rPr lang="tr-TR" sz="1800" b="0" strike="noStrike" spc="-1" dirty="0" smtClean="0">
                          <a:solidFill>
                            <a:srgbClr val="000000"/>
                          </a:solidFill>
                          <a:uFill>
                            <a:solidFill>
                              <a:srgbClr val="FFFFFF"/>
                            </a:solidFill>
                          </a:uFill>
                          <a:latin typeface="Arial"/>
                        </a:rPr>
                        <a:t>A T</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extLst>
                  <a:ext uri="{0D108BD9-81ED-4DB2-BD59-A6C34878D82A}">
                    <a16:rowId xmlns:a16="http://schemas.microsoft.com/office/drawing/2014/main" xmlns="" val="10004"/>
                  </a:ext>
                </a:extLst>
              </a:tr>
              <a:tr h="635484">
                <a:tc>
                  <a:txBody>
                    <a:bodyPr/>
                    <a:lstStyle/>
                    <a:p>
                      <a:pPr algn="ctr">
                        <a:buFont typeface="Arial" panose="020B0604020202020204" pitchFamily="34" charset="0"/>
                        <a:buNone/>
                      </a:pPr>
                      <a:r>
                        <a:rPr lang="tr-TR" sz="1600" b="0" dirty="0" smtClean="0"/>
                        <a:t>RN #12</a:t>
                      </a:r>
                      <a:endParaRPr lang="en-US" sz="1600" b="0" strike="noStrike" spc="-1" dirty="0">
                        <a:solidFill>
                          <a:srgbClr val="000000"/>
                        </a:solidFill>
                        <a:uFill>
                          <a:solidFill>
                            <a:srgbClr val="FFFFFF"/>
                          </a:solidFill>
                        </a:uFill>
                        <a:latin typeface="+mn-lt"/>
                      </a:endParaRPr>
                    </a:p>
                  </a:txBody>
                  <a:tcPr anchor="ct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chemeClr val="accent2">
                        <a:lumMod val="60000"/>
                        <a:lumOff val="40000"/>
                      </a:schemeClr>
                    </a:solidFill>
                  </a:tcPr>
                </a:tc>
                <a:tc>
                  <a:txBody>
                    <a:bodyPr/>
                    <a:lstStyle/>
                    <a:p>
                      <a:pPr algn="l">
                        <a:buFont typeface="Arial" panose="020B0604020202020204" pitchFamily="34" charset="0"/>
                        <a:buChar char="―"/>
                      </a:pPr>
                      <a:r>
                        <a:rPr lang="en-US" sz="1200" b="0" dirty="0" smtClean="0"/>
                        <a:t>All descent control device attachment components shall survive 30 </a:t>
                      </a:r>
                      <a:r>
                        <a:rPr lang="en-US" sz="1200" b="0" dirty="0" err="1" smtClean="0"/>
                        <a:t>Gs</a:t>
                      </a:r>
                      <a:r>
                        <a:rPr lang="en-US" sz="1200" b="0" dirty="0" smtClean="0"/>
                        <a:t> of shock</a:t>
                      </a:r>
                      <a:r>
                        <a:rPr lang="tr-TR" sz="1200" b="0" dirty="0" smtClean="0"/>
                        <a:t>.</a:t>
                      </a:r>
                      <a:endParaRPr lang="tr-TR" sz="1200" b="0" dirty="0"/>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chemeClr val="accent2">
                        <a:lumMod val="60000"/>
                        <a:lumOff val="40000"/>
                      </a:schemeClr>
                    </a:solidFill>
                  </a:tcPr>
                </a:tc>
                <a:tc>
                  <a:txBody>
                    <a:bodyPr/>
                    <a:lstStyle/>
                    <a:p>
                      <a:pPr algn="l"/>
                      <a:r>
                        <a:rPr lang="tr-TR" sz="1200" b="0" dirty="0" err="1" smtClean="0">
                          <a:solidFill>
                            <a:schemeClr val="tx1"/>
                          </a:solidFill>
                        </a:rPr>
                        <a:t>Competition</a:t>
                      </a:r>
                      <a:r>
                        <a:rPr lang="tr-TR" sz="1200" b="0" baseline="0" dirty="0" smtClean="0">
                          <a:solidFill>
                            <a:schemeClr val="tx1"/>
                          </a:solidFill>
                        </a:rPr>
                        <a:t> </a:t>
                      </a:r>
                      <a:r>
                        <a:rPr lang="tr-TR" sz="1200" b="0" baseline="0" dirty="0" err="1" smtClean="0">
                          <a:solidFill>
                            <a:schemeClr val="tx1"/>
                          </a:solidFill>
                        </a:rPr>
                        <a:t>requirement</a:t>
                      </a:r>
                      <a:endParaRPr lang="en-US" sz="1200" b="0" dirty="0">
                        <a:solidFill>
                          <a:schemeClr val="tx1"/>
                        </a:solidFil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chemeClr val="accent2">
                        <a:lumMod val="60000"/>
                        <a:lumOff val="40000"/>
                      </a:schemeClr>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HIGH</a:t>
                      </a: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chemeClr val="accent2">
                        <a:lumMod val="60000"/>
                        <a:lumOff val="40000"/>
                      </a:schemeClr>
                    </a:solidFill>
                  </a:tcPr>
                </a:tc>
                <a:tc>
                  <a:txBody>
                    <a:bodyPr/>
                    <a:lstStyle/>
                    <a:p>
                      <a:pPr algn="l">
                        <a:lnSpc>
                          <a:spcPct val="100000"/>
                        </a:lnSpc>
                      </a:pPr>
                      <a:r>
                        <a:rPr lang="tr-TR" sz="1800" b="0" strike="noStrike" spc="-1" dirty="0" smtClean="0">
                          <a:solidFill>
                            <a:srgbClr val="000000"/>
                          </a:solidFill>
                          <a:uFill>
                            <a:solidFill>
                              <a:srgbClr val="FFFFFF"/>
                            </a:solidFill>
                          </a:uFill>
                          <a:latin typeface="Arial"/>
                        </a:rPr>
                        <a:t>A T D</a:t>
                      </a:r>
                      <a:endParaRPr lang="en-US" sz="18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chemeClr val="accent2">
                        <a:lumMod val="60000"/>
                        <a:lumOff val="40000"/>
                      </a:schemeClr>
                    </a:solidFill>
                  </a:tcPr>
                </a:tc>
              </a:tr>
            </a:tbl>
          </a:graphicData>
        </a:graphic>
      </p:graphicFrame>
    </p:spTree>
    <p:extLst>
      <p:ext uri="{BB962C8B-B14F-4D97-AF65-F5344CB8AC3E}">
        <p14:creationId xmlns:p14="http://schemas.microsoft.com/office/powerpoint/2010/main" val="2664992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Container Descent Control Strategy Selection and Trade</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32</a:t>
            </a:fld>
            <a:endParaRPr lang="en-US" sz="1000" b="0" i="0" u="none" strike="noStrike" cap="none">
              <a:solidFill>
                <a:schemeClr val="dk1"/>
              </a:solidFill>
              <a:latin typeface="Arial"/>
              <a:ea typeface="Arial"/>
              <a:cs typeface="Arial"/>
              <a:sym typeface="Arial"/>
            </a:endParaRPr>
          </a:p>
        </p:txBody>
      </p:sp>
      <p:graphicFrame>
        <p:nvGraphicFramePr>
          <p:cNvPr id="13" name="Tablo 12"/>
          <p:cNvGraphicFramePr>
            <a:graphicFrameLocks noGrp="1"/>
          </p:cNvGraphicFramePr>
          <p:nvPr>
            <p:extLst/>
          </p:nvPr>
        </p:nvGraphicFramePr>
        <p:xfrm>
          <a:off x="35496" y="1052736"/>
          <a:ext cx="9074711" cy="4552090"/>
        </p:xfrm>
        <a:graphic>
          <a:graphicData uri="http://schemas.openxmlformats.org/drawingml/2006/table">
            <a:tbl>
              <a:tblPr firstRow="1" bandRow="1">
                <a:tableStyleId>{284E427A-3D55-4303-BF80-6455036E1DE7}</a:tableStyleId>
              </a:tblPr>
              <a:tblGrid>
                <a:gridCol w="1059672"/>
                <a:gridCol w="2035718"/>
                <a:gridCol w="1818173"/>
                <a:gridCol w="1291288"/>
                <a:gridCol w="1331126"/>
                <a:gridCol w="1538734"/>
              </a:tblGrid>
              <a:tr h="699632">
                <a:tc>
                  <a:txBody>
                    <a:bodyPr/>
                    <a:lstStyle/>
                    <a:p>
                      <a:pPr algn="ctr"/>
                      <a:r>
                        <a:rPr lang="tr-TR" dirty="0" err="1" smtClean="0"/>
                        <a:t>Topic</a:t>
                      </a:r>
                      <a:endParaRPr lang="tr-TR" b="1" dirty="0"/>
                    </a:p>
                  </a:txBody>
                  <a:tcPr/>
                </a:tc>
                <a:tc>
                  <a:txBody>
                    <a:bodyPr/>
                    <a:lstStyle/>
                    <a:p>
                      <a:r>
                        <a:rPr lang="tr-TR" sz="1400" u="none" strike="noStrike" cap="none" baseline="0" dirty="0" err="1" smtClean="0">
                          <a:sym typeface="Arial"/>
                        </a:rPr>
                        <a:t>Container</a:t>
                      </a:r>
                      <a:r>
                        <a:rPr lang="tr-TR" sz="1400" u="none" strike="noStrike" cap="none" baseline="0" dirty="0" smtClean="0">
                          <a:sym typeface="Arial"/>
                        </a:rPr>
                        <a:t> </a:t>
                      </a:r>
                      <a:r>
                        <a:rPr lang="tr-TR" sz="1400" u="none" strike="noStrike" cap="none" baseline="0" dirty="0" err="1" smtClean="0">
                          <a:sym typeface="Arial"/>
                        </a:rPr>
                        <a:t>materials</a:t>
                      </a:r>
                      <a:r>
                        <a:rPr lang="tr-TR" sz="1400" u="none" strike="noStrike" cap="none" baseline="0" dirty="0" smtClean="0">
                          <a:sym typeface="Arial"/>
                        </a:rPr>
                        <a:t> 	</a:t>
                      </a:r>
                      <a:endParaRPr lang="tr-TR" sz="1400" b="1" i="0" u="none" strike="noStrike" cap="none" baseline="0" dirty="0" smtClean="0">
                        <a:solidFill>
                          <a:schemeClr val="lt1"/>
                        </a:solidFill>
                        <a:latin typeface="+mn-lt"/>
                        <a:ea typeface="+mn-ea"/>
                        <a:cs typeface="+mn-cs"/>
                        <a:sym typeface="Aria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dirty="0" smtClean="0">
                          <a:sym typeface="Arial"/>
                        </a:rPr>
                        <a:t>DCS connections</a:t>
                      </a:r>
                      <a:endParaRPr lang="en-US" sz="1400" b="1" i="0" u="none" strike="noStrike" cap="none" dirty="0" smtClean="0">
                        <a:solidFill>
                          <a:schemeClr val="bg1"/>
                        </a:solidFill>
                        <a:latin typeface="+mn-lt"/>
                        <a:ea typeface="Arial"/>
                        <a:cs typeface="Arial"/>
                        <a:sym typeface="Aria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dirty="0" smtClean="0">
                          <a:sym typeface="Arial"/>
                        </a:rPr>
                        <a:t>Color selection</a:t>
                      </a:r>
                      <a:endParaRPr lang="en-US" sz="1400" b="1" i="0" u="none" strike="noStrike" cap="none" dirty="0" smtClean="0">
                        <a:solidFill>
                          <a:schemeClr val="bg1"/>
                        </a:solidFill>
                        <a:latin typeface="+mn-lt"/>
                        <a:ea typeface="Arial"/>
                        <a:cs typeface="Arial"/>
                        <a:sym typeface="Arial"/>
                      </a:endParaRPr>
                    </a:p>
                  </a:txBody>
                  <a:tcPr/>
                </a:tc>
                <a:tc>
                  <a:txBody>
                    <a:bodyPr/>
                    <a:lstStyle/>
                    <a:p>
                      <a:endParaRPr lang="tr-TR" sz="1400" u="none" strike="noStrike" cap="none" baseline="0" dirty="0" smtClean="0">
                        <a:sym typeface="Arial"/>
                      </a:endParaRPr>
                    </a:p>
                    <a:p>
                      <a:r>
                        <a:rPr lang="tr-TR" sz="1400" u="none" strike="noStrike" cap="none" baseline="0" dirty="0" err="1" smtClean="0">
                          <a:sym typeface="Arial"/>
                        </a:rPr>
                        <a:t>Parachute</a:t>
                      </a:r>
                      <a:r>
                        <a:rPr lang="tr-TR" sz="1400" u="none" strike="noStrike" cap="none" baseline="0" dirty="0" smtClean="0">
                          <a:sym typeface="Arial"/>
                        </a:rPr>
                        <a:t> </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u="none" strike="noStrike" cap="none" baseline="0" dirty="0" err="1" smtClean="0">
                          <a:sym typeface="Arial"/>
                        </a:rPr>
                        <a:t>Preflight</a:t>
                      </a:r>
                      <a:r>
                        <a:rPr lang="tr-TR" sz="1400" u="none" strike="noStrike" cap="none" baseline="0" dirty="0" smtClean="0">
                          <a:sym typeface="Arial"/>
                        </a:rPr>
                        <a:t> </a:t>
                      </a:r>
                      <a:r>
                        <a:rPr lang="tr-TR" sz="1400" u="none" strike="noStrike" cap="none" baseline="0" dirty="0" err="1" smtClean="0">
                          <a:sym typeface="Arial"/>
                        </a:rPr>
                        <a:t>Review</a:t>
                      </a:r>
                      <a:r>
                        <a:rPr lang="tr-TR" sz="1400" u="none" strike="noStrike" cap="none" baseline="0" dirty="0" smtClean="0">
                          <a:sym typeface="Arial"/>
                        </a:rPr>
                        <a:t> </a:t>
                      </a:r>
                      <a:r>
                        <a:rPr lang="tr-TR" sz="1400" u="none" strike="noStrike" cap="none" baseline="0" dirty="0" err="1" smtClean="0">
                          <a:sym typeface="Arial"/>
                        </a:rPr>
                        <a:t>Testability</a:t>
                      </a:r>
                      <a:r>
                        <a:rPr lang="tr-TR" sz="1400" u="none" strike="noStrike" cap="none" baseline="0" dirty="0" smtClean="0">
                          <a:sym typeface="Arial"/>
                        </a:rPr>
                        <a:t> </a:t>
                      </a:r>
                      <a:endParaRPr lang="tr-TR" sz="1400" b="1" i="0" u="none" strike="noStrike" cap="none" baseline="0" dirty="0" smtClean="0">
                        <a:solidFill>
                          <a:schemeClr val="lt1"/>
                        </a:solidFill>
                        <a:latin typeface="+mn-lt"/>
                        <a:ea typeface="+mn-ea"/>
                        <a:cs typeface="+mn-cs"/>
                        <a:sym typeface="Arial"/>
                      </a:endParaRPr>
                    </a:p>
                  </a:txBody>
                  <a:tcPr/>
                </a:tc>
              </a:tr>
              <a:tr h="889174">
                <a:tc>
                  <a:txBody>
                    <a:bodyPr/>
                    <a:lstStyle/>
                    <a:p>
                      <a:r>
                        <a:rPr lang="tr-TR" dirty="0" smtClean="0"/>
                        <a:t>Options</a:t>
                      </a:r>
                      <a:endParaRPr lang="tr-TR" b="1" dirty="0">
                        <a:solidFill>
                          <a:schemeClr val="bg1"/>
                        </a:solidFill>
                      </a:endParaRPr>
                    </a:p>
                  </a:txBody>
                  <a:tcPr/>
                </a:tc>
                <a:tc>
                  <a:txBody>
                    <a:bodyPr/>
                    <a:lstStyle/>
                    <a:p>
                      <a:pPr marL="0" indent="0">
                        <a:buFont typeface="Arial" panose="020B0604020202020204" pitchFamily="34" charset="0"/>
                        <a:buNone/>
                      </a:pPr>
                      <a:r>
                        <a:rPr lang="tr-TR" sz="1200" dirty="0" smtClean="0"/>
                        <a:t>-ABS(3D Printer)</a:t>
                      </a:r>
                    </a:p>
                    <a:p>
                      <a:pPr marL="0" indent="0">
                        <a:buFont typeface="Arial" panose="020B0604020202020204" pitchFamily="34" charset="0"/>
                        <a:buNone/>
                      </a:pPr>
                      <a:r>
                        <a:rPr lang="tr-TR" sz="1200" dirty="0" smtClean="0"/>
                        <a:t>-</a:t>
                      </a:r>
                      <a:r>
                        <a:rPr lang="tr-TR" sz="1200" dirty="0" err="1" smtClean="0"/>
                        <a:t>Kestamide</a:t>
                      </a:r>
                      <a:endParaRPr lang="tr-TR" sz="1200" dirty="0" smtClean="0"/>
                    </a:p>
                    <a:p>
                      <a:pPr marL="0" indent="0">
                        <a:buFont typeface="Arial" panose="020B0604020202020204" pitchFamily="34" charset="0"/>
                        <a:buNone/>
                      </a:pPr>
                      <a:r>
                        <a:rPr lang="tr-TR" sz="1200" dirty="0" smtClean="0"/>
                        <a:t>-</a:t>
                      </a:r>
                      <a:r>
                        <a:rPr lang="tr-TR" sz="1200" dirty="0" err="1" smtClean="0"/>
                        <a:t>Carbon</a:t>
                      </a:r>
                      <a:r>
                        <a:rPr lang="tr-TR" sz="1200" dirty="0" smtClean="0"/>
                        <a:t> Fiber</a:t>
                      </a:r>
                    </a:p>
                    <a:p>
                      <a:pPr marL="0" indent="0">
                        <a:buFont typeface="Arial" panose="020B0604020202020204" pitchFamily="34" charset="0"/>
                        <a:buNone/>
                      </a:pPr>
                      <a:r>
                        <a:rPr lang="tr-TR" sz="1200" dirty="0" smtClean="0"/>
                        <a:t>-HDP</a:t>
                      </a:r>
                      <a:endParaRPr lang="tr-TR" sz="1200" dirty="0">
                        <a:solidFill>
                          <a:schemeClr val="bg1"/>
                        </a:solidFill>
                      </a:endParaRPr>
                    </a:p>
                  </a:txBody>
                  <a:tcPr/>
                </a:tc>
                <a:tc>
                  <a:txBody>
                    <a:bodyPr/>
                    <a:lstStyle/>
                    <a:p>
                      <a:pPr marL="0" indent="0">
                        <a:buFont typeface="Arial" panose="020B0604020202020204" pitchFamily="34" charset="0"/>
                        <a:buNone/>
                      </a:pPr>
                      <a:r>
                        <a:rPr lang="tr-TR" dirty="0" smtClean="0"/>
                        <a:t>-</a:t>
                      </a:r>
                      <a:r>
                        <a:rPr lang="tr-TR" dirty="0" err="1" smtClean="0"/>
                        <a:t>Servomechansm</a:t>
                      </a:r>
                      <a:endParaRPr lang="tr-TR" dirty="0" smtClean="0"/>
                    </a:p>
                    <a:p>
                      <a:pPr marL="0" indent="0">
                        <a:buFont typeface="Arial" panose="020B0604020202020204" pitchFamily="34" charset="0"/>
                        <a:buNone/>
                      </a:pPr>
                      <a:r>
                        <a:rPr lang="tr-TR" dirty="0" smtClean="0"/>
                        <a:t>-Tire</a:t>
                      </a:r>
                    </a:p>
                    <a:p>
                      <a:pPr marL="0" indent="0">
                        <a:buFont typeface="Arial" panose="020B0604020202020204" pitchFamily="34" charset="0"/>
                        <a:buNone/>
                      </a:pPr>
                      <a:r>
                        <a:rPr lang="tr-TR" dirty="0" smtClean="0"/>
                        <a:t>-</a:t>
                      </a:r>
                      <a:r>
                        <a:rPr lang="tr-TR" dirty="0" err="1" smtClean="0"/>
                        <a:t>Screw</a:t>
                      </a:r>
                      <a:endParaRPr lang="tr-TR" dirty="0" smtClean="0"/>
                    </a:p>
                    <a:p>
                      <a:r>
                        <a:rPr lang="tr-TR" dirty="0" smtClean="0"/>
                        <a:t>-</a:t>
                      </a:r>
                      <a:r>
                        <a:rPr lang="tr-TR" dirty="0" err="1" smtClean="0"/>
                        <a:t>Hinge</a:t>
                      </a:r>
                      <a:endParaRPr lang="tr-TR" dirty="0" smtClean="0">
                        <a:solidFill>
                          <a:schemeClr val="bg1"/>
                        </a:solidFill>
                      </a:endParaRPr>
                    </a:p>
                  </a:txBody>
                  <a:tcPr/>
                </a:tc>
                <a:tc>
                  <a:txBody>
                    <a:bodyPr/>
                    <a:lstStyle/>
                    <a:p>
                      <a:r>
                        <a:rPr lang="tr-TR" dirty="0" smtClean="0"/>
                        <a:t>-</a:t>
                      </a:r>
                      <a:r>
                        <a:rPr lang="tr-TR" dirty="0" err="1" smtClean="0"/>
                        <a:t>Fluorescent</a:t>
                      </a:r>
                      <a:r>
                        <a:rPr lang="tr-TR" dirty="0" smtClean="0"/>
                        <a:t> Pink</a:t>
                      </a:r>
                    </a:p>
                    <a:p>
                      <a:r>
                        <a:rPr lang="tr-TR" dirty="0" smtClean="0"/>
                        <a:t>-</a:t>
                      </a:r>
                      <a:r>
                        <a:rPr lang="tr-TR" dirty="0" err="1" smtClean="0"/>
                        <a:t>Fluorescent</a:t>
                      </a:r>
                      <a:r>
                        <a:rPr lang="tr-TR" dirty="0" smtClean="0"/>
                        <a:t> </a:t>
                      </a:r>
                      <a:r>
                        <a:rPr lang="tr-TR" dirty="0" err="1" smtClean="0"/>
                        <a:t>Orange</a:t>
                      </a:r>
                      <a:endParaRPr lang="tr-TR" dirty="0" smtClean="0">
                        <a:solidFill>
                          <a:schemeClr val="bg1"/>
                        </a:solidFill>
                      </a:endParaRPr>
                    </a:p>
                  </a:txBody>
                  <a:tcPr/>
                </a:tc>
                <a:tc>
                  <a:txBody>
                    <a:bodyPr/>
                    <a:lstStyle/>
                    <a:p>
                      <a:r>
                        <a:rPr lang="tr-TR" dirty="0" smtClean="0"/>
                        <a:t>-</a:t>
                      </a:r>
                      <a:r>
                        <a:rPr lang="en-US" dirty="0" smtClean="0"/>
                        <a:t>Conical spill hole</a:t>
                      </a:r>
                    </a:p>
                    <a:p>
                      <a:r>
                        <a:rPr lang="tr-TR" dirty="0" smtClean="0"/>
                        <a:t>-R</a:t>
                      </a:r>
                      <a:r>
                        <a:rPr lang="en-US" dirty="0" err="1" smtClean="0"/>
                        <a:t>ound</a:t>
                      </a:r>
                      <a:r>
                        <a:rPr lang="en-US" dirty="0" smtClean="0"/>
                        <a:t> spill hole</a:t>
                      </a:r>
                      <a:endParaRPr lang="tr-TR" dirty="0">
                        <a:solidFill>
                          <a:schemeClr val="bg1"/>
                        </a:solidFill>
                      </a:endParaRPr>
                    </a:p>
                  </a:txBody>
                  <a:tcPr/>
                </a:tc>
                <a:tc>
                  <a:txBody>
                    <a:bodyPr/>
                    <a:lstStyle/>
                    <a:p>
                      <a:r>
                        <a:rPr lang="tr-TR" dirty="0" smtClean="0"/>
                        <a:t>-</a:t>
                      </a:r>
                      <a:r>
                        <a:rPr lang="tr-TR" dirty="0" err="1" smtClean="0"/>
                        <a:t>Yes</a:t>
                      </a:r>
                      <a:endParaRPr lang="tr-TR" dirty="0" smtClean="0"/>
                    </a:p>
                    <a:p>
                      <a:r>
                        <a:rPr lang="tr-TR" dirty="0" smtClean="0"/>
                        <a:t>-No</a:t>
                      </a:r>
                      <a:endParaRPr lang="tr-TR" dirty="0">
                        <a:solidFill>
                          <a:schemeClr val="bg1"/>
                        </a:solidFill>
                      </a:endParaRPr>
                    </a:p>
                  </a:txBody>
                  <a:tcPr/>
                </a:tc>
              </a:tr>
              <a:tr h="581048">
                <a:tc>
                  <a:txBody>
                    <a:bodyPr/>
                    <a:lstStyle/>
                    <a:p>
                      <a:r>
                        <a:rPr lang="tr-TR" dirty="0" err="1" smtClean="0"/>
                        <a:t>Our</a:t>
                      </a:r>
                      <a:r>
                        <a:rPr lang="tr-TR" dirty="0" smtClean="0"/>
                        <a:t> </a:t>
                      </a:r>
                      <a:r>
                        <a:rPr lang="tr-TR" dirty="0" err="1" smtClean="0"/>
                        <a:t>choıce</a:t>
                      </a:r>
                      <a:endParaRPr lang="tr-TR" b="1" dirty="0">
                        <a:solidFill>
                          <a:schemeClr val="tx1"/>
                        </a:solidFill>
                      </a:endParaRPr>
                    </a:p>
                  </a:txBody>
                  <a:tcPr/>
                </a:tc>
                <a:tc>
                  <a:txBody>
                    <a:bodyPr/>
                    <a:lstStyle/>
                    <a:p>
                      <a:r>
                        <a:rPr lang="tr-TR" sz="1200" dirty="0" smtClean="0"/>
                        <a:t>-ABS(3D Printer)</a:t>
                      </a:r>
                      <a:endParaRPr lang="tr-TR" sz="1200" dirty="0"/>
                    </a:p>
                  </a:txBody>
                  <a:tcPr/>
                </a:tc>
                <a:tc>
                  <a:txBody>
                    <a:bodyPr/>
                    <a:lstStyle/>
                    <a:p>
                      <a:pPr marL="0" indent="0">
                        <a:buFont typeface="Arial" panose="020B0604020202020204" pitchFamily="34" charset="0"/>
                        <a:buNone/>
                      </a:pPr>
                      <a:r>
                        <a:rPr lang="tr-TR" dirty="0" smtClean="0"/>
                        <a:t>-</a:t>
                      </a:r>
                      <a:r>
                        <a:rPr lang="tr-TR" dirty="0" err="1" smtClean="0"/>
                        <a:t>Servomechanism</a:t>
                      </a:r>
                      <a:r>
                        <a:rPr lang="tr-TR" dirty="0" smtClean="0"/>
                        <a:t> </a:t>
                      </a:r>
                      <a:r>
                        <a:rPr lang="tr-TR" dirty="0" err="1" smtClean="0"/>
                        <a:t>and</a:t>
                      </a:r>
                      <a:r>
                        <a:rPr lang="tr-TR" baseline="0" dirty="0" smtClean="0"/>
                        <a:t> tire </a:t>
                      </a:r>
                      <a:r>
                        <a:rPr lang="tr-TR" baseline="0" dirty="0" err="1" smtClean="0"/>
                        <a:t>connected</a:t>
                      </a:r>
                      <a:endParaRPr lang="tr-TR" dirty="0"/>
                    </a:p>
                  </a:txBody>
                  <a:tcPr/>
                </a:tc>
                <a:tc>
                  <a:txBody>
                    <a:bodyPr/>
                    <a:lstStyle/>
                    <a:p>
                      <a:r>
                        <a:rPr lang="tr-TR" dirty="0" smtClean="0"/>
                        <a:t>-</a:t>
                      </a:r>
                      <a:r>
                        <a:rPr lang="tr-TR" dirty="0" err="1" smtClean="0"/>
                        <a:t>Fluorescent</a:t>
                      </a:r>
                      <a:r>
                        <a:rPr lang="tr-TR" dirty="0" smtClean="0"/>
                        <a:t> </a:t>
                      </a:r>
                      <a:r>
                        <a:rPr lang="tr-TR" dirty="0" err="1" smtClean="0"/>
                        <a:t>Orange</a:t>
                      </a:r>
                      <a:endParaRPr lang="tr-TR" dirty="0"/>
                    </a:p>
                  </a:txBody>
                  <a:tcPr/>
                </a:tc>
                <a:tc>
                  <a:txBody>
                    <a:bodyPr/>
                    <a:lstStyle/>
                    <a:p>
                      <a:r>
                        <a:rPr lang="tr-TR" dirty="0" smtClean="0"/>
                        <a:t>-R</a:t>
                      </a:r>
                      <a:r>
                        <a:rPr lang="en-US" dirty="0" err="1" smtClean="0"/>
                        <a:t>ound</a:t>
                      </a:r>
                      <a:r>
                        <a:rPr lang="en-US" dirty="0" smtClean="0"/>
                        <a:t> spill hole</a:t>
                      </a:r>
                      <a:endParaRPr lang="tr-TR" dirty="0"/>
                    </a:p>
                  </a:txBody>
                  <a:tcPr/>
                </a:tc>
                <a:tc>
                  <a:txBody>
                    <a:bodyPr/>
                    <a:lstStyle/>
                    <a:p>
                      <a:r>
                        <a:rPr lang="tr-TR" dirty="0" smtClean="0"/>
                        <a:t>-</a:t>
                      </a:r>
                      <a:r>
                        <a:rPr lang="tr-TR" dirty="0" err="1" smtClean="0"/>
                        <a:t>Yes</a:t>
                      </a:r>
                      <a:endParaRPr lang="tr-TR" dirty="0"/>
                    </a:p>
                  </a:txBody>
                  <a:tcPr/>
                </a:tc>
              </a:tr>
              <a:tr h="2294642">
                <a:tc>
                  <a:txBody>
                    <a:bodyPr/>
                    <a:lstStyle/>
                    <a:p>
                      <a:r>
                        <a:rPr lang="tr-TR" dirty="0" err="1" smtClean="0"/>
                        <a:t>Reason</a:t>
                      </a:r>
                      <a:endParaRPr lang="tr-TR" b="1" dirty="0">
                        <a:solidFill>
                          <a:schemeClr val="bg1"/>
                        </a:solidFill>
                      </a:endParaRPr>
                    </a:p>
                  </a:txBody>
                  <a:tcPr/>
                </a:tc>
                <a:tc>
                  <a:txBody>
                    <a:bodyPr/>
                    <a:lstStyle/>
                    <a:p>
                      <a:r>
                        <a:rPr lang="tr-TR" sz="1200" dirty="0" smtClean="0"/>
                        <a:t>-</a:t>
                      </a:r>
                      <a:r>
                        <a:rPr lang="en-US" sz="1200" dirty="0" smtClean="0"/>
                        <a:t>Strong, inexpensive, light and better at absorbing impact energy than other materials</a:t>
                      </a:r>
                      <a:endParaRPr lang="tr-TR" sz="1200" dirty="0">
                        <a:solidFill>
                          <a:schemeClr val="bg1"/>
                        </a:solidFill>
                      </a:endParaRPr>
                    </a:p>
                  </a:txBody>
                  <a:tcPr/>
                </a:tc>
                <a:tc>
                  <a:txBody>
                    <a:bodyPr/>
                    <a:lstStyle/>
                    <a:p>
                      <a:r>
                        <a:rPr lang="tr-TR" dirty="0" smtClean="0"/>
                        <a:t>-</a:t>
                      </a:r>
                      <a:r>
                        <a:rPr lang="en-US" dirty="0" smtClean="0"/>
                        <a:t>Easiest, fastest to separate with servo and tire mechanism</a:t>
                      </a:r>
                      <a:r>
                        <a:rPr lang="tr-TR" dirty="0" smtClean="0"/>
                        <a:t>.</a:t>
                      </a:r>
                      <a:endParaRPr lang="tr-TR" dirty="0">
                        <a:solidFill>
                          <a:schemeClr val="bg1"/>
                        </a:solidFill>
                      </a:endParaRPr>
                    </a:p>
                  </a:txBody>
                  <a:tcPr/>
                </a:tc>
                <a:tc>
                  <a:txBody>
                    <a:bodyPr/>
                    <a:lstStyle/>
                    <a:p>
                      <a:r>
                        <a:rPr lang="tr-TR" sz="1400" u="none" strike="noStrike" cap="none" baseline="0" dirty="0" smtClean="0">
                          <a:sym typeface="Arial"/>
                        </a:rPr>
                        <a:t>-</a:t>
                      </a:r>
                      <a:r>
                        <a:rPr lang="en-US" sz="1400" u="none" strike="noStrike" cap="none" baseline="0" dirty="0" smtClean="0">
                          <a:sym typeface="Arial"/>
                        </a:rPr>
                        <a:t>Fluorescent orange color for high visibility</a:t>
                      </a:r>
                      <a:r>
                        <a:rPr lang="tr-TR" sz="1400" u="none" strike="noStrike" cap="none" baseline="0" dirty="0" smtClean="0">
                          <a:sym typeface="Arial"/>
                        </a:rPr>
                        <a:t>.</a:t>
                      </a:r>
                      <a:endParaRPr lang="en-US" sz="1400" u="none" strike="noStrike" cap="none" baseline="0" dirty="0" smtClean="0">
                        <a:sym typeface="Arial"/>
                      </a:endParaRPr>
                    </a:p>
                    <a:p>
                      <a:r>
                        <a:rPr lang="tr-TR" sz="1400" u="none" strike="noStrike" cap="none" baseline="0" dirty="0" smtClean="0">
                          <a:sym typeface="Arial"/>
                        </a:rPr>
                        <a:t>-E</a:t>
                      </a:r>
                      <a:r>
                        <a:rPr lang="en-US" sz="1400" u="none" strike="noStrike" cap="none" baseline="0" dirty="0" err="1" smtClean="0">
                          <a:sym typeface="Arial"/>
                        </a:rPr>
                        <a:t>asy</a:t>
                      </a:r>
                      <a:r>
                        <a:rPr lang="en-US" sz="1400" u="none" strike="noStrike" cap="none" baseline="0" dirty="0" smtClean="0">
                          <a:sym typeface="Arial"/>
                        </a:rPr>
                        <a:t> to see in grass.</a:t>
                      </a:r>
                    </a:p>
                  </a:txBody>
                  <a:tcPr/>
                </a:tc>
                <a:tc>
                  <a:txBody>
                    <a:bodyPr/>
                    <a:lstStyle/>
                    <a:p>
                      <a:r>
                        <a:rPr lang="tr-TR" sz="1400" u="none" strike="noStrike" cap="none" baseline="0" dirty="0" smtClean="0">
                          <a:sym typeface="Arial"/>
                        </a:rPr>
                        <a:t>-Simple </a:t>
                      </a:r>
                      <a:r>
                        <a:rPr lang="tr-TR" sz="1400" u="none" strike="noStrike" cap="none" baseline="0" dirty="0" err="1" smtClean="0">
                          <a:sym typeface="Arial"/>
                        </a:rPr>
                        <a:t>to</a:t>
                      </a:r>
                      <a:r>
                        <a:rPr lang="tr-TR" sz="1400" u="none" strike="noStrike" cap="none" baseline="0" dirty="0" smtClean="0">
                          <a:sym typeface="Arial"/>
                        </a:rPr>
                        <a:t> </a:t>
                      </a:r>
                      <a:r>
                        <a:rPr lang="tr-TR" sz="1400" u="none" strike="noStrike" cap="none" baseline="0" dirty="0" err="1" smtClean="0">
                          <a:sym typeface="Arial"/>
                        </a:rPr>
                        <a:t>create</a:t>
                      </a:r>
                      <a:r>
                        <a:rPr lang="tr-TR" sz="1400" u="none" strike="noStrike" cap="none" baseline="0" dirty="0" smtClean="0">
                          <a:sym typeface="Arial"/>
                        </a:rPr>
                        <a:t> </a:t>
                      </a:r>
                    </a:p>
                    <a:p>
                      <a:r>
                        <a:rPr lang="tr-TR" sz="1400" u="none" strike="noStrike" cap="none" baseline="0" dirty="0" smtClean="0">
                          <a:sym typeface="Arial"/>
                        </a:rPr>
                        <a:t>-</a:t>
                      </a:r>
                      <a:r>
                        <a:rPr lang="en-US" sz="1400" u="none" strike="noStrike" cap="none" baseline="0" dirty="0" smtClean="0">
                          <a:sym typeface="Arial"/>
                        </a:rPr>
                        <a:t>Past experience with this mechanism </a:t>
                      </a:r>
                    </a:p>
                    <a:p>
                      <a:r>
                        <a:rPr lang="tr-TR" sz="1400" u="none" strike="noStrike" cap="none" baseline="0" dirty="0" smtClean="0">
                          <a:sym typeface="Arial"/>
                        </a:rPr>
                        <a:t>-</a:t>
                      </a:r>
                      <a:r>
                        <a:rPr lang="tr-TR" sz="1400" u="none" strike="noStrike" cap="none" baseline="0" dirty="0" err="1" smtClean="0">
                          <a:sym typeface="Arial"/>
                        </a:rPr>
                        <a:t>Meets</a:t>
                      </a:r>
                      <a:r>
                        <a:rPr lang="tr-TR" sz="1400" u="none" strike="noStrike" cap="none" baseline="0" dirty="0" smtClean="0">
                          <a:sym typeface="Arial"/>
                        </a:rPr>
                        <a:t> </a:t>
                      </a:r>
                      <a:r>
                        <a:rPr lang="tr-TR" sz="1400" u="none" strike="noStrike" cap="none" baseline="0" dirty="0" err="1" smtClean="0">
                          <a:sym typeface="Arial"/>
                        </a:rPr>
                        <a:t>all</a:t>
                      </a:r>
                      <a:r>
                        <a:rPr lang="tr-TR" sz="1400" u="none" strike="noStrike" cap="none" baseline="0" dirty="0" smtClean="0">
                          <a:sym typeface="Arial"/>
                        </a:rPr>
                        <a:t> </a:t>
                      </a:r>
                      <a:r>
                        <a:rPr lang="tr-TR" sz="1400" u="none" strike="noStrike" cap="none" baseline="0" dirty="0" err="1" smtClean="0">
                          <a:sym typeface="Arial"/>
                        </a:rPr>
                        <a:t>competition</a:t>
                      </a:r>
                      <a:r>
                        <a:rPr lang="tr-TR" sz="1400" u="none" strike="noStrike" cap="none" baseline="0" dirty="0" smtClean="0">
                          <a:sym typeface="Arial"/>
                        </a:rPr>
                        <a:t> </a:t>
                      </a:r>
                      <a:r>
                        <a:rPr lang="tr-TR" sz="1400" u="none" strike="noStrike" cap="none" baseline="0" dirty="0" err="1" smtClean="0">
                          <a:sym typeface="Arial"/>
                        </a:rPr>
                        <a:t>requirements</a:t>
                      </a:r>
                      <a:r>
                        <a:rPr lang="tr-TR" sz="1400" u="none" strike="noStrike" cap="none" baseline="0" dirty="0" smtClean="0">
                          <a:sym typeface="Arial"/>
                        </a:rPr>
                        <a:t> </a:t>
                      </a:r>
                    </a:p>
                  </a:txBody>
                  <a:tcPr/>
                </a:tc>
                <a:tc>
                  <a:txBody>
                    <a:bodyPr/>
                    <a:lstStyle/>
                    <a:p>
                      <a:r>
                        <a:rPr lang="tr-TR" dirty="0" err="1" smtClean="0"/>
                        <a:t>Because</a:t>
                      </a:r>
                      <a:r>
                        <a:rPr lang="tr-TR" dirty="0" smtClean="0"/>
                        <a:t>:</a:t>
                      </a:r>
                      <a:endParaRPr lang="tr-TR" sz="1400" u="none" strike="noStrike" cap="none" baseline="0" dirty="0" smtClean="0">
                        <a:sym typeface="Arial"/>
                      </a:endParaRPr>
                    </a:p>
                    <a:p>
                      <a:r>
                        <a:rPr lang="en-US" sz="1400" u="none" strike="noStrike" cap="none" baseline="0" dirty="0" smtClean="0">
                          <a:sym typeface="Arial"/>
                        </a:rPr>
                        <a:t>All parts will be rigorously tested to specification given the competition guide</a:t>
                      </a:r>
                      <a:r>
                        <a:rPr lang="tr-TR" sz="1400" u="none" strike="noStrike" cap="none" baseline="0" dirty="0" smtClean="0">
                          <a:sym typeface="Arial"/>
                        </a:rPr>
                        <a:t>.</a:t>
                      </a:r>
                      <a:endParaRPr lang="en-US" sz="1400" u="none" strike="noStrike" cap="none" baseline="0" dirty="0" smtClean="0">
                        <a:sym typeface="Arial"/>
                      </a:endParaRPr>
                    </a:p>
                  </a:txBody>
                  <a:tcPr/>
                </a:tc>
              </a:tr>
            </a:tbl>
          </a:graphicData>
        </a:graphic>
      </p:graphicFrame>
      <p:sp>
        <p:nvSpPr>
          <p:cNvPr id="3" name="Metin kutusu 2"/>
          <p:cNvSpPr txBox="1"/>
          <p:nvPr/>
        </p:nvSpPr>
        <p:spPr>
          <a:xfrm>
            <a:off x="0" y="5734540"/>
            <a:ext cx="8318303" cy="646331"/>
          </a:xfrm>
          <a:prstGeom prst="rect">
            <a:avLst/>
          </a:prstGeom>
          <a:noFill/>
        </p:spPr>
        <p:txBody>
          <a:bodyPr wrap="none" rtlCol="0">
            <a:spAutoFit/>
          </a:bodyPr>
          <a:lstStyle/>
          <a:p>
            <a:r>
              <a:rPr lang="en-US" sz="1200" dirty="0"/>
              <a:t>In our parachute this umbrella is large and </a:t>
            </a:r>
            <a:r>
              <a:rPr lang="en-US" sz="1200" dirty="0" err="1" smtClean="0"/>
              <a:t>round.Made</a:t>
            </a:r>
            <a:r>
              <a:rPr lang="en-US" sz="1200" dirty="0" smtClean="0"/>
              <a:t> </a:t>
            </a:r>
            <a:r>
              <a:rPr lang="en-US" sz="1200" dirty="0"/>
              <a:t>from 100% nylon lightweight and durable fabric </a:t>
            </a:r>
            <a:r>
              <a:rPr lang="en-US" sz="1200" dirty="0" smtClean="0"/>
              <a:t>that</a:t>
            </a:r>
            <a:r>
              <a:rPr lang="tr-TR" sz="1200" dirty="0" smtClean="0"/>
              <a:t> </a:t>
            </a:r>
            <a:r>
              <a:rPr lang="en-US" sz="1200" dirty="0" smtClean="0"/>
              <a:t>does airtight.</a:t>
            </a:r>
            <a:endParaRPr lang="tr-TR" sz="1200" dirty="0" smtClean="0"/>
          </a:p>
          <a:p>
            <a:r>
              <a:rPr lang="en-US" sz="1200" dirty="0" smtClean="0"/>
              <a:t>There </a:t>
            </a:r>
            <a:r>
              <a:rPr lang="en-US" sz="1200" dirty="0"/>
              <a:t>is a small hole in the </a:t>
            </a:r>
            <a:r>
              <a:rPr lang="en-US" sz="1200" dirty="0" err="1" smtClean="0"/>
              <a:t>middle.A</a:t>
            </a:r>
            <a:r>
              <a:rPr lang="en-US" sz="1200" dirty="0" smtClean="0"/>
              <a:t> </a:t>
            </a:r>
            <a:r>
              <a:rPr lang="en-US" sz="1200" dirty="0"/>
              <a:t>part of the air to go out with this </a:t>
            </a:r>
            <a:r>
              <a:rPr lang="en-US" sz="1200" dirty="0" err="1" smtClean="0"/>
              <a:t>hole.If</a:t>
            </a:r>
            <a:r>
              <a:rPr lang="en-US" sz="1200" dirty="0" smtClean="0"/>
              <a:t> </a:t>
            </a:r>
            <a:r>
              <a:rPr lang="en-US" sz="1200" dirty="0"/>
              <a:t>all the air is stay in parachute</a:t>
            </a:r>
            <a:r>
              <a:rPr lang="en-US" sz="1200" dirty="0" smtClean="0"/>
              <a:t>,</a:t>
            </a:r>
            <a:endParaRPr lang="tr-TR" sz="1200" dirty="0" smtClean="0"/>
          </a:p>
          <a:p>
            <a:r>
              <a:rPr lang="en-US" sz="1200" dirty="0" smtClean="0"/>
              <a:t> </a:t>
            </a:r>
            <a:r>
              <a:rPr lang="en-US" sz="1200" dirty="0"/>
              <a:t>the paratrooper goes to the side not just down.</a:t>
            </a:r>
            <a:endParaRPr lang="tr-TR" sz="1200" dirty="0"/>
          </a:p>
        </p:txBody>
      </p:sp>
      <p:sp>
        <p:nvSpPr>
          <p:cNvPr id="6"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240446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Container Descent Control Strategy Selection and Trade</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33</a:t>
            </a:fld>
            <a:endParaRPr lang="en-US" sz="1000" b="0" i="0" u="none" strike="noStrike" cap="none">
              <a:solidFill>
                <a:schemeClr val="dk1"/>
              </a:solidFill>
              <a:latin typeface="Arial"/>
              <a:ea typeface="Arial"/>
              <a:cs typeface="Arial"/>
              <a:sym typeface="Arial"/>
            </a:endParaRP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1628800"/>
            <a:ext cx="2195300" cy="2927067"/>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1599853"/>
            <a:ext cx="2205577" cy="2940769"/>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13" y="1628800"/>
            <a:ext cx="2180426" cy="2907234"/>
          </a:xfrm>
          <a:prstGeom prst="rect">
            <a:avLst/>
          </a:prstGeom>
        </p:spPr>
      </p:pic>
      <p:sp>
        <p:nvSpPr>
          <p:cNvPr id="9" name="Metin kutusu 8"/>
          <p:cNvSpPr txBox="1"/>
          <p:nvPr/>
        </p:nvSpPr>
        <p:spPr>
          <a:xfrm>
            <a:off x="202613" y="1171491"/>
            <a:ext cx="5836854" cy="400110"/>
          </a:xfrm>
          <a:prstGeom prst="rect">
            <a:avLst/>
          </a:prstGeom>
          <a:noFill/>
        </p:spPr>
        <p:txBody>
          <a:bodyPr wrap="none" rtlCol="0">
            <a:spAutoFit/>
          </a:bodyPr>
          <a:lstStyle/>
          <a:p>
            <a:r>
              <a:rPr lang="en-US" sz="2000" b="1" dirty="0"/>
              <a:t>Three different opening systems of </a:t>
            </a:r>
            <a:r>
              <a:rPr lang="en-US" sz="2000" b="1" dirty="0" smtClean="0"/>
              <a:t>container</a:t>
            </a:r>
            <a:r>
              <a:rPr lang="tr-TR" sz="2000" b="1" dirty="0" smtClean="0"/>
              <a:t> :</a:t>
            </a:r>
          </a:p>
        </p:txBody>
      </p:sp>
      <p:sp>
        <p:nvSpPr>
          <p:cNvPr id="10" name="Metin kutusu 9"/>
          <p:cNvSpPr txBox="1"/>
          <p:nvPr/>
        </p:nvSpPr>
        <p:spPr>
          <a:xfrm>
            <a:off x="202613" y="4711594"/>
            <a:ext cx="7651155" cy="1077218"/>
          </a:xfrm>
          <a:prstGeom prst="rect">
            <a:avLst/>
          </a:prstGeom>
          <a:noFill/>
        </p:spPr>
        <p:txBody>
          <a:bodyPr wrap="square" rtlCol="0">
            <a:spAutoFit/>
          </a:bodyPr>
          <a:lstStyle/>
          <a:p>
            <a:r>
              <a:rPr lang="en-US" sz="1600" dirty="0"/>
              <a:t>We chose the third </a:t>
            </a:r>
            <a:r>
              <a:rPr lang="en-US" sz="1600" dirty="0" smtClean="0"/>
              <a:t>design</a:t>
            </a:r>
            <a:r>
              <a:rPr lang="tr-TR" sz="1600" dirty="0" smtClean="0"/>
              <a:t>.</a:t>
            </a:r>
          </a:p>
          <a:p>
            <a:r>
              <a:rPr lang="tr-TR" sz="1600" dirty="0" err="1" smtClean="0"/>
              <a:t>Because</a:t>
            </a:r>
            <a:r>
              <a:rPr lang="tr-TR" sz="1600" dirty="0" smtClean="0"/>
              <a:t>, </a:t>
            </a:r>
            <a:r>
              <a:rPr lang="en-US" sz="1600" dirty="0" smtClean="0"/>
              <a:t>The </a:t>
            </a:r>
            <a:r>
              <a:rPr lang="en-US" sz="1600" dirty="0"/>
              <a:t>glider must fly in the fastest mode and take the sun's rays</a:t>
            </a:r>
            <a:r>
              <a:rPr lang="tr-TR" sz="1600" dirty="0" smtClean="0"/>
              <a:t>.</a:t>
            </a:r>
            <a:r>
              <a:rPr lang="en-US" sz="1600" dirty="0" smtClean="0"/>
              <a:t> </a:t>
            </a:r>
            <a:endParaRPr lang="tr-TR" sz="1600" dirty="0" smtClean="0"/>
          </a:p>
          <a:p>
            <a:r>
              <a:rPr lang="en-US" sz="1600" dirty="0" smtClean="0"/>
              <a:t>There </a:t>
            </a:r>
            <a:r>
              <a:rPr lang="en-US" sz="1600" dirty="0"/>
              <a:t>is no risk of the planner staying in the container</a:t>
            </a:r>
            <a:endParaRPr lang="tr-TR" sz="1600" dirty="0" smtClean="0"/>
          </a:p>
          <a:p>
            <a:endParaRPr lang="tr-TR" sz="1600" dirty="0"/>
          </a:p>
        </p:txBody>
      </p:sp>
      <p:sp>
        <p:nvSpPr>
          <p:cNvPr id="11"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60127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Container Descent Control Strategy Selection and Trade</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34</a:t>
            </a:fld>
            <a:endParaRPr lang="en-US" sz="1000" b="0" i="0" u="none" strike="noStrike" cap="none">
              <a:solidFill>
                <a:schemeClr val="dk1"/>
              </a:solidFill>
              <a:latin typeface="Arial"/>
              <a:ea typeface="Arial"/>
              <a:cs typeface="Arial"/>
              <a:sym typeface="Arial"/>
            </a:endParaRPr>
          </a:p>
        </p:txBody>
      </p:sp>
      <p:graphicFrame>
        <p:nvGraphicFramePr>
          <p:cNvPr id="5" name="Tablo 4"/>
          <p:cNvGraphicFramePr>
            <a:graphicFrameLocks noGrp="1"/>
          </p:cNvGraphicFramePr>
          <p:nvPr>
            <p:extLst/>
          </p:nvPr>
        </p:nvGraphicFramePr>
        <p:xfrm>
          <a:off x="179512" y="1052736"/>
          <a:ext cx="8712969" cy="4542351"/>
        </p:xfrm>
        <a:graphic>
          <a:graphicData uri="http://schemas.openxmlformats.org/drawingml/2006/table">
            <a:tbl>
              <a:tblPr firstRow="1" bandRow="1">
                <a:tableStyleId>{284E427A-3D55-4303-BF80-6455036E1DE7}</a:tableStyleId>
              </a:tblPr>
              <a:tblGrid>
                <a:gridCol w="2160240"/>
                <a:gridCol w="1872208"/>
                <a:gridCol w="1584176"/>
                <a:gridCol w="1368152"/>
                <a:gridCol w="1728193"/>
              </a:tblGrid>
              <a:tr h="2164911">
                <a:tc>
                  <a:txBody>
                    <a:bodyPr/>
                    <a:lstStyle/>
                    <a:p>
                      <a:pPr algn="ctr"/>
                      <a:r>
                        <a:rPr lang="tr-TR" sz="2000" dirty="0" smtClean="0"/>
                        <a:t>FOM</a:t>
                      </a:r>
                      <a:endParaRPr lang="tr-TR" sz="1200" b="1" dirty="0"/>
                    </a:p>
                  </a:txBody>
                  <a:tcPr anchor="ctr"/>
                </a:tc>
                <a:tc>
                  <a:txBody>
                    <a:bodyPr/>
                    <a:lstStyle/>
                    <a:p>
                      <a:pPr algn="ctr"/>
                      <a:r>
                        <a:rPr lang="tr-TR" sz="2000" b="1" i="0" u="none" strike="noStrike" cap="none" baseline="0" dirty="0" err="1" smtClean="0">
                          <a:solidFill>
                            <a:schemeClr val="lt1"/>
                          </a:solidFill>
                          <a:latin typeface="+mn-lt"/>
                          <a:ea typeface="+mn-ea"/>
                          <a:cs typeface="+mn-cs"/>
                          <a:sym typeface="Arial"/>
                        </a:rPr>
                        <a:t>In</a:t>
                      </a:r>
                      <a:r>
                        <a:rPr lang="tr-TR" sz="2000" b="1" i="0" u="none" strike="noStrike" cap="none" baseline="0" dirty="0" smtClean="0">
                          <a:solidFill>
                            <a:schemeClr val="lt1"/>
                          </a:solidFill>
                          <a:latin typeface="+mn-lt"/>
                          <a:ea typeface="+mn-ea"/>
                          <a:cs typeface="+mn-cs"/>
                          <a:sym typeface="Arial"/>
                        </a:rPr>
                        <a:t> </a:t>
                      </a:r>
                      <a:r>
                        <a:rPr lang="tr-TR" sz="2000" b="1" i="0" u="none" strike="noStrike" cap="none" baseline="0" dirty="0" err="1" smtClean="0">
                          <a:solidFill>
                            <a:schemeClr val="lt1"/>
                          </a:solidFill>
                          <a:latin typeface="+mn-lt"/>
                          <a:ea typeface="+mn-ea"/>
                          <a:cs typeface="+mn-cs"/>
                          <a:sym typeface="Arial"/>
                        </a:rPr>
                        <a:t>percentage</a:t>
                      </a:r>
                      <a:endParaRPr lang="tr-TR" sz="2000" b="1" i="0" u="none" strike="noStrike" cap="none" baseline="0" dirty="0" smtClean="0">
                        <a:solidFill>
                          <a:schemeClr val="lt1"/>
                        </a:solidFill>
                        <a:latin typeface="+mn-lt"/>
                        <a:ea typeface="+mn-ea"/>
                        <a:cs typeface="+mn-cs"/>
                        <a:sym typeface="Arial"/>
                      </a:endParaRPr>
                    </a:p>
                    <a:p>
                      <a:pPr algn="ctr"/>
                      <a:r>
                        <a:rPr lang="tr-TR" sz="2000" b="1" i="0" u="none" strike="noStrike" cap="none" baseline="0" dirty="0" smtClean="0">
                          <a:solidFill>
                            <a:schemeClr val="lt1"/>
                          </a:solidFill>
                          <a:latin typeface="+mn-lt"/>
                          <a:ea typeface="+mn-ea"/>
                          <a:cs typeface="+mn-cs"/>
                          <a:sym typeface="Arial"/>
                        </a:rPr>
                        <a:t>(%)</a:t>
                      </a:r>
                    </a:p>
                  </a:txBody>
                  <a:tcPr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endParaRPr lang="tr-TR" sz="2000" b="1" i="0" u="none" strike="noStrike" cap="none" dirty="0" smtClean="0">
                        <a:solidFill>
                          <a:schemeClr val="bg1"/>
                        </a:solidFill>
                        <a:latin typeface="+mn-lt"/>
                        <a:ea typeface="Arial"/>
                        <a:cs typeface="Arial"/>
                        <a:sym typeface="Arial"/>
                      </a:endParaRPr>
                    </a:p>
                    <a:p>
                      <a:pPr marL="0" marR="0" lvl="1"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cap="none" dirty="0" smtClean="0">
                          <a:solidFill>
                            <a:schemeClr val="bg1"/>
                          </a:solidFill>
                          <a:latin typeface="+mn-lt"/>
                          <a:ea typeface="Arial"/>
                          <a:cs typeface="Arial"/>
                          <a:sym typeface="Arial"/>
                        </a:rPr>
                        <a:t>Cylinder</a:t>
                      </a:r>
                      <a:endParaRPr lang="en-US" sz="2000" b="1" i="0" u="none" strike="noStrike" cap="none" dirty="0" smtClean="0">
                        <a:solidFill>
                          <a:schemeClr val="bg1"/>
                        </a:solidFill>
                        <a:latin typeface="+mn-lt"/>
                        <a:ea typeface="Arial"/>
                        <a:cs typeface="Arial"/>
                        <a:sym typeface="Aria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endParaRPr lang="tr-TR" sz="2000" b="1" i="0" u="none" strike="noStrike" cap="none" dirty="0" smtClean="0">
                        <a:solidFill>
                          <a:schemeClr val="bg1"/>
                        </a:solidFill>
                        <a:latin typeface="+mn-lt"/>
                        <a:ea typeface="Arial"/>
                        <a:cs typeface="Arial"/>
                        <a:sym typeface="Arial"/>
                      </a:endParaRPr>
                    </a:p>
                    <a:p>
                      <a:pPr marL="0" marR="0" lvl="1"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cap="none" dirty="0" err="1" smtClean="0">
                          <a:solidFill>
                            <a:schemeClr val="bg1"/>
                          </a:solidFill>
                          <a:latin typeface="+mn-lt"/>
                          <a:ea typeface="Arial"/>
                          <a:cs typeface="Arial"/>
                          <a:sym typeface="Arial"/>
                        </a:rPr>
                        <a:t>Square</a:t>
                      </a:r>
                      <a:endParaRPr lang="en-US" sz="2000" b="1" i="0" u="none" strike="noStrike" cap="none" dirty="0" smtClean="0">
                        <a:solidFill>
                          <a:schemeClr val="bg1"/>
                        </a:solidFill>
                        <a:latin typeface="+mn-lt"/>
                        <a:ea typeface="Arial"/>
                        <a:cs typeface="Arial"/>
                        <a:sym typeface="Arial"/>
                      </a:endParaRPr>
                    </a:p>
                  </a:txBody>
                  <a:tcPr/>
                </a:tc>
                <a:tc>
                  <a:txBody>
                    <a:bodyPr/>
                    <a:lstStyle/>
                    <a:p>
                      <a:pPr algn="ctr"/>
                      <a:r>
                        <a:rPr lang="tr-TR" sz="2000" b="1" i="0" u="none" strike="noStrike" cap="none" baseline="0" dirty="0" err="1" smtClean="0">
                          <a:solidFill>
                            <a:schemeClr val="lt1"/>
                          </a:solidFill>
                          <a:latin typeface="+mn-lt"/>
                          <a:ea typeface="+mn-ea"/>
                          <a:cs typeface="+mn-cs"/>
                          <a:sym typeface="Arial"/>
                        </a:rPr>
                        <a:t>Hexagonal</a:t>
                      </a:r>
                      <a:r>
                        <a:rPr lang="tr-TR" sz="2000" b="1" i="0" u="none" strike="noStrike" cap="none" baseline="0" dirty="0" smtClean="0">
                          <a:solidFill>
                            <a:schemeClr val="lt1"/>
                          </a:solidFill>
                          <a:latin typeface="+mn-lt"/>
                          <a:ea typeface="+mn-ea"/>
                          <a:cs typeface="+mn-cs"/>
                          <a:sym typeface="Arial"/>
                        </a:rPr>
                        <a:t> </a:t>
                      </a:r>
                      <a:r>
                        <a:rPr lang="tr-TR" sz="2000" b="1" i="0" u="none" strike="noStrike" cap="none" baseline="0" dirty="0" err="1" smtClean="0">
                          <a:solidFill>
                            <a:schemeClr val="lt1"/>
                          </a:solidFill>
                          <a:latin typeface="+mn-lt"/>
                          <a:ea typeface="+mn-ea"/>
                          <a:cs typeface="+mn-cs"/>
                          <a:sym typeface="Arial"/>
                        </a:rPr>
                        <a:t>Prism</a:t>
                      </a:r>
                      <a:r>
                        <a:rPr lang="tr-TR" sz="2000" b="1" i="0" u="none" strike="noStrike" cap="none" baseline="0" dirty="0" smtClean="0">
                          <a:solidFill>
                            <a:schemeClr val="lt1"/>
                          </a:solidFill>
                          <a:latin typeface="+mn-lt"/>
                          <a:ea typeface="+mn-ea"/>
                          <a:cs typeface="+mn-cs"/>
                          <a:sym typeface="Arial"/>
                        </a:rPr>
                        <a:t> 	</a:t>
                      </a:r>
                    </a:p>
                    <a:p>
                      <a:pPr algn="ctr"/>
                      <a:endParaRPr lang="tr-TR" sz="1200" u="none" strike="noStrike" cap="none" baseline="0" dirty="0" smtClean="0">
                        <a:sym typeface="Arial"/>
                      </a:endParaRPr>
                    </a:p>
                  </a:txBody>
                  <a:tcPr/>
                </a:tc>
              </a:tr>
              <a:tr h="362034">
                <a:tc>
                  <a:txBody>
                    <a:bodyPr/>
                    <a:lstStyle/>
                    <a:p>
                      <a:pPr algn="l"/>
                      <a:r>
                        <a:rPr lang="tr-TR" sz="1600" b="1" dirty="0" smtClean="0">
                          <a:solidFill>
                            <a:schemeClr val="tx1"/>
                          </a:solidFill>
                        </a:rPr>
                        <a:t>Volume </a:t>
                      </a:r>
                      <a:r>
                        <a:rPr lang="tr-TR" sz="1600" b="1" dirty="0" err="1" smtClean="0">
                          <a:solidFill>
                            <a:schemeClr val="tx1"/>
                          </a:solidFill>
                        </a:rPr>
                        <a:t>available</a:t>
                      </a:r>
                      <a:endParaRPr lang="tr-TR" sz="1600" b="1"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2000" b="1" dirty="0" smtClean="0"/>
                        <a:t>% 25</a:t>
                      </a:r>
                    </a:p>
                  </a:txBody>
                  <a:tcPr/>
                </a:tc>
                <a:tc>
                  <a:txBody>
                    <a:bodyPr/>
                    <a:lstStyle/>
                    <a:p>
                      <a:pPr marL="0" indent="0" algn="ctr">
                        <a:buFont typeface="Arial" panose="020B0604020202020204" pitchFamily="34" charset="0"/>
                        <a:buNone/>
                      </a:pPr>
                      <a:r>
                        <a:rPr lang="tr-TR" sz="2000" b="1" dirty="0" smtClean="0"/>
                        <a:t>3</a:t>
                      </a:r>
                      <a:endParaRPr lang="tr-TR" sz="2000" b="1" dirty="0"/>
                    </a:p>
                  </a:txBody>
                  <a:tcPr/>
                </a:tc>
                <a:tc>
                  <a:txBody>
                    <a:bodyPr/>
                    <a:lstStyle/>
                    <a:p>
                      <a:pPr algn="ctr"/>
                      <a:r>
                        <a:rPr lang="tr-TR" sz="2000" b="1" dirty="0" smtClean="0"/>
                        <a:t>1</a:t>
                      </a:r>
                      <a:endParaRPr lang="tr-TR" sz="2000" b="1" dirty="0"/>
                    </a:p>
                  </a:txBody>
                  <a:tcPr/>
                </a:tc>
                <a:tc>
                  <a:txBody>
                    <a:bodyPr/>
                    <a:lstStyle/>
                    <a:p>
                      <a:pPr algn="ctr"/>
                      <a:r>
                        <a:rPr lang="tr-TR" sz="2000" b="1" dirty="0" smtClean="0"/>
                        <a:t>2</a:t>
                      </a:r>
                      <a:endParaRPr lang="tr-TR" sz="2000" b="1" dirty="0"/>
                    </a:p>
                  </a:txBody>
                  <a:tcPr/>
                </a:tc>
              </a:tr>
              <a:tr h="394750">
                <a:tc>
                  <a:txBody>
                    <a:bodyPr/>
                    <a:lstStyle/>
                    <a:p>
                      <a:pPr algn="l"/>
                      <a:r>
                        <a:rPr lang="tr-TR" sz="1400" b="1" dirty="0" err="1" smtClean="0">
                          <a:solidFill>
                            <a:schemeClr val="tx1"/>
                          </a:solidFill>
                        </a:rPr>
                        <a:t>Strenght</a:t>
                      </a:r>
                      <a:endParaRPr lang="tr-TR" sz="1400" b="1" dirty="0">
                        <a:solidFill>
                          <a:schemeClr val="tx1"/>
                        </a:solidFill>
                      </a:endParaRPr>
                    </a:p>
                  </a:txBody>
                  <a:tcPr/>
                </a:tc>
                <a:tc>
                  <a:txBody>
                    <a:bodyPr/>
                    <a:lstStyle/>
                    <a:p>
                      <a:pPr algn="ctr"/>
                      <a:r>
                        <a:rPr lang="tr-TR" sz="2000" b="1" dirty="0" smtClean="0"/>
                        <a:t>%15</a:t>
                      </a:r>
                      <a:endParaRPr lang="tr-TR" sz="2000" b="1" dirty="0"/>
                    </a:p>
                  </a:txBody>
                  <a:tcPr/>
                </a:tc>
                <a:tc>
                  <a:txBody>
                    <a:bodyPr/>
                    <a:lstStyle/>
                    <a:p>
                      <a:pPr marL="0" indent="0" algn="ctr">
                        <a:buFont typeface="Arial" panose="020B0604020202020204" pitchFamily="34" charset="0"/>
                        <a:buNone/>
                      </a:pPr>
                      <a:r>
                        <a:rPr lang="tr-TR" sz="2000" b="1" dirty="0" smtClean="0"/>
                        <a:t>1</a:t>
                      </a:r>
                      <a:endParaRPr lang="tr-TR" sz="2000" b="1" dirty="0"/>
                    </a:p>
                  </a:txBody>
                  <a:tcPr/>
                </a:tc>
                <a:tc>
                  <a:txBody>
                    <a:bodyPr/>
                    <a:lstStyle/>
                    <a:p>
                      <a:pPr algn="ctr"/>
                      <a:r>
                        <a:rPr lang="tr-TR" sz="2000" b="1" dirty="0" smtClean="0"/>
                        <a:t>2</a:t>
                      </a:r>
                      <a:endParaRPr lang="tr-TR" sz="2000" b="1" dirty="0"/>
                    </a:p>
                  </a:txBody>
                  <a:tcPr/>
                </a:tc>
                <a:tc>
                  <a:txBody>
                    <a:bodyPr/>
                    <a:lstStyle/>
                    <a:p>
                      <a:pPr algn="ctr"/>
                      <a:r>
                        <a:rPr lang="tr-TR" sz="2000" b="1" dirty="0" smtClean="0"/>
                        <a:t>3</a:t>
                      </a:r>
                      <a:endParaRPr lang="tr-TR" sz="2000" b="1" dirty="0"/>
                    </a:p>
                  </a:txBody>
                  <a:tcPr/>
                </a:tc>
              </a:tr>
              <a:tr h="394750">
                <a:tc>
                  <a:txBody>
                    <a:bodyPr/>
                    <a:lstStyle/>
                    <a:p>
                      <a:pPr algn="l"/>
                      <a:r>
                        <a:rPr lang="tr-TR" sz="1400" b="1" dirty="0" err="1" smtClean="0">
                          <a:solidFill>
                            <a:schemeClr val="tx1"/>
                          </a:solidFill>
                        </a:rPr>
                        <a:t>Ease</a:t>
                      </a:r>
                      <a:r>
                        <a:rPr lang="tr-TR" sz="1400" b="1" dirty="0" smtClean="0">
                          <a:solidFill>
                            <a:schemeClr val="tx1"/>
                          </a:solidFill>
                        </a:rPr>
                        <a:t> of </a:t>
                      </a:r>
                      <a:r>
                        <a:rPr lang="tr-TR" sz="1400" b="1" dirty="0" err="1" smtClean="0">
                          <a:solidFill>
                            <a:schemeClr val="tx1"/>
                          </a:solidFill>
                        </a:rPr>
                        <a:t>seperation</a:t>
                      </a:r>
                      <a:endParaRPr lang="tr-TR" sz="1400" b="1" dirty="0">
                        <a:solidFill>
                          <a:schemeClr val="tx1"/>
                        </a:solidFill>
                      </a:endParaRPr>
                    </a:p>
                  </a:txBody>
                  <a:tcPr/>
                </a:tc>
                <a:tc>
                  <a:txBody>
                    <a:bodyPr/>
                    <a:lstStyle/>
                    <a:p>
                      <a:pPr algn="ctr"/>
                      <a:r>
                        <a:rPr lang="tr-TR" sz="2000" b="1" dirty="0" smtClean="0"/>
                        <a:t>%15</a:t>
                      </a:r>
                      <a:endParaRPr lang="tr-TR" sz="2000" b="1" dirty="0"/>
                    </a:p>
                  </a:txBody>
                  <a:tcPr/>
                </a:tc>
                <a:tc>
                  <a:txBody>
                    <a:bodyPr/>
                    <a:lstStyle/>
                    <a:p>
                      <a:pPr marL="0" indent="0" algn="ctr">
                        <a:buFont typeface="Arial" panose="020B0604020202020204" pitchFamily="34" charset="0"/>
                        <a:buNone/>
                      </a:pPr>
                      <a:r>
                        <a:rPr lang="tr-TR" sz="2000" b="1" dirty="0" smtClean="0"/>
                        <a:t>3</a:t>
                      </a:r>
                      <a:endParaRPr lang="tr-TR" sz="2000" b="1" dirty="0"/>
                    </a:p>
                  </a:txBody>
                  <a:tcPr/>
                </a:tc>
                <a:tc>
                  <a:txBody>
                    <a:bodyPr/>
                    <a:lstStyle/>
                    <a:p>
                      <a:pPr algn="ctr"/>
                      <a:r>
                        <a:rPr lang="tr-TR" sz="2000" b="1" dirty="0" smtClean="0"/>
                        <a:t>2</a:t>
                      </a:r>
                      <a:endParaRPr lang="tr-TR" sz="2000" b="1" dirty="0"/>
                    </a:p>
                  </a:txBody>
                  <a:tcPr/>
                </a:tc>
                <a:tc>
                  <a:txBody>
                    <a:bodyPr/>
                    <a:lstStyle/>
                    <a:p>
                      <a:pPr algn="ctr"/>
                      <a:r>
                        <a:rPr lang="tr-TR" sz="2000" b="1" dirty="0" smtClean="0"/>
                        <a:t>1</a:t>
                      </a:r>
                      <a:endParaRPr lang="tr-TR" sz="2000" b="1" dirty="0"/>
                    </a:p>
                  </a:txBody>
                  <a:tcPr/>
                </a:tc>
              </a:tr>
              <a:tr h="394750">
                <a:tc>
                  <a:txBody>
                    <a:bodyPr/>
                    <a:lstStyle/>
                    <a:p>
                      <a:pPr algn="l"/>
                      <a:r>
                        <a:rPr lang="tr-TR" sz="1400" b="1" dirty="0" err="1" smtClean="0">
                          <a:solidFill>
                            <a:schemeClr val="tx1"/>
                          </a:solidFill>
                        </a:rPr>
                        <a:t>Simplicity</a:t>
                      </a:r>
                      <a:endParaRPr lang="tr-TR" sz="1400" b="1" dirty="0">
                        <a:solidFill>
                          <a:schemeClr val="tx1"/>
                        </a:solidFill>
                      </a:endParaRPr>
                    </a:p>
                  </a:txBody>
                  <a:tcPr/>
                </a:tc>
                <a:tc>
                  <a:txBody>
                    <a:bodyPr/>
                    <a:lstStyle/>
                    <a:p>
                      <a:pPr algn="ctr"/>
                      <a:r>
                        <a:rPr lang="tr-TR" sz="2000" b="1" dirty="0" smtClean="0"/>
                        <a:t>%10</a:t>
                      </a:r>
                      <a:endParaRPr lang="tr-TR" sz="2000" b="1" dirty="0"/>
                    </a:p>
                  </a:txBody>
                  <a:tcPr/>
                </a:tc>
                <a:tc>
                  <a:txBody>
                    <a:bodyPr/>
                    <a:lstStyle/>
                    <a:p>
                      <a:pPr marL="0" indent="0" algn="ctr">
                        <a:buFont typeface="Arial" panose="020B0604020202020204" pitchFamily="34" charset="0"/>
                        <a:buNone/>
                      </a:pPr>
                      <a:r>
                        <a:rPr lang="tr-TR" sz="2000" b="1" dirty="0" smtClean="0"/>
                        <a:t>3</a:t>
                      </a:r>
                      <a:endParaRPr lang="tr-TR" sz="2000" b="1" dirty="0"/>
                    </a:p>
                  </a:txBody>
                  <a:tcPr/>
                </a:tc>
                <a:tc>
                  <a:txBody>
                    <a:bodyPr/>
                    <a:lstStyle/>
                    <a:p>
                      <a:pPr algn="ctr"/>
                      <a:r>
                        <a:rPr lang="tr-TR" sz="2000" b="1" dirty="0" smtClean="0"/>
                        <a:t>2</a:t>
                      </a:r>
                      <a:endParaRPr lang="tr-TR" sz="2000" b="1" dirty="0"/>
                    </a:p>
                  </a:txBody>
                  <a:tcPr/>
                </a:tc>
                <a:tc>
                  <a:txBody>
                    <a:bodyPr/>
                    <a:lstStyle/>
                    <a:p>
                      <a:pPr algn="ctr"/>
                      <a:r>
                        <a:rPr lang="tr-TR" sz="2000" b="1" dirty="0" smtClean="0"/>
                        <a:t>1</a:t>
                      </a:r>
                      <a:endParaRPr lang="tr-TR" sz="2000" b="1" dirty="0"/>
                    </a:p>
                  </a:txBody>
                  <a:tcPr/>
                </a:tc>
              </a:tr>
              <a:tr h="394750">
                <a:tc>
                  <a:txBody>
                    <a:bodyPr/>
                    <a:lstStyle/>
                    <a:p>
                      <a:pPr algn="l"/>
                      <a:r>
                        <a:rPr lang="tr-TR" sz="1400" b="1" dirty="0" err="1" smtClean="0">
                          <a:solidFill>
                            <a:schemeClr val="tx1"/>
                          </a:solidFill>
                        </a:rPr>
                        <a:t>Lightness</a:t>
                      </a:r>
                      <a:endParaRPr lang="tr-TR" sz="1400" b="1" dirty="0">
                        <a:solidFill>
                          <a:schemeClr val="tx1"/>
                        </a:solidFill>
                      </a:endParaRPr>
                    </a:p>
                  </a:txBody>
                  <a:tcPr/>
                </a:tc>
                <a:tc>
                  <a:txBody>
                    <a:bodyPr/>
                    <a:lstStyle/>
                    <a:p>
                      <a:pPr algn="ctr"/>
                      <a:r>
                        <a:rPr lang="tr-TR" sz="2000" b="1" dirty="0" smtClean="0"/>
                        <a:t>% 35</a:t>
                      </a:r>
                      <a:endParaRPr lang="tr-TR" sz="2400" b="1" dirty="0"/>
                    </a:p>
                  </a:txBody>
                  <a:tcPr/>
                </a:tc>
                <a:tc>
                  <a:txBody>
                    <a:bodyPr/>
                    <a:lstStyle/>
                    <a:p>
                      <a:pPr marL="0" indent="0" algn="ctr">
                        <a:buFont typeface="Arial" panose="020B0604020202020204" pitchFamily="34" charset="0"/>
                        <a:buNone/>
                      </a:pPr>
                      <a:r>
                        <a:rPr lang="tr-TR" sz="2000" b="1" dirty="0" smtClean="0"/>
                        <a:t>1</a:t>
                      </a:r>
                      <a:endParaRPr lang="tr-TR" sz="2000" b="1" dirty="0"/>
                    </a:p>
                  </a:txBody>
                  <a:tcPr/>
                </a:tc>
                <a:tc>
                  <a:txBody>
                    <a:bodyPr/>
                    <a:lstStyle/>
                    <a:p>
                      <a:pPr algn="ctr"/>
                      <a:r>
                        <a:rPr lang="tr-TR" sz="2000" b="1" dirty="0" smtClean="0"/>
                        <a:t>2</a:t>
                      </a:r>
                      <a:endParaRPr lang="tr-TR" sz="2000" b="1" dirty="0"/>
                    </a:p>
                  </a:txBody>
                  <a:tcPr/>
                </a:tc>
                <a:tc>
                  <a:txBody>
                    <a:bodyPr/>
                    <a:lstStyle/>
                    <a:p>
                      <a:pPr algn="ctr"/>
                      <a:r>
                        <a:rPr lang="tr-TR" sz="2000" b="1" dirty="0" smtClean="0"/>
                        <a:t>3</a:t>
                      </a:r>
                      <a:endParaRPr lang="tr-TR" sz="2000" b="1" dirty="0"/>
                    </a:p>
                  </a:txBody>
                  <a:tcPr/>
                </a:tc>
              </a:tr>
              <a:tr h="394750">
                <a:tc>
                  <a:txBody>
                    <a:bodyPr/>
                    <a:lstStyle/>
                    <a:p>
                      <a:pPr algn="l"/>
                      <a:r>
                        <a:rPr lang="tr-TR" sz="1400" b="1" dirty="0" smtClean="0">
                          <a:solidFill>
                            <a:schemeClr val="tx1"/>
                          </a:solidFill>
                        </a:rPr>
                        <a:t>Total </a:t>
                      </a:r>
                      <a:r>
                        <a:rPr lang="tr-TR" sz="1400" b="1" dirty="0" err="1" smtClean="0">
                          <a:solidFill>
                            <a:schemeClr val="tx1"/>
                          </a:solidFill>
                        </a:rPr>
                        <a:t>Results</a:t>
                      </a:r>
                      <a:endParaRPr lang="tr-TR" sz="1400" b="1" dirty="0">
                        <a:solidFill>
                          <a:schemeClr val="tx1"/>
                        </a:solidFill>
                      </a:endParaRPr>
                    </a:p>
                  </a:txBody>
                  <a:tcPr/>
                </a:tc>
                <a:tc>
                  <a:txBody>
                    <a:bodyPr/>
                    <a:lstStyle/>
                    <a:p>
                      <a:pPr algn="ctr"/>
                      <a:r>
                        <a:rPr lang="tr-TR" sz="2000" b="1" dirty="0" smtClean="0"/>
                        <a:t>%100</a:t>
                      </a:r>
                      <a:endParaRPr lang="tr-TR" sz="2000" b="1" dirty="0"/>
                    </a:p>
                  </a:txBody>
                  <a:tcPr/>
                </a:tc>
                <a:tc>
                  <a:txBody>
                    <a:bodyPr/>
                    <a:lstStyle/>
                    <a:p>
                      <a:pPr marL="0" indent="0" algn="ctr">
                        <a:buFont typeface="Arial" panose="020B0604020202020204" pitchFamily="34" charset="0"/>
                        <a:buNone/>
                      </a:pPr>
                      <a:r>
                        <a:rPr lang="tr-TR" sz="2000" b="1" dirty="0" smtClean="0"/>
                        <a:t>2.2</a:t>
                      </a:r>
                      <a:endParaRPr lang="tr-TR" sz="2000" b="1" dirty="0"/>
                    </a:p>
                  </a:txBody>
                  <a:tcPr/>
                </a:tc>
                <a:tc>
                  <a:txBody>
                    <a:bodyPr/>
                    <a:lstStyle/>
                    <a:p>
                      <a:pPr algn="ctr"/>
                      <a:r>
                        <a:rPr lang="tr-TR" sz="2000" b="1" dirty="0" smtClean="0"/>
                        <a:t>1.8</a:t>
                      </a:r>
                      <a:endParaRPr lang="tr-TR" sz="2000" b="1" dirty="0"/>
                    </a:p>
                  </a:txBody>
                  <a:tcPr/>
                </a:tc>
                <a:tc>
                  <a:txBody>
                    <a:bodyPr/>
                    <a:lstStyle/>
                    <a:p>
                      <a:pPr algn="ctr"/>
                      <a:r>
                        <a:rPr lang="tr-TR" sz="2000" b="1" dirty="0" smtClean="0"/>
                        <a:t>2</a:t>
                      </a:r>
                      <a:endParaRPr lang="tr-TR" sz="2000" b="1" dirty="0"/>
                    </a:p>
                  </a:txBody>
                  <a:tcPr/>
                </a:tc>
              </a:tr>
            </a:tbl>
          </a:graphicData>
        </a:graphic>
      </p:graphicFrame>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813206"/>
            <a:ext cx="864096" cy="1348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897" y="1795421"/>
            <a:ext cx="893360" cy="1429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8780" y="1773183"/>
            <a:ext cx="959644" cy="1451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Dikdörtgen 8"/>
          <p:cNvSpPr/>
          <p:nvPr/>
        </p:nvSpPr>
        <p:spPr>
          <a:xfrm>
            <a:off x="179512" y="5661248"/>
            <a:ext cx="8640960" cy="523220"/>
          </a:xfrm>
          <a:prstGeom prst="rect">
            <a:avLst/>
          </a:prstGeom>
        </p:spPr>
        <p:txBody>
          <a:bodyPr wrap="square">
            <a:spAutoFit/>
          </a:bodyPr>
          <a:lstStyle/>
          <a:p>
            <a:r>
              <a:rPr lang="en-US" dirty="0" smtClean="0">
                <a:solidFill>
                  <a:schemeClr val="tx1"/>
                </a:solidFill>
              </a:rPr>
              <a:t>The </a:t>
            </a:r>
            <a:r>
              <a:rPr lang="en-US" dirty="0">
                <a:solidFill>
                  <a:schemeClr val="tx1"/>
                </a:solidFill>
              </a:rPr>
              <a:t>options are graded according to the figure of merits. 3 is the best grade </a:t>
            </a:r>
            <a:r>
              <a:rPr lang="tr-TR" dirty="0" err="1" smtClean="0">
                <a:solidFill>
                  <a:schemeClr val="tx1"/>
                </a:solidFill>
              </a:rPr>
              <a:t>and</a:t>
            </a:r>
            <a:r>
              <a:rPr lang="en-US" dirty="0" smtClean="0">
                <a:solidFill>
                  <a:schemeClr val="tx1"/>
                </a:solidFill>
              </a:rPr>
              <a:t> </a:t>
            </a:r>
            <a:r>
              <a:rPr lang="en-US" dirty="0">
                <a:solidFill>
                  <a:schemeClr val="tx1"/>
                </a:solidFill>
              </a:rPr>
              <a:t>1 is the </a:t>
            </a:r>
            <a:r>
              <a:rPr lang="en-US" dirty="0" smtClean="0">
                <a:solidFill>
                  <a:schemeClr val="tx1"/>
                </a:solidFill>
              </a:rPr>
              <a:t>worst.</a:t>
            </a:r>
            <a:r>
              <a:rPr lang="tr-TR" dirty="0" smtClean="0">
                <a:solidFill>
                  <a:schemeClr val="tx1"/>
                </a:solidFill>
              </a:rPr>
              <a:t> The </a:t>
            </a:r>
            <a:r>
              <a:rPr lang="tr-TR" dirty="0" err="1" smtClean="0">
                <a:solidFill>
                  <a:schemeClr val="tx1"/>
                </a:solidFill>
              </a:rPr>
              <a:t>result</a:t>
            </a:r>
            <a:r>
              <a:rPr lang="en-US" dirty="0" smtClean="0">
                <a:solidFill>
                  <a:schemeClr val="tx1"/>
                </a:solidFill>
              </a:rPr>
              <a:t> </a:t>
            </a:r>
            <a:r>
              <a:rPr lang="en-US" dirty="0">
                <a:solidFill>
                  <a:schemeClr val="tx1"/>
                </a:solidFill>
              </a:rPr>
              <a:t>score is the weighted average of the </a:t>
            </a:r>
            <a:r>
              <a:rPr lang="en-US" dirty="0" smtClean="0">
                <a:solidFill>
                  <a:schemeClr val="tx1"/>
                </a:solidFill>
              </a:rPr>
              <a:t>grades</a:t>
            </a:r>
            <a:r>
              <a:rPr lang="tr-TR" dirty="0" smtClean="0">
                <a:solidFill>
                  <a:schemeClr val="tx1"/>
                </a:solidFill>
              </a:rPr>
              <a:t>. </a:t>
            </a:r>
            <a:r>
              <a:rPr lang="tr-TR" u="sng" dirty="0" smtClean="0">
                <a:solidFill>
                  <a:schemeClr val="tx1"/>
                </a:solidFill>
              </a:rPr>
              <a:t>So we selected the cylinder</a:t>
            </a:r>
            <a:r>
              <a:rPr lang="tr-TR" u="sng" dirty="0">
                <a:solidFill>
                  <a:schemeClr val="tx1"/>
                </a:solidFill>
              </a:rPr>
              <a:t>.</a:t>
            </a:r>
            <a:endParaRPr lang="tr-TR" sz="3200" u="sng" dirty="0">
              <a:solidFill>
                <a:srgbClr val="FF0000"/>
              </a:solidFill>
            </a:endParaRPr>
          </a:p>
        </p:txBody>
      </p:sp>
      <p:sp>
        <p:nvSpPr>
          <p:cNvPr id="10"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2850775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35</a:t>
            </a:fld>
            <a:endParaRPr lang="en-US" sz="1000" b="0" i="0" u="none" strike="noStrike" cap="none">
              <a:solidFill>
                <a:schemeClr val="dk1"/>
              </a:solidFill>
              <a:latin typeface="Arial"/>
              <a:ea typeface="Arial"/>
              <a:cs typeface="Arial"/>
              <a:sym typeface="Arial"/>
            </a:endParaRPr>
          </a:p>
        </p:txBody>
      </p:sp>
      <p:graphicFrame>
        <p:nvGraphicFramePr>
          <p:cNvPr id="5" name="Tablo 4"/>
          <p:cNvGraphicFramePr>
            <a:graphicFrameLocks noGrp="1"/>
          </p:cNvGraphicFramePr>
          <p:nvPr>
            <p:extLst/>
          </p:nvPr>
        </p:nvGraphicFramePr>
        <p:xfrm>
          <a:off x="251520" y="1052737"/>
          <a:ext cx="5400600" cy="5416531"/>
        </p:xfrm>
        <a:graphic>
          <a:graphicData uri="http://schemas.openxmlformats.org/drawingml/2006/table">
            <a:tbl>
              <a:tblPr firstRow="1" bandRow="1">
                <a:tableStyleId>{775DCB02-9BB8-47FD-8907-85C794F793BA}</a:tableStyleId>
              </a:tblPr>
              <a:tblGrid>
                <a:gridCol w="2520280"/>
                <a:gridCol w="2880320"/>
              </a:tblGrid>
              <a:tr h="934691">
                <a:tc>
                  <a:txBody>
                    <a:bodyPr/>
                    <a:lstStyle/>
                    <a:p>
                      <a:r>
                        <a:rPr lang="tr-TR" sz="2000" dirty="0" err="1" smtClean="0"/>
                        <a:t>Glider</a:t>
                      </a:r>
                      <a:r>
                        <a:rPr lang="tr-TR" sz="2000" dirty="0" smtClean="0"/>
                        <a:t> </a:t>
                      </a:r>
                    </a:p>
                    <a:p>
                      <a:r>
                        <a:rPr lang="tr-TR" sz="2000" dirty="0" smtClean="0"/>
                        <a:t>Configuration-1</a:t>
                      </a:r>
                    </a:p>
                    <a:p>
                      <a:r>
                        <a:rPr lang="tr-TR" sz="2000" dirty="0" smtClean="0"/>
                        <a:t>Delta </a:t>
                      </a:r>
                      <a:r>
                        <a:rPr lang="tr-TR" sz="2000" baseline="0" dirty="0" smtClean="0"/>
                        <a:t>(</a:t>
                      </a:r>
                      <a:r>
                        <a:rPr lang="tr-TR" sz="2000" baseline="0" dirty="0" err="1" smtClean="0"/>
                        <a:t>Flying</a:t>
                      </a:r>
                      <a:r>
                        <a:rPr lang="tr-TR" sz="2000" baseline="0" dirty="0" smtClean="0"/>
                        <a:t> </a:t>
                      </a:r>
                      <a:r>
                        <a:rPr lang="tr-TR" sz="2000" baseline="0" dirty="0" err="1" smtClean="0"/>
                        <a:t>wing</a:t>
                      </a:r>
                      <a:r>
                        <a:rPr lang="tr-TR" sz="2000" baseline="0" dirty="0" smtClean="0"/>
                        <a:t>)</a:t>
                      </a:r>
                      <a:endParaRPr lang="tr-TR" sz="2000" dirty="0" smtClean="0"/>
                    </a:p>
                  </a:txBody>
                  <a:tcPr/>
                </a:tc>
                <a:tc>
                  <a:txBody>
                    <a:bodyPr/>
                    <a:lstStyle/>
                    <a:p>
                      <a:endParaRPr lang="tr-TR" sz="2000" dirty="0" smtClean="0"/>
                    </a:p>
                  </a:txBody>
                  <a:tcPr/>
                </a:tc>
              </a:tr>
              <a:tr h="1610966">
                <a:tc>
                  <a:txBody>
                    <a:bodyPr/>
                    <a:lstStyle/>
                    <a:p>
                      <a:pPr marL="0" indent="0">
                        <a:buFont typeface="Arial" panose="020B0604020202020204" pitchFamily="34" charset="0"/>
                        <a:buNone/>
                      </a:pPr>
                      <a:r>
                        <a:rPr lang="tr-TR" sz="2400" dirty="0" err="1" smtClean="0">
                          <a:solidFill>
                            <a:schemeClr val="bg1">
                              <a:lumMod val="95000"/>
                            </a:schemeClr>
                          </a:solidFill>
                        </a:rPr>
                        <a:t>Properties</a:t>
                      </a:r>
                      <a:endParaRPr lang="tr-TR" sz="2400" dirty="0">
                        <a:solidFill>
                          <a:schemeClr val="bg1">
                            <a:lumMod val="95000"/>
                          </a:schemeClr>
                        </a:solidFill>
                      </a:endParaRPr>
                    </a:p>
                  </a:txBody>
                  <a:tcPr/>
                </a:tc>
                <a:tc>
                  <a:txBody>
                    <a:bodyPr/>
                    <a:lstStyle/>
                    <a:p>
                      <a:pPr marL="285750" indent="-285750">
                        <a:buFont typeface="Arial" panose="020B0604020202020204" pitchFamily="34" charset="0"/>
                        <a:buChar char="•"/>
                      </a:pPr>
                      <a:r>
                        <a:rPr lang="en-US" sz="1400" b="0" i="0" u="none" strike="noStrike" cap="none" baseline="0" dirty="0" smtClean="0">
                          <a:solidFill>
                            <a:schemeClr val="bg1"/>
                          </a:solidFill>
                          <a:latin typeface="+mn-lt"/>
                          <a:ea typeface="+mn-ea"/>
                          <a:cs typeface="+mn-cs"/>
                          <a:sym typeface="Arial"/>
                        </a:rPr>
                        <a:t>Fuselage type = </a:t>
                      </a:r>
                      <a:r>
                        <a:rPr lang="tr-TR" sz="1400" b="0" i="0" u="none" strike="noStrike" cap="none" baseline="0" dirty="0" err="1" smtClean="0">
                          <a:solidFill>
                            <a:schemeClr val="bg1"/>
                          </a:solidFill>
                          <a:latin typeface="+mn-lt"/>
                          <a:ea typeface="+mn-ea"/>
                          <a:cs typeface="+mn-cs"/>
                          <a:sym typeface="Arial"/>
                        </a:rPr>
                        <a:t>Depron</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dirty="0" err="1" smtClean="0">
                          <a:solidFill>
                            <a:schemeClr val="bg1">
                              <a:lumMod val="95000"/>
                            </a:schemeClr>
                          </a:solidFill>
                        </a:rPr>
                        <a:t>Surface</a:t>
                      </a:r>
                      <a:r>
                        <a:rPr lang="tr-TR" sz="1400" baseline="0" dirty="0" smtClean="0">
                          <a:solidFill>
                            <a:schemeClr val="bg1">
                              <a:lumMod val="95000"/>
                            </a:schemeClr>
                          </a:solidFill>
                        </a:rPr>
                        <a:t> </a:t>
                      </a:r>
                      <a:r>
                        <a:rPr lang="tr-TR" sz="1400" baseline="0" dirty="0" err="1" smtClean="0">
                          <a:solidFill>
                            <a:schemeClr val="bg1">
                              <a:lumMod val="95000"/>
                            </a:schemeClr>
                          </a:solidFill>
                        </a:rPr>
                        <a:t>wing</a:t>
                      </a:r>
                      <a:r>
                        <a:rPr lang="tr-TR" sz="1400" baseline="0" dirty="0" smtClean="0">
                          <a:solidFill>
                            <a:schemeClr val="bg1">
                              <a:lumMod val="95000"/>
                            </a:schemeClr>
                          </a:solidFill>
                        </a:rPr>
                        <a:t>: </a:t>
                      </a:r>
                      <a:r>
                        <a:rPr lang="tr-TR" sz="1400" dirty="0" smtClean="0">
                          <a:solidFill>
                            <a:schemeClr val="bg1">
                              <a:lumMod val="95000"/>
                            </a:schemeClr>
                          </a:solidFill>
                        </a:rPr>
                        <a:t>Balsa 1/4inch </a:t>
                      </a:r>
                      <a:r>
                        <a:rPr lang="tr-TR" sz="1400" dirty="0" err="1" smtClean="0">
                          <a:solidFill>
                            <a:schemeClr val="bg1">
                              <a:lumMod val="95000"/>
                            </a:schemeClr>
                          </a:solidFill>
                        </a:rPr>
                        <a:t>thick</a:t>
                      </a:r>
                      <a:endParaRPr lang="tr-TR" sz="1400" dirty="0" smtClean="0">
                        <a:solidFill>
                          <a:schemeClr val="bg1">
                            <a:lumMod val="95000"/>
                          </a:schemeClr>
                        </a:solidFill>
                      </a:endParaRPr>
                    </a:p>
                    <a:p>
                      <a:pPr marL="342900" indent="-34290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Foldable</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flat</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triangular</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wings</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Fuselage</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length</a:t>
                      </a:r>
                      <a:r>
                        <a:rPr lang="tr-TR" sz="1400" b="0" i="0" u="none" strike="noStrike" cap="none" baseline="0" dirty="0" smtClean="0">
                          <a:solidFill>
                            <a:schemeClr val="bg1"/>
                          </a:solidFill>
                          <a:latin typeface="+mn-lt"/>
                          <a:ea typeface="+mn-ea"/>
                          <a:cs typeface="+mn-cs"/>
                          <a:sym typeface="Arial"/>
                        </a:rPr>
                        <a:t> = ??? </a:t>
                      </a: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Fusalage</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hıgh</a:t>
                      </a:r>
                      <a:r>
                        <a:rPr lang="tr-TR" sz="1400" b="0" i="0" u="none" strike="noStrike" cap="none" baseline="0" dirty="0" smtClean="0">
                          <a:solidFill>
                            <a:schemeClr val="bg1"/>
                          </a:solidFill>
                          <a:latin typeface="+mn-lt"/>
                          <a:ea typeface="+mn-ea"/>
                          <a:cs typeface="+mn-cs"/>
                          <a:sym typeface="Arial"/>
                        </a:rPr>
                        <a:t>: ???</a:t>
                      </a:r>
                      <a:r>
                        <a:rPr lang="en-US" sz="1400" b="0" i="0" u="none" strike="noStrike" cap="none" baseline="0" dirty="0" smtClean="0">
                          <a:solidFill>
                            <a:schemeClr val="bg1"/>
                          </a:solidFill>
                          <a:latin typeface="+mn-lt"/>
                          <a:ea typeface="+mn-ea"/>
                          <a:cs typeface="+mn-cs"/>
                          <a:sym typeface="Arial"/>
                        </a:rPr>
                        <a:t> </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Wing</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area</a:t>
                      </a:r>
                      <a:r>
                        <a:rPr lang="tr-TR" sz="1400" b="0" i="0" u="none" strike="noStrike" cap="none" baseline="0" dirty="0" smtClean="0">
                          <a:solidFill>
                            <a:schemeClr val="bg1"/>
                          </a:solidFill>
                          <a:latin typeface="+mn-lt"/>
                          <a:ea typeface="+mn-ea"/>
                          <a:cs typeface="+mn-cs"/>
                          <a:sym typeface="Arial"/>
                        </a:rPr>
                        <a:t> = ????</a:t>
                      </a: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Wing</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span</a:t>
                      </a:r>
                      <a:r>
                        <a:rPr lang="tr-TR" sz="1400" b="0" i="0" u="none" strike="noStrike" cap="none" baseline="0" dirty="0" smtClean="0">
                          <a:solidFill>
                            <a:schemeClr val="bg1"/>
                          </a:solidFill>
                          <a:latin typeface="+mn-lt"/>
                          <a:ea typeface="+mn-ea"/>
                          <a:cs typeface="+mn-cs"/>
                          <a:sym typeface="Arial"/>
                        </a:rPr>
                        <a:t> = ???</a:t>
                      </a:r>
                      <a:endParaRPr lang="tr-TR" sz="1400" b="0" i="0" u="none" strike="noStrike" cap="none" baseline="0" dirty="0" smtClean="0">
                        <a:solidFill>
                          <a:schemeClr val="dk1"/>
                        </a:solidFill>
                        <a:latin typeface="+mn-lt"/>
                        <a:ea typeface="+mn-ea"/>
                        <a:cs typeface="+mn-cs"/>
                        <a:sym typeface="Arial"/>
                      </a:endParaRPr>
                    </a:p>
                  </a:txBody>
                  <a:tcPr/>
                </a:tc>
              </a:tr>
              <a:tr h="1667491">
                <a:tc>
                  <a:txBody>
                    <a:bodyPr/>
                    <a:lstStyle/>
                    <a:p>
                      <a:r>
                        <a:rPr lang="tr-TR" sz="2400" dirty="0" err="1" smtClean="0"/>
                        <a:t>Superiority</a:t>
                      </a:r>
                      <a:endParaRPr lang="tr-TR" sz="2400" dirty="0"/>
                    </a:p>
                  </a:txBody>
                  <a:tcPr/>
                </a:tc>
                <a:tc>
                  <a:txBody>
                    <a:bodyPr/>
                    <a:lstStyle/>
                    <a:p>
                      <a:pPr marL="285750" indent="-285750">
                        <a:buFont typeface="Arial" panose="020B0604020202020204" pitchFamily="34" charset="0"/>
                        <a:buChar char="•"/>
                      </a:pPr>
                      <a:r>
                        <a:rPr lang="tr-TR" dirty="0" err="1" smtClean="0"/>
                        <a:t>suitability</a:t>
                      </a:r>
                      <a:r>
                        <a:rPr lang="tr-TR" dirty="0" smtClean="0"/>
                        <a:t> </a:t>
                      </a:r>
                      <a:r>
                        <a:rPr lang="tr-TR" dirty="0" err="1" smtClean="0"/>
                        <a:t>to</a:t>
                      </a:r>
                      <a:r>
                        <a:rPr lang="tr-TR" dirty="0" smtClean="0"/>
                        <a:t> </a:t>
                      </a:r>
                      <a:r>
                        <a:rPr lang="tr-TR" dirty="0" err="1" smtClean="0"/>
                        <a:t>aircrafting</a:t>
                      </a:r>
                      <a:r>
                        <a:rPr lang="tr-TR" dirty="0" smtClean="0"/>
                        <a:t> </a:t>
                      </a:r>
                      <a:r>
                        <a:rPr lang="tr-TR" dirty="0" err="1" smtClean="0"/>
                        <a:t>applications</a:t>
                      </a:r>
                      <a:endParaRPr lang="tr-TR" dirty="0" smtClean="0"/>
                    </a:p>
                    <a:p>
                      <a:pPr marL="285750" indent="-285750">
                        <a:buFont typeface="Arial" panose="020B0604020202020204" pitchFamily="34" charset="0"/>
                        <a:buChar char="•"/>
                      </a:pPr>
                      <a:r>
                        <a:rPr lang="tr-TR" sz="1400" b="0" i="0" u="none" strike="noStrike" cap="none" baseline="0" dirty="0" err="1" smtClean="0">
                          <a:solidFill>
                            <a:schemeClr val="dk1"/>
                          </a:solidFill>
                          <a:latin typeface="+mn-lt"/>
                          <a:ea typeface="+mn-ea"/>
                          <a:cs typeface="+mn-cs"/>
                          <a:sym typeface="Arial"/>
                        </a:rPr>
                        <a:t>Easy</a:t>
                      </a:r>
                      <a:r>
                        <a:rPr lang="tr-TR" sz="1400" b="0" i="0" u="none" strike="noStrike" cap="none" baseline="0" dirty="0" smtClean="0">
                          <a:solidFill>
                            <a:schemeClr val="dk1"/>
                          </a:solidFill>
                          <a:latin typeface="+mn-lt"/>
                          <a:ea typeface="+mn-ea"/>
                          <a:cs typeface="+mn-cs"/>
                          <a:sym typeface="Arial"/>
                        </a:rPr>
                        <a:t> </a:t>
                      </a:r>
                      <a:r>
                        <a:rPr lang="tr-TR" sz="1400" b="0" i="0" u="none" strike="noStrike" cap="none" baseline="0" dirty="0" err="1" smtClean="0">
                          <a:solidFill>
                            <a:schemeClr val="dk1"/>
                          </a:solidFill>
                          <a:latin typeface="+mn-lt"/>
                          <a:ea typeface="+mn-ea"/>
                          <a:cs typeface="+mn-cs"/>
                          <a:sym typeface="Arial"/>
                        </a:rPr>
                        <a:t>to</a:t>
                      </a:r>
                      <a:r>
                        <a:rPr lang="tr-TR" sz="1400" b="0" i="0" u="none" strike="noStrike" cap="none" baseline="0" dirty="0" smtClean="0">
                          <a:solidFill>
                            <a:schemeClr val="dk1"/>
                          </a:solidFill>
                          <a:latin typeface="+mn-lt"/>
                          <a:ea typeface="+mn-ea"/>
                          <a:cs typeface="+mn-cs"/>
                          <a:sym typeface="Arial"/>
                        </a:rPr>
                        <a:t> </a:t>
                      </a:r>
                      <a:r>
                        <a:rPr lang="tr-TR" sz="1400" b="0" i="0" u="none" strike="noStrike" cap="none" baseline="0" dirty="0" err="1" smtClean="0">
                          <a:solidFill>
                            <a:schemeClr val="dk1"/>
                          </a:solidFill>
                          <a:latin typeface="+mn-lt"/>
                          <a:ea typeface="+mn-ea"/>
                          <a:cs typeface="+mn-cs"/>
                          <a:sym typeface="Arial"/>
                        </a:rPr>
                        <a:t>mount</a:t>
                      </a:r>
                      <a:r>
                        <a:rPr lang="tr-TR" sz="1400" b="0" i="0" u="none" strike="noStrike" cap="none" baseline="0" dirty="0" smtClean="0">
                          <a:solidFill>
                            <a:schemeClr val="dk1"/>
                          </a:solidFill>
                          <a:latin typeface="+mn-lt"/>
                          <a:ea typeface="+mn-ea"/>
                          <a:cs typeface="+mn-cs"/>
                          <a:sym typeface="Arial"/>
                        </a:rPr>
                        <a:t> </a:t>
                      </a:r>
                      <a:r>
                        <a:rPr lang="tr-TR" sz="1400" b="0" i="0" u="none" strike="noStrike" cap="none" baseline="0" dirty="0" err="1" smtClean="0">
                          <a:solidFill>
                            <a:schemeClr val="dk1"/>
                          </a:solidFill>
                          <a:latin typeface="+mn-lt"/>
                          <a:ea typeface="+mn-ea"/>
                          <a:cs typeface="+mn-cs"/>
                          <a:sym typeface="Arial"/>
                        </a:rPr>
                        <a:t>electronics</a:t>
                      </a:r>
                      <a:r>
                        <a:rPr lang="tr-TR" sz="1400" b="0" i="0" u="none" strike="noStrike" cap="none" baseline="0" dirty="0" smtClean="0">
                          <a:solidFill>
                            <a:schemeClr val="dk1"/>
                          </a:solidFill>
                          <a:latin typeface="+mn-lt"/>
                          <a:ea typeface="+mn-ea"/>
                          <a:cs typeface="+mn-cs"/>
                          <a:sym typeface="Arial"/>
                        </a:rPr>
                        <a:t> </a:t>
                      </a:r>
                      <a:r>
                        <a:rPr lang="tr-TR" sz="1400" b="0" i="0" u="none" strike="noStrike" cap="none" baseline="0" dirty="0" err="1" smtClean="0">
                          <a:solidFill>
                            <a:schemeClr val="dk1"/>
                          </a:solidFill>
                          <a:latin typeface="+mn-lt"/>
                          <a:ea typeface="+mn-ea"/>
                          <a:cs typeface="+mn-cs"/>
                          <a:sym typeface="Arial"/>
                        </a:rPr>
                        <a:t>and</a:t>
                      </a:r>
                      <a:r>
                        <a:rPr lang="tr-TR" sz="1400" b="0" i="0" u="none" strike="noStrike" cap="none" baseline="0" dirty="0" smtClean="0">
                          <a:solidFill>
                            <a:schemeClr val="dk1"/>
                          </a:solidFill>
                          <a:latin typeface="+mn-lt"/>
                          <a:ea typeface="+mn-ea"/>
                          <a:cs typeface="+mn-cs"/>
                          <a:sym typeface="Arial"/>
                        </a:rPr>
                        <a:t> solar panel</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400" b="0" i="0" u="none" strike="noStrike" cap="none" baseline="0" dirty="0" err="1" smtClean="0">
                          <a:solidFill>
                            <a:schemeClr val="dk1"/>
                          </a:solidFill>
                          <a:latin typeface="+mn-lt"/>
                          <a:ea typeface="+mn-ea"/>
                          <a:cs typeface="+mn-cs"/>
                          <a:sym typeface="Arial"/>
                        </a:rPr>
                        <a:t>Easy</a:t>
                      </a:r>
                      <a:r>
                        <a:rPr lang="tr-TR" sz="1400" b="0" i="0" u="none" strike="noStrike" cap="none" baseline="0" dirty="0" smtClean="0">
                          <a:solidFill>
                            <a:schemeClr val="dk1"/>
                          </a:solidFill>
                          <a:latin typeface="+mn-lt"/>
                          <a:ea typeface="+mn-ea"/>
                          <a:cs typeface="+mn-cs"/>
                          <a:sym typeface="Arial"/>
                        </a:rPr>
                        <a:t> </a:t>
                      </a:r>
                      <a:r>
                        <a:rPr lang="tr-TR" sz="1400" b="0" i="0" u="none" strike="noStrike" cap="none" baseline="0" dirty="0" err="1" smtClean="0">
                          <a:solidFill>
                            <a:schemeClr val="dk1"/>
                          </a:solidFill>
                          <a:latin typeface="+mn-lt"/>
                          <a:ea typeface="+mn-ea"/>
                          <a:cs typeface="+mn-cs"/>
                          <a:sym typeface="Arial"/>
                        </a:rPr>
                        <a:t>to</a:t>
                      </a:r>
                      <a:r>
                        <a:rPr lang="tr-TR" sz="1400" b="0" i="0" u="none" strike="noStrike" cap="none" baseline="0" dirty="0" smtClean="0">
                          <a:solidFill>
                            <a:schemeClr val="dk1"/>
                          </a:solidFill>
                          <a:latin typeface="+mn-lt"/>
                          <a:ea typeface="+mn-ea"/>
                          <a:cs typeface="+mn-cs"/>
                          <a:sym typeface="Arial"/>
                        </a:rPr>
                        <a:t> </a:t>
                      </a:r>
                      <a:r>
                        <a:rPr lang="tr-TR" sz="1400" b="0" i="0" u="none" strike="noStrike" cap="none" baseline="0" dirty="0" err="1" smtClean="0">
                          <a:solidFill>
                            <a:schemeClr val="dk1"/>
                          </a:solidFill>
                          <a:latin typeface="+mn-lt"/>
                          <a:ea typeface="+mn-ea"/>
                          <a:cs typeface="+mn-cs"/>
                          <a:sym typeface="Arial"/>
                        </a:rPr>
                        <a:t>Fabricate</a:t>
                      </a:r>
                      <a:r>
                        <a:rPr lang="tr-TR" sz="1400" b="0" i="0" u="none" strike="noStrike" cap="none" baseline="0" dirty="0" smtClean="0">
                          <a:solidFill>
                            <a:schemeClr val="dk1"/>
                          </a:solidFill>
                          <a:latin typeface="+mn-lt"/>
                          <a:ea typeface="+mn-ea"/>
                          <a:cs typeface="+mn-cs"/>
                          <a:sym typeface="Arial"/>
                        </a:rPr>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400" b="0" i="0" u="none" strike="noStrike" cap="none" baseline="0" dirty="0" err="1" smtClean="0">
                          <a:solidFill>
                            <a:schemeClr val="dk1"/>
                          </a:solidFill>
                          <a:latin typeface="+mn-lt"/>
                          <a:ea typeface="+mn-ea"/>
                          <a:cs typeface="+mn-cs"/>
                          <a:sym typeface="Arial"/>
                        </a:rPr>
                        <a:t>cheaper</a:t>
                      </a:r>
                      <a:endParaRPr lang="tr-TR" sz="1400" b="0" i="0" u="none" strike="noStrike" cap="none" baseline="0" dirty="0" smtClean="0">
                        <a:solidFill>
                          <a:schemeClr val="dk1"/>
                        </a:solidFill>
                        <a:latin typeface="+mn-lt"/>
                        <a:ea typeface="+mn-ea"/>
                        <a:cs typeface="+mn-cs"/>
                        <a:sym typeface="Arial"/>
                      </a:endParaRPr>
                    </a:p>
                  </a:txBody>
                  <a:tcPr/>
                </a:tc>
              </a:tr>
              <a:tr h="899420">
                <a:tc>
                  <a:txBody>
                    <a:bodyPr/>
                    <a:lstStyle/>
                    <a:p>
                      <a:r>
                        <a:rPr lang="tr-TR" sz="2400" dirty="0" err="1" smtClean="0"/>
                        <a:t>Deficiency</a:t>
                      </a:r>
                      <a:endParaRPr lang="tr-TR" sz="2400" dirty="0" smtClean="0"/>
                    </a:p>
                  </a:txBody>
                  <a:tcPr/>
                </a:tc>
                <a:tc>
                  <a:txBody>
                    <a:bodyPr/>
                    <a:lstStyle/>
                    <a:p>
                      <a:pPr marL="285750" indent="-285750">
                        <a:buFont typeface="Arial" panose="020B0604020202020204" pitchFamily="34" charset="0"/>
                        <a:buChar char="•"/>
                      </a:pPr>
                      <a:r>
                        <a:rPr lang="en-US" sz="1400" baseline="0" dirty="0" smtClean="0">
                          <a:solidFill>
                            <a:schemeClr val="tx1"/>
                          </a:solidFill>
                        </a:rPr>
                        <a:t>It's hard to fold the wing</a:t>
                      </a:r>
                      <a:endParaRPr lang="tr-TR" sz="1400" baseline="0" dirty="0" smtClean="0">
                        <a:solidFill>
                          <a:schemeClr val="tx1"/>
                        </a:solidFill>
                      </a:endParaRPr>
                    </a:p>
                    <a:p>
                      <a:pPr marL="285750" indent="-285750">
                        <a:buFont typeface="Arial" panose="020B0604020202020204" pitchFamily="34" charset="0"/>
                        <a:buChar char="•"/>
                      </a:pPr>
                      <a:r>
                        <a:rPr lang="en-US" sz="1400" baseline="0" dirty="0" smtClean="0">
                          <a:solidFill>
                            <a:schemeClr val="tx1"/>
                          </a:solidFill>
                        </a:rPr>
                        <a:t>surface area is not enough</a:t>
                      </a:r>
                      <a:endParaRPr lang="tr-TR" sz="1400" baseline="0" dirty="0" smtClean="0">
                        <a:solidFill>
                          <a:schemeClr val="tx1"/>
                        </a:solidFill>
                      </a:endParaRPr>
                    </a:p>
                    <a:p>
                      <a:pPr marL="285750" indent="-285750">
                        <a:buFont typeface="Arial" panose="020B0604020202020204" pitchFamily="34" charset="0"/>
                        <a:buChar char="•"/>
                      </a:pPr>
                      <a:r>
                        <a:rPr lang="en-US" sz="1400" baseline="0" dirty="0" smtClean="0">
                          <a:solidFill>
                            <a:schemeClr val="tx1"/>
                          </a:solidFill>
                        </a:rPr>
                        <a:t>Difficult to meet container dimensions</a:t>
                      </a:r>
                      <a:endParaRPr lang="tr-TR" sz="1400" baseline="0" dirty="0" smtClean="0">
                        <a:solidFill>
                          <a:schemeClr val="tx1"/>
                        </a:solidFill>
                      </a:endParaRPr>
                    </a:p>
                  </a:txBody>
                  <a:tcPr/>
                </a:tc>
              </a:tr>
            </a:tbl>
          </a:graphicData>
        </a:graphic>
      </p:graphicFrame>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265" y="980728"/>
            <a:ext cx="3552395" cy="2664296"/>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401" y="3645024"/>
            <a:ext cx="3563888" cy="2672916"/>
          </a:xfrm>
          <a:prstGeom prst="rect">
            <a:avLst/>
          </a:prstGeom>
        </p:spPr>
      </p:pic>
      <p:sp>
        <p:nvSpPr>
          <p:cNvPr id="2" name="Dikdörtgen 1"/>
          <p:cNvSpPr/>
          <p:nvPr/>
        </p:nvSpPr>
        <p:spPr>
          <a:xfrm>
            <a:off x="1547664" y="116632"/>
            <a:ext cx="5328592" cy="830997"/>
          </a:xfrm>
          <a:prstGeom prst="rect">
            <a:avLst/>
          </a:prstGeom>
        </p:spPr>
        <p:txBody>
          <a:bodyPr wrap="square">
            <a:spAutoFit/>
          </a:bodyPr>
          <a:lstStyle/>
          <a:p>
            <a:pPr>
              <a:defRPr/>
            </a:pPr>
            <a:r>
              <a:rPr lang="en-US" sz="2400" b="1" dirty="0">
                <a:solidFill>
                  <a:schemeClr val="accent2"/>
                </a:solidFill>
              </a:rPr>
              <a:t>Payload Descent Control Strategy Selection and Trade</a:t>
            </a:r>
            <a:endParaRPr lang="tr-TR" sz="2400" dirty="0">
              <a:solidFill>
                <a:schemeClr val="tx1"/>
              </a:solidFill>
            </a:endParaRPr>
          </a:p>
        </p:txBody>
      </p:sp>
      <p:sp>
        <p:nvSpPr>
          <p:cNvPr id="9"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001545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36</a:t>
            </a:fld>
            <a:endParaRPr lang="en-US" sz="1000" b="0" i="0" u="none" strike="noStrike" cap="none">
              <a:solidFill>
                <a:schemeClr val="dk1"/>
              </a:solidFill>
              <a:latin typeface="Arial"/>
              <a:ea typeface="Arial"/>
              <a:cs typeface="Arial"/>
              <a:sym typeface="Arial"/>
            </a:endParaRPr>
          </a:p>
        </p:txBody>
      </p:sp>
      <p:graphicFrame>
        <p:nvGraphicFramePr>
          <p:cNvPr id="5" name="Tablo 4"/>
          <p:cNvGraphicFramePr>
            <a:graphicFrameLocks noGrp="1"/>
          </p:cNvGraphicFramePr>
          <p:nvPr>
            <p:extLst/>
          </p:nvPr>
        </p:nvGraphicFramePr>
        <p:xfrm>
          <a:off x="251520" y="1052737"/>
          <a:ext cx="5400600" cy="5447385"/>
        </p:xfrm>
        <a:graphic>
          <a:graphicData uri="http://schemas.openxmlformats.org/drawingml/2006/table">
            <a:tbl>
              <a:tblPr firstRow="1" bandRow="1">
                <a:tableStyleId>{775DCB02-9BB8-47FD-8907-85C794F793BA}</a:tableStyleId>
              </a:tblPr>
              <a:tblGrid>
                <a:gridCol w="2520280"/>
                <a:gridCol w="2880320"/>
              </a:tblGrid>
              <a:tr h="864095">
                <a:tc>
                  <a:txBody>
                    <a:bodyPr/>
                    <a:lstStyle/>
                    <a:p>
                      <a:r>
                        <a:rPr lang="tr-TR" sz="2000" dirty="0" err="1" smtClean="0"/>
                        <a:t>Glider</a:t>
                      </a:r>
                      <a:r>
                        <a:rPr lang="tr-TR" sz="2000" dirty="0" smtClean="0"/>
                        <a:t> </a:t>
                      </a:r>
                    </a:p>
                    <a:p>
                      <a:r>
                        <a:rPr lang="tr-TR" sz="2000" dirty="0" smtClean="0"/>
                        <a:t>Configuration-2</a:t>
                      </a:r>
                    </a:p>
                    <a:p>
                      <a:endParaRPr lang="tr-TR" sz="2000" dirty="0" smtClean="0"/>
                    </a:p>
                  </a:txBody>
                  <a:tcPr/>
                </a:tc>
                <a:tc>
                  <a:txBody>
                    <a:bodyPr/>
                    <a:lstStyle/>
                    <a:p>
                      <a:endParaRPr lang="tr-TR" sz="2000" dirty="0" smtClean="0"/>
                    </a:p>
                  </a:txBody>
                  <a:tcPr/>
                </a:tc>
              </a:tr>
              <a:tr h="1610966">
                <a:tc>
                  <a:txBody>
                    <a:bodyPr/>
                    <a:lstStyle/>
                    <a:p>
                      <a:pPr marL="0" indent="0">
                        <a:buFont typeface="Arial" panose="020B0604020202020204" pitchFamily="34" charset="0"/>
                        <a:buNone/>
                      </a:pPr>
                      <a:r>
                        <a:rPr lang="tr-TR" sz="2400" dirty="0" err="1" smtClean="0">
                          <a:solidFill>
                            <a:schemeClr val="bg1">
                              <a:lumMod val="95000"/>
                            </a:schemeClr>
                          </a:solidFill>
                        </a:rPr>
                        <a:t>Properties</a:t>
                      </a:r>
                      <a:endParaRPr lang="tr-TR" sz="2400" dirty="0">
                        <a:solidFill>
                          <a:schemeClr val="bg1">
                            <a:lumMod val="95000"/>
                          </a:schemeClr>
                        </a:solidFill>
                      </a:endParaRPr>
                    </a:p>
                  </a:txBody>
                  <a:tcPr/>
                </a:tc>
                <a:tc>
                  <a:txBody>
                    <a:bodyPr/>
                    <a:lstStyle/>
                    <a:p>
                      <a:pPr marL="285750" indent="-285750">
                        <a:buFont typeface="Arial" panose="020B0604020202020204" pitchFamily="34" charset="0"/>
                        <a:buChar char="•"/>
                      </a:pPr>
                      <a:r>
                        <a:rPr lang="en-US" sz="1400" b="0" i="0" u="none" strike="noStrike" cap="none" baseline="0" dirty="0" smtClean="0">
                          <a:solidFill>
                            <a:schemeClr val="bg1"/>
                          </a:solidFill>
                          <a:latin typeface="+mn-lt"/>
                          <a:ea typeface="+mn-ea"/>
                          <a:cs typeface="+mn-cs"/>
                          <a:sym typeface="Arial"/>
                        </a:rPr>
                        <a:t>Fuselage type =</a:t>
                      </a:r>
                      <a:r>
                        <a:rPr lang="tr-TR" sz="1400" b="0" i="0" u="none" strike="noStrike" cap="none" baseline="0" dirty="0" smtClean="0">
                          <a:solidFill>
                            <a:schemeClr val="bg1"/>
                          </a:solidFill>
                          <a:latin typeface="+mn-lt"/>
                          <a:ea typeface="+mn-ea"/>
                          <a:cs typeface="+mn-cs"/>
                          <a:sym typeface="Arial"/>
                        </a:rPr>
                        <a:t>Balsa 1/4 </a:t>
                      </a:r>
                      <a:r>
                        <a:rPr lang="tr-TR" sz="1400" b="0" i="0" u="none" strike="noStrike" cap="none" baseline="0" dirty="0" err="1" smtClean="0">
                          <a:solidFill>
                            <a:schemeClr val="bg1"/>
                          </a:solidFill>
                          <a:latin typeface="+mn-lt"/>
                          <a:ea typeface="+mn-ea"/>
                          <a:cs typeface="+mn-cs"/>
                          <a:sym typeface="Arial"/>
                        </a:rPr>
                        <a:t>inch</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baseline="0" dirty="0" err="1" smtClean="0">
                          <a:solidFill>
                            <a:schemeClr val="bg1">
                              <a:lumMod val="95000"/>
                            </a:schemeClr>
                          </a:solidFill>
                        </a:rPr>
                        <a:t>Wing</a:t>
                      </a:r>
                      <a:r>
                        <a:rPr lang="tr-TR" sz="1400" baseline="0" dirty="0" smtClean="0">
                          <a:solidFill>
                            <a:schemeClr val="bg1">
                              <a:lumMod val="95000"/>
                            </a:schemeClr>
                          </a:solidFill>
                        </a:rPr>
                        <a:t> </a:t>
                      </a:r>
                      <a:r>
                        <a:rPr lang="tr-TR" sz="1400" baseline="0" dirty="0" err="1" smtClean="0">
                          <a:solidFill>
                            <a:schemeClr val="bg1">
                              <a:lumMod val="95000"/>
                            </a:schemeClr>
                          </a:solidFill>
                        </a:rPr>
                        <a:t>type</a:t>
                      </a:r>
                      <a:r>
                        <a:rPr lang="tr-TR" sz="1400" baseline="0" dirty="0" smtClean="0">
                          <a:solidFill>
                            <a:schemeClr val="bg1">
                              <a:lumMod val="95000"/>
                            </a:schemeClr>
                          </a:solidFill>
                        </a:rPr>
                        <a:t>: </a:t>
                      </a:r>
                      <a:r>
                        <a:rPr lang="tr-TR" sz="1400" dirty="0" smtClean="0">
                          <a:solidFill>
                            <a:schemeClr val="bg1">
                              <a:lumMod val="95000"/>
                            </a:schemeClr>
                          </a:solidFill>
                        </a:rPr>
                        <a:t>Balsa </a:t>
                      </a:r>
                      <a:r>
                        <a:rPr lang="tr-TR" sz="1400" b="0" i="0" u="none" strike="noStrike" cap="none" baseline="0" dirty="0" smtClean="0">
                          <a:solidFill>
                            <a:schemeClr val="bg1"/>
                          </a:solidFill>
                          <a:latin typeface="+mn-lt"/>
                          <a:ea typeface="+mn-ea"/>
                          <a:cs typeface="+mn-cs"/>
                          <a:sym typeface="Arial"/>
                        </a:rPr>
                        <a:t>1/8 </a:t>
                      </a:r>
                      <a:r>
                        <a:rPr lang="tr-TR" sz="1400" b="0" i="0" u="none" strike="noStrike" cap="none" baseline="0" dirty="0" err="1" smtClean="0">
                          <a:solidFill>
                            <a:schemeClr val="bg1"/>
                          </a:solidFill>
                          <a:latin typeface="+mn-lt"/>
                          <a:ea typeface="+mn-ea"/>
                          <a:cs typeface="+mn-cs"/>
                          <a:sym typeface="Arial"/>
                        </a:rPr>
                        <a:t>inch</a:t>
                      </a:r>
                      <a:r>
                        <a:rPr lang="tr-TR" sz="1400" dirty="0" smtClean="0">
                          <a:solidFill>
                            <a:schemeClr val="bg1"/>
                          </a:solidFill>
                        </a:rPr>
                        <a:t> </a:t>
                      </a:r>
                      <a:r>
                        <a:rPr lang="tr-TR" sz="1400" dirty="0" err="1" smtClean="0">
                          <a:solidFill>
                            <a:schemeClr val="bg1">
                              <a:lumMod val="95000"/>
                            </a:schemeClr>
                          </a:solidFill>
                        </a:rPr>
                        <a:t>thick</a:t>
                      </a:r>
                      <a:endParaRPr lang="tr-TR" sz="1400" dirty="0" smtClean="0">
                        <a:solidFill>
                          <a:schemeClr val="bg1">
                            <a:lumMod val="95000"/>
                          </a:schemeClr>
                        </a:solidFill>
                      </a:endParaRP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Fuselage</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length</a:t>
                      </a:r>
                      <a:r>
                        <a:rPr lang="tr-TR" sz="1400" b="0" i="0" u="none" strike="noStrike" cap="none" baseline="0" dirty="0" smtClean="0">
                          <a:solidFill>
                            <a:schemeClr val="bg1"/>
                          </a:solidFill>
                          <a:latin typeface="+mn-lt"/>
                          <a:ea typeface="+mn-ea"/>
                          <a:cs typeface="+mn-cs"/>
                          <a:sym typeface="Arial"/>
                        </a:rPr>
                        <a:t> = 54 cm </a:t>
                      </a: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Fusalage</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hıgh</a:t>
                      </a:r>
                      <a:r>
                        <a:rPr lang="tr-TR" sz="1400" b="0" i="0" u="none" strike="noStrike" cap="none" baseline="0" dirty="0" smtClean="0">
                          <a:solidFill>
                            <a:schemeClr val="bg1"/>
                          </a:solidFill>
                          <a:latin typeface="+mn-lt"/>
                          <a:ea typeface="+mn-ea"/>
                          <a:cs typeface="+mn-cs"/>
                          <a:sym typeface="Arial"/>
                        </a:rPr>
                        <a:t>: ???</a:t>
                      </a:r>
                      <a:r>
                        <a:rPr lang="en-US" sz="1400" b="0" i="0" u="none" strike="noStrike" cap="none" baseline="0" dirty="0" smtClean="0">
                          <a:solidFill>
                            <a:schemeClr val="bg1"/>
                          </a:solidFill>
                          <a:latin typeface="+mn-lt"/>
                          <a:ea typeface="+mn-ea"/>
                          <a:cs typeface="+mn-cs"/>
                          <a:sym typeface="Arial"/>
                        </a:rPr>
                        <a:t> </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Wing</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area</a:t>
                      </a:r>
                      <a:r>
                        <a:rPr lang="tr-TR" sz="1400" b="0" i="0" u="none" strike="noStrike" cap="none" baseline="0" dirty="0" smtClean="0">
                          <a:solidFill>
                            <a:schemeClr val="bg1"/>
                          </a:solidFill>
                          <a:latin typeface="+mn-lt"/>
                          <a:ea typeface="+mn-ea"/>
                          <a:cs typeface="+mn-cs"/>
                          <a:sym typeface="Arial"/>
                        </a:rPr>
                        <a:t> = (2x197.1) cm^2 </a:t>
                      </a: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Wing</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span</a:t>
                      </a:r>
                      <a:r>
                        <a:rPr lang="tr-TR" sz="1400" b="0" i="0" u="none" strike="noStrike" cap="none" baseline="0" dirty="0" smtClean="0">
                          <a:solidFill>
                            <a:schemeClr val="bg1"/>
                          </a:solidFill>
                          <a:latin typeface="+mn-lt"/>
                          <a:ea typeface="+mn-ea"/>
                          <a:cs typeface="+mn-cs"/>
                          <a:sym typeface="Arial"/>
                        </a:rPr>
                        <a:t> = 58 cm</a:t>
                      </a:r>
                      <a:r>
                        <a:rPr lang="tr-TR" sz="1400" b="0" i="0" u="none" strike="noStrike" cap="none" baseline="0" dirty="0" smtClean="0">
                          <a:solidFill>
                            <a:schemeClr val="dk1"/>
                          </a:solidFill>
                          <a:latin typeface="+mn-lt"/>
                          <a:ea typeface="+mn-ea"/>
                          <a:cs typeface="+mn-cs"/>
                          <a:sym typeface="Arial"/>
                        </a:rPr>
                        <a:t>	</a:t>
                      </a:r>
                    </a:p>
                    <a:p>
                      <a:pPr marL="0" indent="0">
                        <a:buFont typeface="Arial" panose="020B0604020202020204" pitchFamily="34" charset="0"/>
                        <a:buNone/>
                      </a:pPr>
                      <a:endParaRPr lang="tr-TR" sz="1400" b="0" i="0" u="none" strike="noStrike" cap="none" baseline="0" dirty="0" smtClean="0">
                        <a:solidFill>
                          <a:schemeClr val="dk1"/>
                        </a:solidFill>
                        <a:latin typeface="+mn-lt"/>
                        <a:ea typeface="+mn-ea"/>
                        <a:cs typeface="+mn-cs"/>
                        <a:sym typeface="Arial"/>
                      </a:endParaRPr>
                    </a:p>
                  </a:txBody>
                  <a:tcPr/>
                </a:tc>
              </a:tr>
              <a:tr h="1271625">
                <a:tc>
                  <a:txBody>
                    <a:bodyPr/>
                    <a:lstStyle/>
                    <a:p>
                      <a:r>
                        <a:rPr lang="tr-TR" sz="2400" dirty="0" err="1" smtClean="0"/>
                        <a:t>Pros</a:t>
                      </a:r>
                      <a:endParaRPr lang="tr-TR" sz="2400" dirty="0"/>
                    </a:p>
                  </a:txBody>
                  <a:tcPr/>
                </a:tc>
                <a:tc>
                  <a:txBody>
                    <a:bodyPr/>
                    <a:lstStyle/>
                    <a:p>
                      <a:pPr marL="285750" indent="-285750">
                        <a:buFont typeface="Arial" panose="020B0604020202020204" pitchFamily="34" charset="0"/>
                        <a:buChar char="•"/>
                      </a:pPr>
                      <a:r>
                        <a:rPr lang="tr-TR" dirty="0" err="1" smtClean="0"/>
                        <a:t>suitability</a:t>
                      </a:r>
                      <a:r>
                        <a:rPr lang="tr-TR" dirty="0" smtClean="0"/>
                        <a:t> </a:t>
                      </a:r>
                      <a:r>
                        <a:rPr lang="tr-TR" dirty="0" err="1" smtClean="0"/>
                        <a:t>to</a:t>
                      </a:r>
                      <a:r>
                        <a:rPr lang="tr-TR" dirty="0" smtClean="0"/>
                        <a:t> </a:t>
                      </a:r>
                      <a:r>
                        <a:rPr lang="tr-TR" dirty="0" err="1" smtClean="0"/>
                        <a:t>aircrafting</a:t>
                      </a:r>
                      <a:r>
                        <a:rPr lang="tr-TR" dirty="0" smtClean="0"/>
                        <a:t> </a:t>
                      </a:r>
                      <a:r>
                        <a:rPr lang="tr-TR" dirty="0" err="1" smtClean="0"/>
                        <a:t>applications</a:t>
                      </a:r>
                      <a:endParaRPr lang="tr-TR" sz="1400" b="0" i="0" u="none" strike="noStrike" cap="none" baseline="0" dirty="0" smtClean="0">
                        <a:solidFill>
                          <a:schemeClr val="dk1"/>
                        </a:solidFill>
                        <a:latin typeface="+mn-lt"/>
                        <a:ea typeface="+mn-ea"/>
                        <a:cs typeface="+mn-cs"/>
                        <a:sym typeface="Aria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400" b="0" i="0" u="none" strike="noStrike" cap="none" baseline="0" dirty="0" err="1" smtClean="0">
                          <a:solidFill>
                            <a:schemeClr val="dk1"/>
                          </a:solidFill>
                          <a:latin typeface="+mn-lt"/>
                          <a:ea typeface="+mn-ea"/>
                          <a:cs typeface="+mn-cs"/>
                          <a:sym typeface="Arial"/>
                        </a:rPr>
                        <a:t>Cheaper</a:t>
                      </a:r>
                      <a:endParaRPr lang="tr-TR" sz="1400" b="0" i="0" u="none" strike="noStrike" cap="none" baseline="0" dirty="0" smtClean="0">
                        <a:solidFill>
                          <a:schemeClr val="dk1"/>
                        </a:solidFill>
                        <a:latin typeface="+mn-lt"/>
                        <a:ea typeface="+mn-ea"/>
                        <a:cs typeface="+mn-cs"/>
                        <a:sym typeface="Aria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tx1"/>
                          </a:solidFill>
                        </a:rPr>
                        <a:t>surface area is enough</a:t>
                      </a:r>
                      <a:endParaRPr lang="tr-TR" sz="1400" baseline="0" dirty="0" smtClean="0">
                        <a:solidFill>
                          <a:schemeClr val="tx1"/>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400" b="0" i="0" u="none" strike="noStrike" cap="none" baseline="0" dirty="0" smtClean="0">
                        <a:solidFill>
                          <a:schemeClr val="dk1"/>
                        </a:solidFill>
                        <a:latin typeface="+mn-lt"/>
                        <a:ea typeface="+mn-ea"/>
                        <a:cs typeface="+mn-cs"/>
                        <a:sym typeface="Arial"/>
                      </a:endParaRPr>
                    </a:p>
                  </a:txBody>
                  <a:tcPr/>
                </a:tc>
              </a:tr>
              <a:tr h="899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2400" dirty="0" err="1" smtClean="0"/>
                        <a:t>Deficiency</a:t>
                      </a:r>
                      <a:endParaRPr lang="tr-TR" sz="2400" dirty="0" smtClean="0"/>
                    </a:p>
                    <a:p>
                      <a:endParaRPr lang="tr-TR" sz="2400" dirty="0" smtClean="0">
                        <a:solidFill>
                          <a:schemeClr val="bg1"/>
                        </a:solidFill>
                      </a:endParaRPr>
                    </a:p>
                  </a:txBody>
                  <a:tcPr/>
                </a:tc>
                <a:tc>
                  <a:txBody>
                    <a:bodyPr/>
                    <a:lstStyle/>
                    <a:p>
                      <a:pPr marL="285750" indent="-285750">
                        <a:buFont typeface="Arial" panose="020B0604020202020204" pitchFamily="34" charset="0"/>
                        <a:buChar char="•"/>
                      </a:pPr>
                      <a:r>
                        <a:rPr lang="en-US" sz="1400" baseline="0" dirty="0" smtClean="0">
                          <a:solidFill>
                            <a:schemeClr val="bg1"/>
                          </a:solidFill>
                        </a:rPr>
                        <a:t>It's hard to fold the wing</a:t>
                      </a:r>
                      <a:endParaRPr lang="tr-TR" sz="1400" baseline="0" dirty="0" smtClean="0">
                        <a:solidFill>
                          <a:schemeClr val="bg1"/>
                        </a:solidFill>
                      </a:endParaRP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Heavy</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fuselage</a:t>
                      </a:r>
                      <a:r>
                        <a:rPr lang="tr-TR" sz="1400" b="0" i="0" u="none" strike="noStrike" cap="none" baseline="0" dirty="0" smtClean="0">
                          <a:solidFill>
                            <a:schemeClr val="bg1"/>
                          </a:solidFill>
                          <a:latin typeface="+mn-lt"/>
                          <a:ea typeface="+mn-ea"/>
                          <a:cs typeface="+mn-cs"/>
                          <a:sym typeface="Arial"/>
                        </a:rPr>
                        <a:t> </a:t>
                      </a:r>
                    </a:p>
                    <a:p>
                      <a:pPr marL="285750" indent="-285750">
                        <a:buFont typeface="Arial" panose="020B0604020202020204" pitchFamily="34" charset="0"/>
                        <a:buChar char="•"/>
                      </a:pPr>
                      <a:r>
                        <a:rPr lang="tr-TR" sz="1400" b="0" i="0" u="none" strike="noStrike" cap="none" baseline="0" dirty="0" smtClean="0">
                          <a:solidFill>
                            <a:schemeClr val="bg1"/>
                          </a:solidFill>
                          <a:latin typeface="+mn-lt"/>
                          <a:ea typeface="+mn-ea"/>
                          <a:cs typeface="+mn-cs"/>
                          <a:sym typeface="Arial"/>
                        </a:rPr>
                        <a:t>Not </a:t>
                      </a:r>
                      <a:r>
                        <a:rPr lang="tr-TR" sz="1400" b="0" i="0" u="none" strike="noStrike" cap="none" baseline="0" dirty="0" err="1" smtClean="0">
                          <a:solidFill>
                            <a:schemeClr val="bg1"/>
                          </a:solidFill>
                          <a:latin typeface="+mn-lt"/>
                          <a:ea typeface="+mn-ea"/>
                          <a:cs typeface="+mn-cs"/>
                          <a:sym typeface="Arial"/>
                        </a:rPr>
                        <a:t>Easy</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to</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mount</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electronics</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and</a:t>
                      </a:r>
                      <a:r>
                        <a:rPr lang="tr-TR" sz="1400" b="0" i="0" u="none" strike="noStrike" cap="none" baseline="0" dirty="0" smtClean="0">
                          <a:solidFill>
                            <a:schemeClr val="bg1"/>
                          </a:solidFill>
                          <a:latin typeface="+mn-lt"/>
                          <a:ea typeface="+mn-ea"/>
                          <a:cs typeface="+mn-cs"/>
                          <a:sym typeface="Arial"/>
                        </a:rPr>
                        <a:t> solar </a:t>
                      </a:r>
                      <a:r>
                        <a:rPr lang="tr-TR" sz="1400" b="0" i="0" u="none" strike="noStrike" cap="none" baseline="0" dirty="0" err="1" smtClean="0">
                          <a:solidFill>
                            <a:schemeClr val="bg1"/>
                          </a:solidFill>
                          <a:latin typeface="+mn-lt"/>
                          <a:ea typeface="+mn-ea"/>
                          <a:cs typeface="+mn-cs"/>
                          <a:sym typeface="Arial"/>
                        </a:rPr>
                        <a:t>pane</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b="0" i="0" u="none" strike="noStrike" cap="none" baseline="0" dirty="0" smtClean="0">
                          <a:solidFill>
                            <a:schemeClr val="bg1"/>
                          </a:solidFill>
                          <a:latin typeface="+mn-lt"/>
                          <a:ea typeface="+mn-ea"/>
                          <a:cs typeface="+mn-cs"/>
                          <a:sym typeface="Arial"/>
                        </a:rPr>
                        <a:t>Hard </a:t>
                      </a:r>
                      <a:r>
                        <a:rPr lang="tr-TR" sz="1400" b="0" i="0" u="none" strike="noStrike" cap="none" baseline="0" dirty="0" err="1" smtClean="0">
                          <a:solidFill>
                            <a:schemeClr val="bg1"/>
                          </a:solidFill>
                          <a:latin typeface="+mn-lt"/>
                          <a:ea typeface="+mn-ea"/>
                          <a:cs typeface="+mn-cs"/>
                          <a:sym typeface="Arial"/>
                        </a:rPr>
                        <a:t>to</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fabricate</a:t>
                      </a:r>
                      <a:r>
                        <a:rPr lang="tr-TR" sz="1400" b="0" i="0" u="none" strike="noStrike" cap="none" baseline="0" dirty="0" smtClean="0">
                          <a:solidFill>
                            <a:schemeClr val="bg1"/>
                          </a:solidFill>
                          <a:latin typeface="+mn-lt"/>
                          <a:ea typeface="+mn-ea"/>
                          <a:cs typeface="+mn-cs"/>
                          <a:sym typeface="Arial"/>
                        </a:rPr>
                        <a:t> </a:t>
                      </a:r>
                    </a:p>
                    <a:p>
                      <a:pPr marL="285750" indent="-285750">
                        <a:buFont typeface="Arial" panose="020B0604020202020204" pitchFamily="34" charset="0"/>
                        <a:buChar char="•"/>
                      </a:pPr>
                      <a:endParaRPr lang="tr-TR" sz="1400" baseline="0" dirty="0" smtClean="0">
                        <a:solidFill>
                          <a:schemeClr val="tx1"/>
                        </a:solidFill>
                      </a:endParaRPr>
                    </a:p>
                  </a:txBody>
                  <a:tcPr/>
                </a:tc>
              </a:tr>
            </a:tbl>
          </a:graphicData>
        </a:graphic>
      </p:graphicFrame>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052736"/>
            <a:ext cx="2664296"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Başlık 5"/>
          <p:cNvSpPr>
            <a:spLocks noGrp="1"/>
          </p:cNvSpPr>
          <p:nvPr>
            <p:ph type="title"/>
          </p:nvPr>
        </p:nvSpPr>
        <p:spPr>
          <a:prstGeom prst="rect">
            <a:avLst/>
          </a:prstGeom>
        </p:spPr>
        <p:txBody>
          <a:bodyPr wrap="square">
            <a:spAutoFit/>
          </a:bodyPr>
          <a:lstStyle/>
          <a:p>
            <a:pPr>
              <a:defRPr/>
            </a:pPr>
            <a:r>
              <a:rPr lang="en-US" sz="2400" b="1" dirty="0">
                <a:solidFill>
                  <a:schemeClr val="accent2"/>
                </a:solidFill>
              </a:rPr>
              <a:t>Payload Descent Control Strategy Selection and Trade</a:t>
            </a:r>
            <a:endParaRPr lang="tr-TR" sz="2400" dirty="0">
              <a:solidFill>
                <a:schemeClr val="tx1"/>
              </a:solidFill>
            </a:endParaRPr>
          </a:p>
        </p:txBody>
      </p:sp>
      <p:sp>
        <p:nvSpPr>
          <p:cNvPr id="7"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9442116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37</a:t>
            </a:fld>
            <a:endParaRPr lang="en-US" sz="1000" b="0" i="0" u="none" strike="noStrike" cap="none">
              <a:solidFill>
                <a:schemeClr val="dk1"/>
              </a:solidFill>
              <a:latin typeface="Arial"/>
              <a:ea typeface="Arial"/>
              <a:cs typeface="Arial"/>
              <a:sym typeface="Arial"/>
            </a:endParaRPr>
          </a:p>
        </p:txBody>
      </p:sp>
      <p:graphicFrame>
        <p:nvGraphicFramePr>
          <p:cNvPr id="5" name="Tablo 4"/>
          <p:cNvGraphicFramePr>
            <a:graphicFrameLocks noGrp="1"/>
          </p:cNvGraphicFramePr>
          <p:nvPr>
            <p:extLst/>
          </p:nvPr>
        </p:nvGraphicFramePr>
        <p:xfrm>
          <a:off x="251520" y="1043961"/>
          <a:ext cx="5400600" cy="4833311"/>
        </p:xfrm>
        <a:graphic>
          <a:graphicData uri="http://schemas.openxmlformats.org/drawingml/2006/table">
            <a:tbl>
              <a:tblPr firstRow="1" bandRow="1">
                <a:tableStyleId>{775DCB02-9BB8-47FD-8907-85C794F793BA}</a:tableStyleId>
              </a:tblPr>
              <a:tblGrid>
                <a:gridCol w="2520280"/>
                <a:gridCol w="2880320"/>
              </a:tblGrid>
              <a:tr h="288031">
                <a:tc>
                  <a:txBody>
                    <a:bodyPr/>
                    <a:lstStyle/>
                    <a:p>
                      <a:r>
                        <a:rPr lang="tr-TR" sz="2000" dirty="0" err="1" smtClean="0"/>
                        <a:t>Glider</a:t>
                      </a:r>
                      <a:r>
                        <a:rPr lang="tr-TR" sz="2000" dirty="0" smtClean="0"/>
                        <a:t> </a:t>
                      </a:r>
                    </a:p>
                    <a:p>
                      <a:r>
                        <a:rPr lang="tr-TR" sz="2000" dirty="0" smtClean="0"/>
                        <a:t>Configuration-3</a:t>
                      </a:r>
                    </a:p>
                    <a:p>
                      <a:endParaRPr lang="tr-TR" sz="2000" dirty="0" smtClean="0"/>
                    </a:p>
                  </a:txBody>
                  <a:tcPr/>
                </a:tc>
                <a:tc>
                  <a:txBody>
                    <a:bodyPr/>
                    <a:lstStyle/>
                    <a:p>
                      <a:endParaRPr lang="tr-TR" sz="2000" dirty="0" smtClean="0"/>
                    </a:p>
                  </a:txBody>
                  <a:tcPr/>
                </a:tc>
              </a:tr>
              <a:tr h="1610966">
                <a:tc>
                  <a:txBody>
                    <a:bodyPr/>
                    <a:lstStyle/>
                    <a:p>
                      <a:pPr marL="0" indent="0">
                        <a:buFont typeface="Arial" panose="020B0604020202020204" pitchFamily="34" charset="0"/>
                        <a:buNone/>
                      </a:pPr>
                      <a:r>
                        <a:rPr lang="tr-TR" sz="2400" dirty="0" err="1" smtClean="0">
                          <a:solidFill>
                            <a:schemeClr val="bg1">
                              <a:lumMod val="95000"/>
                            </a:schemeClr>
                          </a:solidFill>
                        </a:rPr>
                        <a:t>Properties</a:t>
                      </a:r>
                      <a:endParaRPr lang="tr-TR" sz="2400" dirty="0">
                        <a:solidFill>
                          <a:schemeClr val="bg1">
                            <a:lumMod val="95000"/>
                          </a:schemeClr>
                        </a:solidFill>
                      </a:endParaRPr>
                    </a:p>
                  </a:txBody>
                  <a:tcPr/>
                </a:tc>
                <a:tc>
                  <a:txBody>
                    <a:bodyPr/>
                    <a:lstStyle/>
                    <a:p>
                      <a:pPr marL="285750" indent="-285750">
                        <a:buFont typeface="Arial" panose="020B0604020202020204" pitchFamily="34" charset="0"/>
                        <a:buChar char="•"/>
                      </a:pPr>
                      <a:r>
                        <a:rPr lang="en-US" sz="1400" b="0" i="0" u="none" strike="noStrike" cap="none" baseline="0" dirty="0" smtClean="0">
                          <a:solidFill>
                            <a:schemeClr val="bg1"/>
                          </a:solidFill>
                          <a:latin typeface="+mn-lt"/>
                          <a:ea typeface="+mn-ea"/>
                          <a:cs typeface="+mn-cs"/>
                          <a:sym typeface="Arial"/>
                        </a:rPr>
                        <a:t>Fuselage type =</a:t>
                      </a:r>
                      <a:r>
                        <a:rPr lang="tr-TR" sz="1400" b="0" i="0" u="none" strike="noStrike" cap="none" baseline="0" dirty="0" err="1" smtClean="0">
                          <a:solidFill>
                            <a:schemeClr val="bg1"/>
                          </a:solidFill>
                          <a:latin typeface="+mn-lt"/>
                          <a:ea typeface="+mn-ea"/>
                          <a:cs typeface="+mn-cs"/>
                          <a:sym typeface="Arial"/>
                        </a:rPr>
                        <a:t>foam</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baseline="0" dirty="0" err="1" smtClean="0">
                          <a:solidFill>
                            <a:schemeClr val="bg1">
                              <a:lumMod val="95000"/>
                            </a:schemeClr>
                          </a:solidFill>
                        </a:rPr>
                        <a:t>Wing</a:t>
                      </a:r>
                      <a:r>
                        <a:rPr lang="tr-TR" sz="1400" baseline="0" dirty="0" smtClean="0">
                          <a:solidFill>
                            <a:schemeClr val="bg1">
                              <a:lumMod val="95000"/>
                            </a:schemeClr>
                          </a:solidFill>
                        </a:rPr>
                        <a:t> </a:t>
                      </a:r>
                      <a:r>
                        <a:rPr lang="tr-TR" sz="1400" baseline="0" dirty="0" err="1" smtClean="0">
                          <a:solidFill>
                            <a:schemeClr val="bg1">
                              <a:lumMod val="95000"/>
                            </a:schemeClr>
                          </a:solidFill>
                        </a:rPr>
                        <a:t>type</a:t>
                      </a:r>
                      <a:r>
                        <a:rPr lang="tr-TR" sz="1400" baseline="0" dirty="0" smtClean="0">
                          <a:solidFill>
                            <a:schemeClr val="bg1">
                              <a:lumMod val="95000"/>
                            </a:schemeClr>
                          </a:solidFill>
                        </a:rPr>
                        <a:t>: ABS </a:t>
                      </a:r>
                      <a:r>
                        <a:rPr lang="tr-TR" sz="1400" baseline="0" dirty="0" err="1" smtClean="0">
                          <a:solidFill>
                            <a:schemeClr val="bg1">
                              <a:lumMod val="95000"/>
                            </a:schemeClr>
                          </a:solidFill>
                        </a:rPr>
                        <a:t>flament</a:t>
                      </a:r>
                      <a:r>
                        <a:rPr lang="tr-TR" sz="1400" baseline="0" dirty="0" smtClean="0">
                          <a:solidFill>
                            <a:schemeClr val="bg1">
                              <a:lumMod val="95000"/>
                            </a:schemeClr>
                          </a:solidFill>
                        </a:rPr>
                        <a:t>(3D printer) </a:t>
                      </a:r>
                      <a:r>
                        <a:rPr lang="tr-TR" sz="1400" baseline="0" dirty="0" err="1" smtClean="0">
                          <a:solidFill>
                            <a:schemeClr val="bg1">
                              <a:lumMod val="95000"/>
                            </a:schemeClr>
                          </a:solidFill>
                        </a:rPr>
                        <a:t>and</a:t>
                      </a:r>
                      <a:r>
                        <a:rPr lang="tr-TR" sz="1400" baseline="0" dirty="0" smtClean="0">
                          <a:solidFill>
                            <a:schemeClr val="bg1">
                              <a:lumMod val="95000"/>
                            </a:schemeClr>
                          </a:solidFill>
                        </a:rPr>
                        <a:t> </a:t>
                      </a:r>
                      <a:r>
                        <a:rPr lang="tr-TR" sz="1400" baseline="0" dirty="0" err="1" smtClean="0">
                          <a:solidFill>
                            <a:schemeClr val="bg1">
                              <a:lumMod val="95000"/>
                            </a:schemeClr>
                          </a:solidFill>
                        </a:rPr>
                        <a:t>depron</a:t>
                      </a:r>
                      <a:endParaRPr lang="tr-TR" sz="1400" dirty="0" smtClean="0">
                        <a:solidFill>
                          <a:schemeClr val="bg1">
                            <a:lumMod val="95000"/>
                          </a:schemeClr>
                        </a:solidFill>
                      </a:endParaRP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Fuselage</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length</a:t>
                      </a:r>
                      <a:r>
                        <a:rPr lang="tr-TR" sz="1400" b="0" i="0" u="none" strike="noStrike" cap="none" baseline="0" dirty="0" smtClean="0">
                          <a:solidFill>
                            <a:schemeClr val="bg1"/>
                          </a:solidFill>
                          <a:latin typeface="+mn-lt"/>
                          <a:ea typeface="+mn-ea"/>
                          <a:cs typeface="+mn-cs"/>
                          <a:sym typeface="Arial"/>
                        </a:rPr>
                        <a:t> = ??? cm </a:t>
                      </a:r>
                      <a:r>
                        <a:rPr lang="en-US" sz="1400" b="0" i="0" u="none" strike="noStrike" cap="none" baseline="0" dirty="0" smtClean="0">
                          <a:solidFill>
                            <a:schemeClr val="bg1"/>
                          </a:solidFill>
                          <a:latin typeface="+mn-lt"/>
                          <a:ea typeface="+mn-ea"/>
                          <a:cs typeface="+mn-cs"/>
                          <a:sym typeface="Arial"/>
                        </a:rPr>
                        <a:t>  </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Wing</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area</a:t>
                      </a:r>
                      <a:r>
                        <a:rPr lang="tr-TR" sz="1400" b="0" i="0" u="none" strike="noStrike" cap="none" baseline="0" dirty="0" smtClean="0">
                          <a:solidFill>
                            <a:schemeClr val="bg1"/>
                          </a:solidFill>
                          <a:latin typeface="+mn-lt"/>
                          <a:ea typeface="+mn-ea"/>
                          <a:cs typeface="+mn-cs"/>
                          <a:sym typeface="Arial"/>
                        </a:rPr>
                        <a:t> = (?????)</a:t>
                      </a:r>
                    </a:p>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Wing</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span</a:t>
                      </a:r>
                      <a:r>
                        <a:rPr lang="tr-TR" sz="1400" b="0" i="0" u="none" strike="noStrike" cap="none" baseline="0" dirty="0" smtClean="0">
                          <a:solidFill>
                            <a:schemeClr val="bg1"/>
                          </a:solidFill>
                          <a:latin typeface="+mn-lt"/>
                          <a:ea typeface="+mn-ea"/>
                          <a:cs typeface="+mn-cs"/>
                          <a:sym typeface="Arial"/>
                        </a:rPr>
                        <a:t> = ?????</a:t>
                      </a:r>
                      <a:r>
                        <a:rPr lang="tr-TR" sz="1400" b="0" i="0" u="none" strike="noStrike" cap="none" baseline="0" dirty="0" smtClean="0">
                          <a:solidFill>
                            <a:schemeClr val="dk1"/>
                          </a:solidFill>
                          <a:latin typeface="+mn-lt"/>
                          <a:ea typeface="+mn-ea"/>
                          <a:cs typeface="+mn-cs"/>
                          <a:sym typeface="Arial"/>
                        </a:rPr>
                        <a:t>	</a:t>
                      </a:r>
                    </a:p>
                  </a:txBody>
                  <a:tcPr/>
                </a:tc>
              </a:tr>
              <a:tr h="1271625">
                <a:tc>
                  <a:txBody>
                    <a:bodyPr/>
                    <a:lstStyle/>
                    <a:p>
                      <a:r>
                        <a:rPr lang="tr-TR" sz="2400" dirty="0" err="1" smtClean="0"/>
                        <a:t>Superiority</a:t>
                      </a:r>
                      <a:endParaRPr lang="tr-TR" sz="2400" dirty="0"/>
                    </a:p>
                  </a:txBody>
                  <a:tcPr/>
                </a:tc>
                <a:tc>
                  <a:txBody>
                    <a:bodyPr/>
                    <a:lstStyle/>
                    <a:p>
                      <a:pPr marL="285750" indent="-285750">
                        <a:buFont typeface="Arial" panose="020B0604020202020204" pitchFamily="34" charset="0"/>
                        <a:buChar char="•"/>
                      </a:pPr>
                      <a:r>
                        <a:rPr lang="tr-TR" dirty="0" err="1" smtClean="0"/>
                        <a:t>suitability</a:t>
                      </a:r>
                      <a:r>
                        <a:rPr lang="tr-TR" dirty="0" smtClean="0"/>
                        <a:t> </a:t>
                      </a:r>
                      <a:r>
                        <a:rPr lang="tr-TR" dirty="0" err="1" smtClean="0"/>
                        <a:t>to</a:t>
                      </a:r>
                      <a:r>
                        <a:rPr lang="tr-TR" dirty="0" smtClean="0"/>
                        <a:t> </a:t>
                      </a:r>
                      <a:r>
                        <a:rPr lang="tr-TR" dirty="0" err="1" smtClean="0"/>
                        <a:t>aircrafting</a:t>
                      </a:r>
                      <a:r>
                        <a:rPr lang="tr-TR" dirty="0" smtClean="0"/>
                        <a:t> </a:t>
                      </a:r>
                      <a:r>
                        <a:rPr lang="tr-TR" dirty="0" err="1" smtClean="0"/>
                        <a:t>applications</a:t>
                      </a:r>
                      <a:endParaRPr lang="tr-TR" sz="1400" b="0" i="0" u="none" strike="noStrike" cap="none" baseline="0" dirty="0" smtClean="0">
                        <a:solidFill>
                          <a:schemeClr val="dk1"/>
                        </a:solidFill>
                        <a:latin typeface="+mn-lt"/>
                        <a:ea typeface="+mn-ea"/>
                        <a:cs typeface="+mn-cs"/>
                        <a:sym typeface="Aria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400" b="0" i="0" u="none" strike="noStrike" cap="none" baseline="0" dirty="0" err="1" smtClean="0">
                          <a:solidFill>
                            <a:schemeClr val="dk1"/>
                          </a:solidFill>
                          <a:latin typeface="+mn-lt"/>
                          <a:ea typeface="+mn-ea"/>
                          <a:cs typeface="+mn-cs"/>
                          <a:sym typeface="Arial"/>
                        </a:rPr>
                        <a:t>Cheaper</a:t>
                      </a:r>
                      <a:endParaRPr lang="tr-TR" sz="1400" b="0" i="0" u="none" strike="noStrike" cap="none" baseline="0" dirty="0" smtClean="0">
                        <a:solidFill>
                          <a:schemeClr val="dk1"/>
                        </a:solidFill>
                        <a:latin typeface="+mn-lt"/>
                        <a:ea typeface="+mn-ea"/>
                        <a:cs typeface="+mn-cs"/>
                        <a:sym typeface="Aria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tx1"/>
                          </a:solidFill>
                        </a:rPr>
                        <a:t>surface area </a:t>
                      </a:r>
                      <a:r>
                        <a:rPr lang="tr-TR" sz="1400" baseline="0" dirty="0" err="1" smtClean="0">
                          <a:solidFill>
                            <a:schemeClr val="tx1"/>
                          </a:solidFill>
                        </a:rPr>
                        <a:t>too</a:t>
                      </a:r>
                      <a:r>
                        <a:rPr lang="tr-TR" sz="1400" baseline="0" dirty="0" smtClean="0">
                          <a:solidFill>
                            <a:schemeClr val="tx1"/>
                          </a:solidFill>
                        </a:rPr>
                        <a:t> </a:t>
                      </a:r>
                      <a:r>
                        <a:rPr lang="tr-TR" sz="1400" baseline="0" dirty="0" err="1" smtClean="0">
                          <a:solidFill>
                            <a:schemeClr val="tx1"/>
                          </a:solidFill>
                        </a:rPr>
                        <a:t>high</a:t>
                      </a:r>
                      <a:endParaRPr lang="tr-TR" sz="1400" baseline="0" dirty="0" smtClean="0">
                        <a:solidFill>
                          <a:schemeClr val="tx1"/>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400" b="0" i="0" u="none" strike="noStrike" cap="none" baseline="0" dirty="0" err="1" smtClean="0">
                          <a:solidFill>
                            <a:schemeClr val="tx1"/>
                          </a:solidFill>
                          <a:latin typeface="+mn-lt"/>
                          <a:ea typeface="+mn-ea"/>
                          <a:cs typeface="+mn-cs"/>
                          <a:sym typeface="Arial"/>
                        </a:rPr>
                        <a:t>light</a:t>
                      </a:r>
                      <a:r>
                        <a:rPr lang="tr-TR" sz="1400" b="0" i="0" u="none" strike="noStrike" cap="none" baseline="0" dirty="0" smtClean="0">
                          <a:solidFill>
                            <a:schemeClr val="tx1"/>
                          </a:solidFill>
                          <a:latin typeface="+mn-lt"/>
                          <a:ea typeface="+mn-ea"/>
                          <a:cs typeface="+mn-cs"/>
                          <a:sym typeface="Arial"/>
                        </a:rPr>
                        <a:t> </a:t>
                      </a:r>
                      <a:r>
                        <a:rPr lang="tr-TR" sz="1400" b="0" i="0" u="none" strike="noStrike" cap="none" baseline="0" dirty="0" err="1" smtClean="0">
                          <a:solidFill>
                            <a:schemeClr val="tx1"/>
                          </a:solidFill>
                          <a:latin typeface="+mn-lt"/>
                          <a:ea typeface="+mn-ea"/>
                          <a:cs typeface="+mn-cs"/>
                          <a:sym typeface="Arial"/>
                        </a:rPr>
                        <a:t>fuselage</a:t>
                      </a:r>
                      <a:r>
                        <a:rPr lang="tr-TR" sz="1400" b="0" i="0" u="none" strike="noStrike" cap="none" baseline="0" dirty="0" smtClean="0">
                          <a:solidFill>
                            <a:schemeClr val="tx1"/>
                          </a:solidFill>
                          <a:latin typeface="+mn-lt"/>
                          <a:ea typeface="+mn-ea"/>
                          <a:cs typeface="+mn-cs"/>
                          <a:sym typeface="Arial"/>
                        </a:rPr>
                        <a:t>  </a:t>
                      </a:r>
                      <a:r>
                        <a:rPr lang="tr-TR" sz="1400" b="0" i="0" u="none" strike="noStrike" cap="none" baseline="0" dirty="0" err="1" smtClean="0">
                          <a:solidFill>
                            <a:schemeClr val="tx1"/>
                          </a:solidFill>
                          <a:latin typeface="+mn-lt"/>
                          <a:ea typeface="+mn-ea"/>
                          <a:cs typeface="+mn-cs"/>
                          <a:sym typeface="Arial"/>
                        </a:rPr>
                        <a:t>and</a:t>
                      </a:r>
                      <a:r>
                        <a:rPr lang="tr-TR" sz="1400" b="0" i="0" u="none" strike="noStrike" cap="none" baseline="0" dirty="0" smtClean="0">
                          <a:solidFill>
                            <a:schemeClr val="tx1"/>
                          </a:solidFill>
                          <a:latin typeface="+mn-lt"/>
                          <a:ea typeface="+mn-ea"/>
                          <a:cs typeface="+mn-cs"/>
                          <a:sym typeface="Arial"/>
                        </a:rPr>
                        <a:t> </a:t>
                      </a:r>
                      <a:r>
                        <a:rPr lang="tr-TR" sz="1400" b="0" i="0" u="none" strike="noStrike" cap="none" baseline="0" dirty="0" err="1" smtClean="0">
                          <a:solidFill>
                            <a:schemeClr val="tx1"/>
                          </a:solidFill>
                          <a:latin typeface="+mn-lt"/>
                          <a:ea typeface="+mn-ea"/>
                          <a:cs typeface="+mn-cs"/>
                          <a:sym typeface="Arial"/>
                        </a:rPr>
                        <a:t>wings</a:t>
                      </a:r>
                      <a:endParaRPr lang="tr-TR" sz="1400" b="0" i="0" u="none" strike="noStrike" cap="none" baseline="0" dirty="0" smtClean="0">
                        <a:solidFill>
                          <a:schemeClr val="tx1"/>
                        </a:solidFill>
                        <a:latin typeface="+mn-lt"/>
                        <a:ea typeface="+mn-ea"/>
                        <a:cs typeface="+mn-cs"/>
                        <a:sym typeface="Arial"/>
                      </a:endParaRPr>
                    </a:p>
                  </a:txBody>
                  <a:tcPr/>
                </a:tc>
              </a:tr>
              <a:tr h="9361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2400" dirty="0" err="1" smtClean="0"/>
                        <a:t>Deficiency</a:t>
                      </a:r>
                      <a:endParaRPr lang="tr-TR" sz="2400" dirty="0" smtClean="0"/>
                    </a:p>
                    <a:p>
                      <a:endParaRPr lang="tr-TR" sz="2400" dirty="0" smtClean="0">
                        <a:solidFill>
                          <a:schemeClr val="bg1"/>
                        </a:solidFill>
                      </a:endParaRPr>
                    </a:p>
                  </a:txBody>
                  <a:tcPr/>
                </a:tc>
                <a:tc>
                  <a:txBody>
                    <a:bodyPr/>
                    <a:lstStyle/>
                    <a:p>
                      <a:pPr marL="285750" indent="-285750">
                        <a:buFont typeface="Arial" panose="020B0604020202020204" pitchFamily="34" charset="0"/>
                        <a:buChar char="•"/>
                      </a:pPr>
                      <a:r>
                        <a:rPr lang="en-US" sz="1400" b="0" i="0" u="none" strike="noStrike" cap="none" baseline="0" dirty="0" smtClean="0">
                          <a:solidFill>
                            <a:schemeClr val="bg1"/>
                          </a:solidFill>
                          <a:latin typeface="+mn-lt"/>
                          <a:ea typeface="+mn-ea"/>
                          <a:cs typeface="+mn-cs"/>
                          <a:sym typeface="Arial"/>
                        </a:rPr>
                        <a:t>Difficulty in manufacturing precise measurements</a:t>
                      </a:r>
                      <a:endParaRPr lang="tr-TR" sz="1400" b="0" i="0" u="none" strike="noStrike" cap="none" baseline="0" dirty="0" smtClean="0">
                        <a:solidFill>
                          <a:schemeClr val="bg1"/>
                        </a:solidFill>
                        <a:latin typeface="+mn-lt"/>
                        <a:ea typeface="+mn-ea"/>
                        <a:cs typeface="+mn-cs"/>
                        <a:sym typeface="Aria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400" b="0" i="0" u="none" strike="noStrike" cap="none" baseline="0" dirty="0" err="1" smtClean="0">
                          <a:solidFill>
                            <a:schemeClr val="bg1"/>
                          </a:solidFill>
                          <a:latin typeface="+mn-lt"/>
                          <a:ea typeface="+mn-ea"/>
                          <a:cs typeface="+mn-cs"/>
                          <a:sym typeface="Arial"/>
                        </a:rPr>
                        <a:t>easy</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to</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fabricate</a:t>
                      </a:r>
                      <a:r>
                        <a:rPr lang="tr-TR" sz="1400" b="0" i="0" u="none" strike="noStrike" cap="none" baseline="0" dirty="0" smtClean="0">
                          <a:solidFill>
                            <a:schemeClr val="bg1"/>
                          </a:solidFill>
                          <a:latin typeface="+mn-lt"/>
                          <a:ea typeface="+mn-ea"/>
                          <a:cs typeface="+mn-cs"/>
                          <a:sym typeface="Arial"/>
                        </a:rPr>
                        <a:t> </a:t>
                      </a:r>
                    </a:p>
                    <a:p>
                      <a:pPr marL="285750" indent="-285750">
                        <a:buFont typeface="Arial" panose="020B0604020202020204" pitchFamily="34" charset="0"/>
                        <a:buChar char="•"/>
                      </a:pPr>
                      <a:endParaRPr lang="tr-TR" sz="1400" baseline="0" dirty="0" smtClean="0">
                        <a:solidFill>
                          <a:schemeClr val="tx1"/>
                        </a:solidFill>
                      </a:endParaRPr>
                    </a:p>
                  </a:txBody>
                  <a:tcPr/>
                </a:tc>
              </a:tr>
            </a:tbl>
          </a:graphicData>
        </a:graphic>
      </p:graphicFrame>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716" y="1052736"/>
            <a:ext cx="3315780" cy="1442364"/>
          </a:xfrm>
          <a:prstGeom prst="rect">
            <a:avLst/>
          </a:prstGeom>
        </p:spPr>
      </p:pic>
      <p:pic>
        <p:nvPicPr>
          <p:cNvPr id="10" name="Resi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631" y="4336628"/>
            <a:ext cx="3347949" cy="1728192"/>
          </a:xfrm>
          <a:prstGeom prst="rect">
            <a:avLst/>
          </a:prstGeom>
        </p:spPr>
      </p:pic>
      <p:sp>
        <p:nvSpPr>
          <p:cNvPr id="11" name="Başlık 10"/>
          <p:cNvSpPr>
            <a:spLocks noGrp="1"/>
          </p:cNvSpPr>
          <p:nvPr>
            <p:ph type="title"/>
          </p:nvPr>
        </p:nvSpPr>
        <p:spPr>
          <a:prstGeom prst="rect">
            <a:avLst/>
          </a:prstGeom>
        </p:spPr>
        <p:txBody>
          <a:bodyPr wrap="square">
            <a:spAutoFit/>
          </a:bodyPr>
          <a:lstStyle/>
          <a:p>
            <a:pPr>
              <a:defRPr/>
            </a:pPr>
            <a:r>
              <a:rPr lang="en-US" sz="2400" b="1" dirty="0">
                <a:solidFill>
                  <a:schemeClr val="accent2"/>
                </a:solidFill>
              </a:rPr>
              <a:t>Payload Descent Control Strategy Selection and Trade</a:t>
            </a:r>
            <a:endParaRPr lang="tr-TR" sz="2400" dirty="0">
              <a:solidFill>
                <a:schemeClr val="tx1"/>
              </a:solidFill>
            </a:endParaRPr>
          </a:p>
        </p:txBody>
      </p:sp>
      <p:sp>
        <p:nvSpPr>
          <p:cNvPr id="12"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26" name="Picture 2" descr="https://attachment.outlook.office.net/owa/dagabdulhakim@outlook.com/service.svc/s/GetAttachmentThumbnail?id=AQMkADAwATM0MDAAMS1jYTQ2LWM2MjYtMDACLTAwCgBGAAADLvj6pQeYFkiOZhUX%2FNdnaQcANVHo7fM7WU%2BsFJt9kwevdwAAAgEMAAAANVHo7fM7WU%2BsFJt9kwevdwAAAHactBcAAAABEgAQABWE4L71wppBg%2FV9abJnLG0%3D&amp;thumbnailType=2&amp;X-OWA-CANARY=0eSllqkjzU6DWM7MidH1YjCBEhSZR9QYl3ZSBTQtAWhJ9LvMTLc8P0iUxLqbs1rNEYZT_UzP1Io.&amp;token=7c29d673-7e66-4003-90ff-9f733e3d5f65&amp;owa=outlook.live.com&amp;isc=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455" y="2495100"/>
            <a:ext cx="31623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816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38</a:t>
            </a:fld>
            <a:endParaRPr lang="en-US" sz="1000" b="0" i="0" u="none" strike="noStrike" cap="none">
              <a:solidFill>
                <a:schemeClr val="dk1"/>
              </a:solidFill>
              <a:latin typeface="Arial"/>
              <a:ea typeface="Arial"/>
              <a:cs typeface="Arial"/>
              <a:sym typeface="Arial"/>
            </a:endParaRPr>
          </a:p>
        </p:txBody>
      </p:sp>
      <p:graphicFrame>
        <p:nvGraphicFramePr>
          <p:cNvPr id="5" name="Tablo 4"/>
          <p:cNvGraphicFramePr>
            <a:graphicFrameLocks noGrp="1"/>
          </p:cNvGraphicFramePr>
          <p:nvPr>
            <p:extLst/>
          </p:nvPr>
        </p:nvGraphicFramePr>
        <p:xfrm>
          <a:off x="107504" y="1052736"/>
          <a:ext cx="8712968" cy="2448272"/>
        </p:xfrm>
        <a:graphic>
          <a:graphicData uri="http://schemas.openxmlformats.org/drawingml/2006/table">
            <a:tbl>
              <a:tblPr firstRow="1" bandRow="1">
                <a:tableStyleId>{775DCB02-9BB8-47FD-8907-85C794F793BA}</a:tableStyleId>
              </a:tblPr>
              <a:tblGrid>
                <a:gridCol w="4066052"/>
                <a:gridCol w="4646916"/>
              </a:tblGrid>
              <a:tr h="936104">
                <a:tc>
                  <a:txBody>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2400" dirty="0" err="1" smtClean="0">
                          <a:solidFill>
                            <a:schemeClr val="bg1"/>
                          </a:solidFill>
                        </a:rPr>
                        <a:t>Chosen</a:t>
                      </a:r>
                      <a:endParaRPr lang="tr-TR" sz="2400" dirty="0" smtClean="0">
                        <a:solidFill>
                          <a:schemeClr val="bg1"/>
                        </a:solidFill>
                      </a:endParaRPr>
                    </a:p>
                    <a:p>
                      <a:pPr marL="0" indent="0">
                        <a:buFont typeface="Arial" panose="020B0604020202020204" pitchFamily="34" charset="0"/>
                        <a:buNone/>
                      </a:pPr>
                      <a:endParaRPr lang="tr-TR" sz="2400" dirty="0">
                        <a:solidFill>
                          <a:schemeClr val="bg1"/>
                        </a:solidFill>
                      </a:endParaRPr>
                    </a:p>
                  </a:txBody>
                  <a:tcPr/>
                </a:tc>
                <a:tc>
                  <a:txBody>
                    <a:bodyPr/>
                    <a:lstStyle/>
                    <a:p>
                      <a:pPr marL="0" indent="0" algn="ctr">
                        <a:buFont typeface="Arial" panose="020B0604020202020204" pitchFamily="34" charset="0"/>
                        <a:buNone/>
                      </a:pPr>
                      <a:r>
                        <a:rPr lang="tr-TR" sz="2400" b="1" i="0" u="none" strike="noStrike" cap="none" baseline="0" dirty="0" err="1" smtClean="0">
                          <a:solidFill>
                            <a:schemeClr val="bg1"/>
                          </a:solidFill>
                          <a:latin typeface="+mn-lt"/>
                          <a:ea typeface="+mn-ea"/>
                          <a:cs typeface="+mn-cs"/>
                          <a:sym typeface="Arial"/>
                        </a:rPr>
                        <a:t>Rationale</a:t>
                      </a:r>
                      <a:endParaRPr lang="tr-TR" sz="2400" b="1" i="0" u="none" strike="noStrike" cap="none" baseline="0" dirty="0" smtClean="0">
                        <a:solidFill>
                          <a:schemeClr val="bg1"/>
                        </a:solidFill>
                        <a:latin typeface="+mn-lt"/>
                        <a:ea typeface="+mn-ea"/>
                        <a:cs typeface="+mn-cs"/>
                        <a:sym typeface="Arial"/>
                      </a:endParaRPr>
                    </a:p>
                  </a:txBody>
                  <a:tcPr/>
                </a:tc>
              </a:tr>
              <a:tr h="1512168">
                <a:tc>
                  <a:txBody>
                    <a:bodyPr/>
                    <a:lstStyle/>
                    <a:p>
                      <a:r>
                        <a:rPr lang="tr-TR" sz="1400" dirty="0" err="1" smtClean="0">
                          <a:solidFill>
                            <a:schemeClr val="bg1"/>
                          </a:solidFill>
                        </a:rPr>
                        <a:t>Glider</a:t>
                      </a:r>
                      <a:r>
                        <a:rPr lang="tr-TR" sz="1400" dirty="0" smtClean="0">
                          <a:solidFill>
                            <a:schemeClr val="bg1"/>
                          </a:solidFill>
                        </a:rPr>
                        <a:t> Configuration-3 </a:t>
                      </a:r>
                      <a:endParaRPr lang="tr-TR" sz="1400" dirty="0">
                        <a:solidFill>
                          <a:schemeClr val="bg1"/>
                        </a:solidFill>
                      </a:endParaRPr>
                    </a:p>
                  </a:txBody>
                  <a:tcPr/>
                </a:tc>
                <a:tc>
                  <a:txBody>
                    <a:bodyPr/>
                    <a:lstStyle/>
                    <a:p>
                      <a:pPr marL="285750" indent="-285750">
                        <a:buFont typeface="Arial" panose="020B0604020202020204" pitchFamily="34" charset="0"/>
                        <a:buChar char="•"/>
                      </a:pPr>
                      <a:r>
                        <a:rPr lang="tr-TR" sz="1400" b="0" i="0" u="none" strike="noStrike" cap="none" baseline="0" dirty="0" err="1" smtClean="0">
                          <a:solidFill>
                            <a:schemeClr val="bg1"/>
                          </a:solidFill>
                          <a:latin typeface="+mn-lt"/>
                          <a:ea typeface="+mn-ea"/>
                          <a:cs typeface="+mn-cs"/>
                          <a:sym typeface="Arial"/>
                        </a:rPr>
                        <a:t>Complies</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with</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dimensioning</a:t>
                      </a:r>
                      <a:r>
                        <a:rPr lang="tr-TR" sz="1400" b="0" i="0" u="none" strike="noStrike" cap="none" baseline="0" dirty="0" smtClean="0">
                          <a:solidFill>
                            <a:schemeClr val="bg1"/>
                          </a:solidFill>
                          <a:latin typeface="+mn-lt"/>
                          <a:ea typeface="+mn-ea"/>
                          <a:cs typeface="+mn-cs"/>
                          <a:sym typeface="Arial"/>
                        </a:rPr>
                        <a:t> </a:t>
                      </a:r>
                      <a:r>
                        <a:rPr lang="tr-TR" sz="1400" b="0" i="0" u="none" strike="noStrike" cap="none" baseline="0" dirty="0" err="1" smtClean="0">
                          <a:solidFill>
                            <a:schemeClr val="bg1"/>
                          </a:solidFill>
                          <a:latin typeface="+mn-lt"/>
                          <a:ea typeface="+mn-ea"/>
                          <a:cs typeface="+mn-cs"/>
                          <a:sym typeface="Arial"/>
                        </a:rPr>
                        <a:t>constraints</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en-US" sz="1400" b="0" i="0" u="none" strike="noStrike" cap="none" baseline="0" dirty="0" smtClean="0">
                          <a:solidFill>
                            <a:schemeClr val="bg1"/>
                          </a:solidFill>
                          <a:latin typeface="+mn-lt"/>
                          <a:ea typeface="+mn-ea"/>
                          <a:cs typeface="+mn-cs"/>
                          <a:sym typeface="Arial"/>
                        </a:rPr>
                        <a:t>too much surface area of the panel</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b="0" i="0" u="none" strike="noStrike" cap="none" baseline="0" dirty="0" smtClean="0">
                          <a:solidFill>
                            <a:schemeClr val="bg1"/>
                          </a:solidFill>
                          <a:latin typeface="+mn-lt"/>
                          <a:ea typeface="+mn-ea"/>
                          <a:cs typeface="+mn-cs"/>
                          <a:sym typeface="Arial"/>
                        </a:rPr>
                        <a:t> </a:t>
                      </a:r>
                      <a:r>
                        <a:rPr lang="en-US" sz="1400" b="0" i="0" u="none" strike="noStrike" cap="none" baseline="0" dirty="0" smtClean="0">
                          <a:solidFill>
                            <a:schemeClr val="bg1"/>
                          </a:solidFill>
                          <a:latin typeface="+mn-lt"/>
                          <a:ea typeface="+mn-ea"/>
                          <a:cs typeface="+mn-cs"/>
                          <a:sym typeface="Arial"/>
                        </a:rPr>
                        <a:t>Better materials for shock absorbency</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r>
                        <a:rPr lang="tr-TR" sz="1400" b="0" i="0" u="none" strike="noStrike" cap="none" baseline="0" dirty="0" smtClean="0">
                          <a:solidFill>
                            <a:schemeClr val="bg1"/>
                          </a:solidFill>
                          <a:latin typeface="+mn-lt"/>
                          <a:ea typeface="+mn-ea"/>
                          <a:cs typeface="+mn-cs"/>
                          <a:sym typeface="Arial"/>
                        </a:rPr>
                        <a:t>Lifting </a:t>
                      </a:r>
                      <a:r>
                        <a:rPr lang="tr-TR" sz="1400" b="0" i="0" u="none" strike="noStrike" cap="none" baseline="0" dirty="0" err="1" smtClean="0">
                          <a:solidFill>
                            <a:schemeClr val="bg1"/>
                          </a:solidFill>
                          <a:latin typeface="+mn-lt"/>
                          <a:ea typeface="+mn-ea"/>
                          <a:cs typeface="+mn-cs"/>
                          <a:sym typeface="Arial"/>
                        </a:rPr>
                        <a:t>force</a:t>
                      </a:r>
                      <a:r>
                        <a:rPr lang="tr-TR" sz="1400" b="0" i="0" u="none" strike="noStrike" cap="none" baseline="0" dirty="0" smtClean="0">
                          <a:solidFill>
                            <a:schemeClr val="bg1"/>
                          </a:solidFill>
                          <a:latin typeface="+mn-lt"/>
                          <a:ea typeface="+mn-ea"/>
                          <a:cs typeface="+mn-cs"/>
                          <a:sym typeface="Arial"/>
                        </a:rPr>
                        <a:t> is </a:t>
                      </a:r>
                      <a:r>
                        <a:rPr lang="tr-TR" sz="1400" b="0" i="0" u="none" strike="noStrike" cap="none" baseline="0" dirty="0" err="1" smtClean="0">
                          <a:solidFill>
                            <a:schemeClr val="bg1"/>
                          </a:solidFill>
                          <a:latin typeface="+mn-lt"/>
                          <a:ea typeface="+mn-ea"/>
                          <a:cs typeface="+mn-cs"/>
                          <a:sym typeface="Arial"/>
                        </a:rPr>
                        <a:t>greater</a:t>
                      </a:r>
                      <a:endParaRPr lang="tr-TR" sz="1400" b="0" i="0" u="none" strike="noStrike" cap="none" baseline="0" dirty="0" smtClean="0">
                        <a:solidFill>
                          <a:schemeClr val="bg1"/>
                        </a:solidFill>
                        <a:latin typeface="+mn-lt"/>
                        <a:ea typeface="+mn-ea"/>
                        <a:cs typeface="+mn-cs"/>
                        <a:sym typeface="Arial"/>
                      </a:endParaRPr>
                    </a:p>
                    <a:p>
                      <a:pPr marL="285750" indent="-285750">
                        <a:buFont typeface="Arial" panose="020B0604020202020204" pitchFamily="34" charset="0"/>
                        <a:buChar char="•"/>
                      </a:pPr>
                      <a:endParaRPr lang="tr-TR" sz="1400" b="0" i="0" u="none" strike="noStrike" cap="none" baseline="0" dirty="0" smtClean="0">
                        <a:solidFill>
                          <a:schemeClr val="bg1"/>
                        </a:solidFill>
                        <a:latin typeface="+mn-lt"/>
                        <a:ea typeface="+mn-ea"/>
                        <a:cs typeface="+mn-cs"/>
                        <a:sym typeface="Arial"/>
                      </a:endParaRPr>
                    </a:p>
                  </a:txBody>
                  <a:tcPr/>
                </a:tc>
              </a:tr>
            </a:tbl>
          </a:graphicData>
        </a:graphic>
      </p:graphicFrame>
      <p:sp>
        <p:nvSpPr>
          <p:cNvPr id="6" name="Dikdörtgen 5"/>
          <p:cNvSpPr/>
          <p:nvPr/>
        </p:nvSpPr>
        <p:spPr>
          <a:xfrm>
            <a:off x="1547664" y="116632"/>
            <a:ext cx="5328592" cy="830997"/>
          </a:xfrm>
          <a:prstGeom prst="rect">
            <a:avLst/>
          </a:prstGeom>
        </p:spPr>
        <p:txBody>
          <a:bodyPr wrap="square">
            <a:spAutoFit/>
          </a:bodyPr>
          <a:lstStyle/>
          <a:p>
            <a:pPr>
              <a:defRPr/>
            </a:pPr>
            <a:r>
              <a:rPr lang="en-US" sz="2400" b="1" dirty="0">
                <a:solidFill>
                  <a:schemeClr val="accent2"/>
                </a:solidFill>
              </a:rPr>
              <a:t>Payload Descent Control Strategy Selection and Trade</a:t>
            </a:r>
            <a:endParaRPr lang="tr-TR" sz="2400"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651" y="3573016"/>
            <a:ext cx="4385943"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Metin kutusu 1"/>
          <p:cNvSpPr txBox="1"/>
          <p:nvPr/>
        </p:nvSpPr>
        <p:spPr>
          <a:xfrm>
            <a:off x="709216" y="2770223"/>
            <a:ext cx="5371983" cy="954107"/>
          </a:xfrm>
          <a:prstGeom prst="rect">
            <a:avLst/>
          </a:prstGeom>
          <a:noFill/>
        </p:spPr>
        <p:txBody>
          <a:bodyPr wrap="none" rtlCol="0">
            <a:spAutoFit/>
          </a:bodyPr>
          <a:lstStyle/>
          <a:p>
            <a:r>
              <a:rPr lang="tr-TR" sz="2800" b="1" dirty="0" smtClean="0">
                <a:solidFill>
                  <a:srgbClr val="FF0000"/>
                </a:solidFill>
              </a:rPr>
              <a:t>4. SEÇİM ASIL PLANÖR </a:t>
            </a:r>
          </a:p>
          <a:p>
            <a:r>
              <a:rPr lang="tr-TR" sz="2800" b="1" dirty="0" smtClean="0">
                <a:solidFill>
                  <a:srgbClr val="FF0000"/>
                </a:solidFill>
              </a:rPr>
              <a:t>EKLENECEK KIYASLANACAK</a:t>
            </a:r>
            <a:endParaRPr lang="tr-TR" sz="2800" b="1" dirty="0">
              <a:solidFill>
                <a:srgbClr val="FF0000"/>
              </a:solidFill>
            </a:endParaRPr>
          </a:p>
        </p:txBody>
      </p:sp>
    </p:spTree>
    <p:extLst>
      <p:ext uri="{BB962C8B-B14F-4D97-AF65-F5344CB8AC3E}">
        <p14:creationId xmlns:p14="http://schemas.microsoft.com/office/powerpoint/2010/main" val="33085270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Descent</a:t>
            </a:r>
            <a:r>
              <a:rPr lang="tr-TR" dirty="0"/>
              <a:t> Rate </a:t>
            </a:r>
            <a:r>
              <a:rPr lang="tr-TR" dirty="0" err="1"/>
              <a:t>Estimates</a:t>
            </a:r>
            <a:r>
              <a:rPr lang="tr-TR" dirty="0"/>
              <a:t/>
            </a:r>
            <a:br>
              <a:rPr lang="tr-TR" dirty="0"/>
            </a:br>
            <a:endParaRPr lang="tr-TR" dirty="0"/>
          </a:p>
        </p:txBody>
      </p:sp>
      <p:sp>
        <p:nvSpPr>
          <p:cNvPr id="3" name="Metin Yer Tutucusu 2"/>
          <p:cNvSpPr>
            <a:spLocks noGrp="1"/>
          </p:cNvSpPr>
          <p:nvPr>
            <p:ph type="body" idx="1"/>
          </p:nvPr>
        </p:nvSpPr>
        <p:spPr>
          <a:xfrm>
            <a:off x="228600" y="1066800"/>
            <a:ext cx="8686800" cy="634008"/>
          </a:xfrm>
        </p:spPr>
        <p:txBody>
          <a:bodyPr/>
          <a:lstStyle/>
          <a:p>
            <a:r>
              <a:rPr lang="tr-TR" dirty="0" err="1" smtClean="0"/>
              <a:t>Container</a:t>
            </a:r>
            <a:r>
              <a:rPr lang="tr-TR" dirty="0" smtClean="0"/>
              <a:t> </a:t>
            </a:r>
            <a:r>
              <a:rPr lang="tr-TR" dirty="0" err="1" smtClean="0"/>
              <a:t>landing</a:t>
            </a:r>
            <a:r>
              <a:rPr lang="tr-TR" dirty="0" smtClean="0"/>
              <a:t> </a:t>
            </a:r>
            <a:r>
              <a:rPr lang="tr-TR" dirty="0" err="1" smtClean="0"/>
              <a:t>account</a:t>
            </a:r>
            <a:endParaRPr lang="tr-TR" dirty="0" smtClean="0"/>
          </a:p>
          <a:p>
            <a:pPr marL="152400" indent="0">
              <a:buNone/>
            </a:pPr>
            <a:endParaRPr lang="tr-TR" dirty="0"/>
          </a:p>
          <a:p>
            <a:r>
              <a:rPr lang="en-US" sz="2000" b="0" dirty="0" smtClean="0"/>
              <a:t>The </a:t>
            </a:r>
            <a:r>
              <a:rPr lang="en-US" sz="2000" b="0" dirty="0"/>
              <a:t>parachute will be used to control the speed of the container's </a:t>
            </a:r>
            <a:r>
              <a:rPr lang="en-US" sz="2000" b="0" dirty="0" smtClean="0"/>
              <a:t>descent</a:t>
            </a:r>
            <a:r>
              <a:rPr lang="tr-TR" sz="2000" b="0" dirty="0" smtClean="0"/>
              <a:t>.</a:t>
            </a:r>
          </a:p>
          <a:p>
            <a:pPr marL="152400" indent="0">
              <a:buNone/>
            </a:pPr>
            <a:endParaRPr lang="tr-TR" dirty="0" smtClean="0"/>
          </a:p>
          <a:p>
            <a:pPr marL="152400" indent="0">
              <a:buNone/>
            </a:pPr>
            <a:r>
              <a:rPr lang="tr-TR" dirty="0" smtClean="0"/>
              <a:t>R= </a:t>
            </a:r>
            <a:r>
              <a:rPr lang="tr-TR" dirty="0"/>
              <a:t> √</a:t>
            </a:r>
            <a:r>
              <a:rPr lang="tr-TR" dirty="0" smtClean="0"/>
              <a:t>2F</a:t>
            </a:r>
            <a:r>
              <a:rPr lang="tr-TR" baseline="-25000" dirty="0" smtClean="0"/>
              <a:t>drag</a:t>
            </a:r>
            <a:r>
              <a:rPr lang="tr-TR" dirty="0" smtClean="0"/>
              <a:t>/</a:t>
            </a:r>
            <a:r>
              <a:rPr lang="el-GR" dirty="0" smtClean="0"/>
              <a:t>πρ</a:t>
            </a:r>
            <a:r>
              <a:rPr lang="tr-TR" dirty="0" smtClean="0"/>
              <a:t>v</a:t>
            </a:r>
            <a:r>
              <a:rPr lang="tr-TR" baseline="30000" dirty="0" smtClean="0"/>
              <a:t>2</a:t>
            </a:r>
            <a:r>
              <a:rPr lang="tr-TR" dirty="0" smtClean="0"/>
              <a:t>C</a:t>
            </a:r>
            <a:r>
              <a:rPr lang="tr-TR" baseline="-25000" dirty="0" smtClean="0"/>
              <a:t>d	</a:t>
            </a:r>
            <a:r>
              <a:rPr lang="tr-TR" sz="1600" b="0" dirty="0" smtClean="0"/>
              <a:t>v</a:t>
            </a:r>
            <a:r>
              <a:rPr lang="tr-TR" sz="1600" b="0" dirty="0"/>
              <a:t>= </a:t>
            </a:r>
            <a:r>
              <a:rPr lang="tr-TR" sz="1600" b="0" dirty="0" err="1"/>
              <a:t>Landing</a:t>
            </a:r>
            <a:r>
              <a:rPr lang="tr-TR" sz="1600" b="0" dirty="0"/>
              <a:t> </a:t>
            </a:r>
            <a:r>
              <a:rPr lang="tr-TR" sz="1600" b="0" dirty="0" err="1" smtClean="0"/>
              <a:t>speed</a:t>
            </a:r>
            <a:r>
              <a:rPr lang="tr-TR" sz="1600" b="0" dirty="0" smtClean="0"/>
              <a:t> (m/s)</a:t>
            </a:r>
          </a:p>
          <a:p>
            <a:pPr marL="152400" indent="0">
              <a:buNone/>
            </a:pPr>
            <a:r>
              <a:rPr lang="tr-TR" sz="1600" b="0" dirty="0"/>
              <a:t>	</a:t>
            </a:r>
            <a:r>
              <a:rPr lang="tr-TR" sz="1600" b="0" dirty="0" smtClean="0"/>
              <a:t>			</a:t>
            </a:r>
            <a:r>
              <a:rPr lang="tr-TR" sz="1600" b="0" dirty="0" err="1" smtClean="0"/>
              <a:t>F</a:t>
            </a:r>
            <a:r>
              <a:rPr lang="tr-TR" sz="1600" b="0" baseline="-25000" dirty="0" err="1" smtClean="0"/>
              <a:t>drag</a:t>
            </a:r>
            <a:r>
              <a:rPr lang="tr-TR" sz="1600" b="0" dirty="0" smtClean="0"/>
              <a:t>= mg </a:t>
            </a:r>
            <a:r>
              <a:rPr lang="tr-TR" sz="1600" b="0" dirty="0"/>
              <a:t>(</a:t>
            </a:r>
            <a:r>
              <a:rPr lang="tr-TR" sz="1600" b="0" dirty="0" err="1"/>
              <a:t>Frictional</a:t>
            </a:r>
            <a:r>
              <a:rPr lang="tr-TR" sz="1600" b="0" dirty="0"/>
              <a:t> </a:t>
            </a:r>
            <a:r>
              <a:rPr lang="tr-TR" sz="1600" b="0" dirty="0" err="1"/>
              <a:t>force</a:t>
            </a:r>
            <a:r>
              <a:rPr lang="tr-TR" sz="1600" b="0" dirty="0"/>
              <a:t>) </a:t>
            </a:r>
            <a:r>
              <a:rPr lang="tr-TR" sz="1600" b="0" dirty="0" smtClean="0"/>
              <a:t> (N)</a:t>
            </a:r>
          </a:p>
          <a:p>
            <a:pPr marL="152400" indent="0">
              <a:buNone/>
            </a:pPr>
            <a:r>
              <a:rPr lang="tr-TR" sz="1600" b="0" baseline="-25000" dirty="0"/>
              <a:t>	</a:t>
            </a:r>
            <a:r>
              <a:rPr lang="tr-TR" sz="1600" b="0" baseline="-25000" dirty="0" smtClean="0"/>
              <a:t>			</a:t>
            </a:r>
            <a:r>
              <a:rPr lang="el-GR" sz="1600" b="0" dirty="0" smtClean="0"/>
              <a:t>π</a:t>
            </a:r>
            <a:r>
              <a:rPr lang="tr-TR" sz="1600" b="0" dirty="0"/>
              <a:t>=</a:t>
            </a:r>
            <a:r>
              <a:rPr lang="tr-TR" sz="1600" dirty="0"/>
              <a:t> </a:t>
            </a:r>
            <a:r>
              <a:rPr lang="tr-TR" sz="1600" b="0" dirty="0"/>
              <a:t>3,14159265359</a:t>
            </a:r>
            <a:r>
              <a:rPr lang="el-GR" sz="1600" b="0" dirty="0"/>
              <a:t> </a:t>
            </a:r>
            <a:endParaRPr lang="tr-TR" sz="1600" b="0" dirty="0"/>
          </a:p>
          <a:p>
            <a:pPr marL="152400" indent="0">
              <a:buNone/>
            </a:pPr>
            <a:r>
              <a:rPr lang="tr-TR" sz="1600" b="0" dirty="0"/>
              <a:t>		</a:t>
            </a:r>
            <a:r>
              <a:rPr lang="tr-TR" sz="1600" b="0" dirty="0" smtClean="0"/>
              <a:t>	</a:t>
            </a:r>
            <a:r>
              <a:rPr lang="tr-TR" sz="1600" b="0" dirty="0"/>
              <a:t>	</a:t>
            </a:r>
            <a:r>
              <a:rPr lang="tr-TR" sz="1600" b="0" dirty="0" err="1"/>
              <a:t>C</a:t>
            </a:r>
            <a:r>
              <a:rPr lang="tr-TR" sz="1600" b="0" baseline="-25000" dirty="0" err="1"/>
              <a:t>d</a:t>
            </a:r>
            <a:r>
              <a:rPr lang="tr-TR" sz="1600" b="0" dirty="0"/>
              <a:t>= 0,5 (</a:t>
            </a:r>
            <a:r>
              <a:rPr lang="tr-TR" sz="1600" b="0" dirty="0" err="1"/>
              <a:t>Drift</a:t>
            </a:r>
            <a:r>
              <a:rPr lang="tr-TR" sz="1600" b="0" dirty="0"/>
              <a:t> </a:t>
            </a:r>
            <a:r>
              <a:rPr lang="tr-TR" sz="1600" b="0" dirty="0" err="1"/>
              <a:t>coefficient</a:t>
            </a:r>
            <a:r>
              <a:rPr lang="tr-TR" sz="1600" b="0" dirty="0"/>
              <a:t>)</a:t>
            </a:r>
          </a:p>
          <a:p>
            <a:pPr marL="152400" indent="0">
              <a:buNone/>
            </a:pPr>
            <a:r>
              <a:rPr lang="tr-TR" sz="1600" b="0" baseline="-25000" dirty="0"/>
              <a:t>			</a:t>
            </a:r>
            <a:r>
              <a:rPr lang="tr-TR" sz="1600" b="0" baseline="-25000" dirty="0" smtClean="0"/>
              <a:t>	</a:t>
            </a:r>
            <a:r>
              <a:rPr lang="tr-TR" sz="1600" b="0" dirty="0" smtClean="0"/>
              <a:t>R= Radius (m)</a:t>
            </a:r>
          </a:p>
          <a:p>
            <a:pPr marL="152400" indent="0">
              <a:buNone/>
            </a:pPr>
            <a:r>
              <a:rPr lang="tr-TR" sz="1600" b="0" dirty="0" smtClean="0"/>
              <a:t>				</a:t>
            </a:r>
            <a:r>
              <a:rPr lang="el-GR" sz="1600" b="0" dirty="0" smtClean="0"/>
              <a:t>ρ</a:t>
            </a:r>
            <a:r>
              <a:rPr lang="tr-TR" sz="1600" b="0" dirty="0" smtClean="0"/>
              <a:t>= </a:t>
            </a:r>
            <a:r>
              <a:rPr lang="el-GR" sz="1600" b="0" dirty="0" smtClean="0"/>
              <a:t> </a:t>
            </a:r>
            <a:r>
              <a:rPr lang="en-US" sz="1600" b="0" dirty="0" smtClean="0"/>
              <a:t>Air density at 25 ° C</a:t>
            </a:r>
            <a:r>
              <a:rPr lang="tr-TR" sz="1600" b="0" dirty="0" smtClean="0"/>
              <a:t> (1,189 kg/m3)</a:t>
            </a:r>
          </a:p>
          <a:p>
            <a:endParaRPr lang="tr-TR" sz="2000" b="0" dirty="0" smtClean="0"/>
          </a:p>
          <a:p>
            <a:r>
              <a:rPr lang="en-US" sz="2000" b="0" dirty="0" smtClean="0"/>
              <a:t>The </a:t>
            </a:r>
            <a:r>
              <a:rPr lang="en-US" sz="2000" b="0" dirty="0"/>
              <a:t>fall speeds are calculated for the container + glider and container case according to the parachute </a:t>
            </a:r>
            <a:r>
              <a:rPr lang="en-US" sz="2000" b="0" dirty="0" smtClean="0"/>
              <a:t>Radius</a:t>
            </a:r>
            <a:r>
              <a:rPr lang="tr-TR" sz="2000" b="0" dirty="0" smtClean="0"/>
              <a:t>.</a:t>
            </a:r>
          </a:p>
          <a:p>
            <a:pPr marL="152400" indent="0">
              <a:buNone/>
            </a:pPr>
            <a:endParaRPr lang="tr-TR" b="0" dirty="0" smtClean="0"/>
          </a:p>
        </p:txBody>
      </p:sp>
      <p:sp>
        <p:nvSpPr>
          <p:cNvPr id="4" name="Slayt Numarası Yer Tutucusu 3"/>
          <p:cNvSpPr>
            <a:spLocks noGrp="1"/>
          </p:cNvSpPr>
          <p:nvPr>
            <p:ph type="sldNum" idx="12"/>
          </p:nvPr>
        </p:nvSpPr>
        <p:spPr/>
        <p:txBody>
          <a:bodyPr/>
          <a:lstStyle/>
          <a:p>
            <a:pPr algn="r">
              <a:buSzPct val="25000"/>
            </a:pPr>
            <a:fld id="{00000000-1234-1234-1234-123412341234}" type="slidenum">
              <a:rPr lang="en-US" sz="1000" smtClean="0"/>
              <a:pPr algn="r">
                <a:buSzPct val="25000"/>
              </a:pPr>
              <a:t>39</a:t>
            </a:fld>
            <a:endParaRPr lang="en-US" sz="1000" dirty="0"/>
          </a:p>
        </p:txBody>
      </p:sp>
      <p:sp>
        <p:nvSpPr>
          <p:cNvPr id="5"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4019778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Shape 163"/>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4</a:t>
            </a:fld>
            <a:endParaRPr lang="en-US" sz="1000" b="0" i="0" u="none" strike="noStrike" cap="none">
              <a:solidFill>
                <a:schemeClr val="dk1"/>
              </a:solidFill>
              <a:latin typeface="Arial"/>
              <a:ea typeface="Arial"/>
              <a:cs typeface="Arial"/>
              <a:sym typeface="Arial"/>
            </a:endParaRPr>
          </a:p>
        </p:txBody>
      </p:sp>
      <p:sp>
        <p:nvSpPr>
          <p:cNvPr id="164" name="Shape 164"/>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dirty="0" smtClean="0">
                <a:solidFill>
                  <a:schemeClr val="accent2"/>
                </a:solidFill>
                <a:latin typeface="Arial"/>
                <a:ea typeface="Arial"/>
                <a:cs typeface="Arial"/>
                <a:sym typeface="Arial"/>
              </a:rPr>
              <a:t>Acronyms</a:t>
            </a:r>
            <a:r>
              <a:rPr lang="tr-TR" sz="2400" b="1" i="0" u="none" strike="noStrike" cap="none" dirty="0" smtClean="0">
                <a:solidFill>
                  <a:schemeClr val="accent2"/>
                </a:solidFill>
                <a:latin typeface="Arial"/>
                <a:ea typeface="Arial"/>
                <a:cs typeface="Arial"/>
                <a:sym typeface="Arial"/>
              </a:rPr>
              <a:t> (1 of 2)</a:t>
            </a:r>
            <a:endParaRPr lang="en-US" sz="2400" b="1" i="0" u="none" strike="noStrike" cap="none" dirty="0">
              <a:solidFill>
                <a:schemeClr val="accent2"/>
              </a:solidFill>
              <a:latin typeface="Arial"/>
              <a:ea typeface="Arial"/>
              <a:cs typeface="Arial"/>
              <a:sym typeface="Arial"/>
            </a:endParaRPr>
          </a:p>
        </p:txBody>
      </p:sp>
      <p:sp>
        <p:nvSpPr>
          <p:cNvPr id="165" name="Shape 165"/>
          <p:cNvSpPr txBox="1">
            <a:spLocks noGrp="1"/>
          </p:cNvSpPr>
          <p:nvPr>
            <p:ph type="body" idx="1"/>
          </p:nvPr>
        </p:nvSpPr>
        <p:spPr>
          <a:xfrm>
            <a:off x="228600" y="1066800"/>
            <a:ext cx="8686800" cy="5257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tr-TR" sz="1400" i="0" u="none" strike="noStrike" cap="none" dirty="0" smtClean="0">
                <a:solidFill>
                  <a:schemeClr val="dk1"/>
                </a:solidFill>
                <a:sym typeface="Arial"/>
              </a:rPr>
              <a:t>A – </a:t>
            </a:r>
            <a:r>
              <a:rPr lang="tr-TR" sz="1400" b="0" i="0" u="none" strike="noStrike" cap="none" dirty="0" smtClean="0">
                <a:solidFill>
                  <a:schemeClr val="dk1"/>
                </a:solidFill>
                <a:sym typeface="Arial"/>
              </a:rPr>
              <a:t>Analysis</a:t>
            </a:r>
          </a:p>
          <a:p>
            <a:pPr lvl="0" indent="-342900">
              <a:spcBef>
                <a:spcPts val="0"/>
              </a:spcBef>
            </a:pPr>
            <a:r>
              <a:rPr lang="tr-TR" sz="1400" dirty="0" smtClean="0"/>
              <a:t>ABS </a:t>
            </a:r>
            <a:r>
              <a:rPr lang="tr-TR" sz="1400" dirty="0"/>
              <a:t>– </a:t>
            </a:r>
            <a:r>
              <a:rPr lang="tr-TR" sz="1400" b="0" dirty="0" err="1"/>
              <a:t>Acrylonitrile</a:t>
            </a:r>
            <a:r>
              <a:rPr lang="tr-TR" sz="1400" b="0" dirty="0"/>
              <a:t> </a:t>
            </a:r>
            <a:r>
              <a:rPr lang="tr-TR" sz="1400" b="0" dirty="0" err="1"/>
              <a:t>butadiene</a:t>
            </a:r>
            <a:r>
              <a:rPr lang="tr-TR" sz="1400" b="0" dirty="0"/>
              <a:t> </a:t>
            </a:r>
            <a:r>
              <a:rPr lang="tr-TR" sz="1400" b="0" dirty="0" err="1" smtClean="0"/>
              <a:t>styrene</a:t>
            </a:r>
            <a:endParaRPr lang="tr-TR" sz="1400" b="0" dirty="0" smtClean="0"/>
          </a:p>
          <a:p>
            <a:pPr lvl="0" indent="-342900">
              <a:spcBef>
                <a:spcPts val="0"/>
              </a:spcBef>
            </a:pPr>
            <a:r>
              <a:rPr lang="tr-TR" sz="1400" i="0" u="none" strike="noStrike" cap="none" dirty="0" smtClean="0">
                <a:solidFill>
                  <a:schemeClr val="dk1"/>
                </a:solidFill>
                <a:sym typeface="Arial"/>
              </a:rPr>
              <a:t>CDH – </a:t>
            </a:r>
            <a:r>
              <a:rPr lang="tr-TR" sz="1400" b="0" i="0" u="none" strike="noStrike" cap="none" dirty="0" err="1" smtClean="0">
                <a:solidFill>
                  <a:schemeClr val="dk1"/>
                </a:solidFill>
                <a:sym typeface="Arial"/>
              </a:rPr>
              <a:t>Communication</a:t>
            </a:r>
            <a:r>
              <a:rPr lang="tr-TR" sz="1400" b="0" i="0" u="none" strike="noStrike" cap="none" dirty="0" smtClean="0">
                <a:solidFill>
                  <a:schemeClr val="dk1"/>
                </a:solidFill>
                <a:sym typeface="Arial"/>
              </a:rPr>
              <a:t> </a:t>
            </a:r>
            <a:r>
              <a:rPr lang="tr-TR" sz="1400" b="0" i="0" u="none" strike="noStrike" cap="none" dirty="0" err="1" smtClean="0">
                <a:solidFill>
                  <a:schemeClr val="dk1"/>
                </a:solidFill>
                <a:sym typeface="Arial"/>
              </a:rPr>
              <a:t>and</a:t>
            </a:r>
            <a:r>
              <a:rPr lang="tr-TR" sz="1400" b="0" i="0" u="none" strike="noStrike" cap="none" dirty="0" smtClean="0">
                <a:solidFill>
                  <a:schemeClr val="dk1"/>
                </a:solidFill>
                <a:sym typeface="Arial"/>
              </a:rPr>
              <a:t> Data Handling</a:t>
            </a:r>
          </a:p>
          <a:p>
            <a:pPr lvl="0" indent="-342900">
              <a:spcBef>
                <a:spcPts val="0"/>
              </a:spcBef>
            </a:pPr>
            <a:r>
              <a:rPr lang="tr-TR" sz="1400" dirty="0" smtClean="0"/>
              <a:t>D – </a:t>
            </a:r>
            <a:r>
              <a:rPr lang="tr-TR" sz="1400" b="0" dirty="0" err="1" smtClean="0"/>
              <a:t>Demonstration</a:t>
            </a:r>
            <a:endParaRPr lang="tr-TR" sz="1400" b="0" dirty="0" smtClean="0"/>
          </a:p>
          <a:p>
            <a:pPr lvl="0" indent="-342900">
              <a:spcBef>
                <a:spcPts val="0"/>
              </a:spcBef>
            </a:pPr>
            <a:r>
              <a:rPr lang="tr-TR" sz="1400" i="0" u="none" strike="noStrike" cap="none" dirty="0" smtClean="0">
                <a:solidFill>
                  <a:schemeClr val="dk1"/>
                </a:solidFill>
                <a:sym typeface="Arial"/>
              </a:rPr>
              <a:t>DCS – </a:t>
            </a:r>
            <a:r>
              <a:rPr lang="tr-TR" sz="1400" b="0" i="0" u="none" strike="noStrike" cap="none" dirty="0" err="1" smtClean="0">
                <a:solidFill>
                  <a:schemeClr val="dk1"/>
                </a:solidFill>
                <a:sym typeface="Arial"/>
              </a:rPr>
              <a:t>Descent</a:t>
            </a:r>
            <a:r>
              <a:rPr lang="tr-TR" sz="1400" b="0" i="0" u="none" strike="noStrike" cap="none" dirty="0" smtClean="0">
                <a:solidFill>
                  <a:schemeClr val="dk1"/>
                </a:solidFill>
                <a:sym typeface="Arial"/>
              </a:rPr>
              <a:t> Control </a:t>
            </a:r>
            <a:r>
              <a:rPr lang="tr-TR" sz="1400" b="0" i="0" u="none" strike="noStrike" cap="none" dirty="0" err="1" smtClean="0">
                <a:solidFill>
                  <a:schemeClr val="dk1"/>
                </a:solidFill>
                <a:sym typeface="Arial"/>
              </a:rPr>
              <a:t>System</a:t>
            </a:r>
            <a:endParaRPr lang="tr-TR" sz="1400" b="0" i="0" u="none" strike="noStrike" cap="none" dirty="0" smtClean="0">
              <a:solidFill>
                <a:schemeClr val="dk1"/>
              </a:solidFill>
              <a:sym typeface="Arial"/>
            </a:endParaRPr>
          </a:p>
          <a:p>
            <a:pPr lvl="0" indent="-342900">
              <a:spcBef>
                <a:spcPts val="0"/>
              </a:spcBef>
            </a:pPr>
            <a:r>
              <a:rPr lang="tr-TR" sz="1400" dirty="0" smtClean="0"/>
              <a:t>EPS – </a:t>
            </a:r>
            <a:r>
              <a:rPr lang="tr-TR" sz="1400" b="0" dirty="0" err="1" smtClean="0"/>
              <a:t>Electrical</a:t>
            </a:r>
            <a:r>
              <a:rPr lang="tr-TR" sz="1400" b="0" dirty="0" smtClean="0"/>
              <a:t> </a:t>
            </a:r>
            <a:r>
              <a:rPr lang="tr-TR" sz="1400" b="0" dirty="0" err="1" smtClean="0"/>
              <a:t>Power</a:t>
            </a:r>
            <a:r>
              <a:rPr lang="tr-TR" sz="1400" b="0" dirty="0" smtClean="0"/>
              <a:t> Subsystem</a:t>
            </a:r>
          </a:p>
          <a:p>
            <a:pPr lvl="0" indent="-342900">
              <a:spcBef>
                <a:spcPts val="0"/>
              </a:spcBef>
            </a:pPr>
            <a:r>
              <a:rPr lang="tr-TR" sz="1400" i="0" u="none" strike="noStrike" cap="none" dirty="0" smtClean="0">
                <a:solidFill>
                  <a:schemeClr val="dk1"/>
                </a:solidFill>
                <a:sym typeface="Arial"/>
              </a:rPr>
              <a:t>FSW – </a:t>
            </a:r>
            <a:r>
              <a:rPr lang="tr-TR" sz="1400" b="0" i="0" u="none" strike="noStrike" cap="none" dirty="0" smtClean="0">
                <a:solidFill>
                  <a:schemeClr val="dk1"/>
                </a:solidFill>
                <a:sym typeface="Arial"/>
              </a:rPr>
              <a:t>Flight Software</a:t>
            </a:r>
          </a:p>
          <a:p>
            <a:pPr lvl="0" indent="-342900">
              <a:spcBef>
                <a:spcPts val="0"/>
              </a:spcBef>
            </a:pPr>
            <a:r>
              <a:rPr lang="tr-TR" sz="1400" dirty="0" smtClean="0"/>
              <a:t>GCS – </a:t>
            </a:r>
            <a:r>
              <a:rPr lang="tr-TR" sz="1400" b="0" dirty="0" err="1" smtClean="0"/>
              <a:t>Ground</a:t>
            </a:r>
            <a:r>
              <a:rPr lang="tr-TR" sz="1400" b="0" dirty="0" smtClean="0"/>
              <a:t> Control </a:t>
            </a:r>
            <a:r>
              <a:rPr lang="tr-TR" sz="1400" b="0" dirty="0" err="1" smtClean="0"/>
              <a:t>System</a:t>
            </a:r>
            <a:endParaRPr lang="tr-TR" sz="1400" b="0" dirty="0" smtClean="0"/>
          </a:p>
          <a:p>
            <a:pPr lvl="0" indent="-342900">
              <a:spcBef>
                <a:spcPts val="0"/>
              </a:spcBef>
            </a:pPr>
            <a:r>
              <a:rPr lang="tr-TR" sz="1400" i="0" u="none" strike="noStrike" cap="none" dirty="0" smtClean="0">
                <a:solidFill>
                  <a:schemeClr val="dk1"/>
                </a:solidFill>
                <a:sym typeface="Arial"/>
              </a:rPr>
              <a:t>GS – </a:t>
            </a:r>
            <a:r>
              <a:rPr lang="tr-TR" sz="1400" b="0" i="0" u="none" strike="noStrike" cap="none" dirty="0" err="1" smtClean="0">
                <a:solidFill>
                  <a:schemeClr val="dk1"/>
                </a:solidFill>
                <a:sym typeface="Arial"/>
              </a:rPr>
              <a:t>Ground</a:t>
            </a:r>
            <a:r>
              <a:rPr lang="tr-TR" sz="1400" b="0" i="0" u="none" strike="noStrike" cap="none" dirty="0" smtClean="0">
                <a:solidFill>
                  <a:schemeClr val="dk1"/>
                </a:solidFill>
                <a:sym typeface="Arial"/>
              </a:rPr>
              <a:t> </a:t>
            </a:r>
            <a:r>
              <a:rPr lang="tr-TR" sz="1400" b="0" i="0" u="none" strike="noStrike" cap="none" dirty="0" err="1" smtClean="0">
                <a:solidFill>
                  <a:schemeClr val="dk1"/>
                </a:solidFill>
                <a:sym typeface="Arial"/>
              </a:rPr>
              <a:t>station</a:t>
            </a:r>
            <a:r>
              <a:rPr lang="tr-TR" sz="1400" b="0" i="0" u="none" strike="noStrike" cap="none" dirty="0" smtClean="0">
                <a:solidFill>
                  <a:schemeClr val="dk1"/>
                </a:solidFill>
                <a:sym typeface="Arial"/>
              </a:rPr>
              <a:t> </a:t>
            </a:r>
          </a:p>
          <a:p>
            <a:pPr lvl="0" indent="-342900">
              <a:spcBef>
                <a:spcPts val="0"/>
              </a:spcBef>
            </a:pPr>
            <a:r>
              <a:rPr lang="tr-TR" sz="1400" dirty="0" smtClean="0"/>
              <a:t>I – </a:t>
            </a:r>
            <a:r>
              <a:rPr lang="tr-TR" sz="1400" b="0" dirty="0" err="1" smtClean="0"/>
              <a:t>Inspection</a:t>
            </a:r>
            <a:r>
              <a:rPr lang="tr-TR" sz="1400" b="0" dirty="0" smtClean="0"/>
              <a:t> </a:t>
            </a:r>
          </a:p>
          <a:p>
            <a:pPr lvl="0" indent="-342900">
              <a:spcBef>
                <a:spcPts val="0"/>
              </a:spcBef>
            </a:pPr>
            <a:r>
              <a:rPr lang="tr-TR" sz="1400" i="0" u="none" strike="noStrike" cap="none" dirty="0" smtClean="0">
                <a:solidFill>
                  <a:schemeClr val="dk1"/>
                </a:solidFill>
                <a:sym typeface="Arial"/>
              </a:rPr>
              <a:t>PCB – </a:t>
            </a:r>
            <a:r>
              <a:rPr lang="tr-TR" sz="1400" b="0" i="0" u="none" strike="noStrike" cap="none" dirty="0" err="1" smtClean="0">
                <a:solidFill>
                  <a:schemeClr val="dk1"/>
                </a:solidFill>
                <a:sym typeface="Arial"/>
              </a:rPr>
              <a:t>Print</a:t>
            </a:r>
            <a:r>
              <a:rPr lang="tr-TR" sz="1400" b="0" i="0" u="none" strike="noStrike" cap="none" dirty="0" smtClean="0">
                <a:solidFill>
                  <a:schemeClr val="dk1"/>
                </a:solidFill>
                <a:sym typeface="Arial"/>
              </a:rPr>
              <a:t> </a:t>
            </a:r>
            <a:r>
              <a:rPr lang="tr-TR" sz="1400" b="0" i="0" u="none" strike="noStrike" cap="none" dirty="0" err="1" smtClean="0">
                <a:solidFill>
                  <a:schemeClr val="dk1"/>
                </a:solidFill>
                <a:sym typeface="Arial"/>
              </a:rPr>
              <a:t>Circuit</a:t>
            </a:r>
            <a:r>
              <a:rPr lang="tr-TR" sz="1400" b="0" i="0" u="none" strike="noStrike" cap="none" dirty="0" smtClean="0">
                <a:solidFill>
                  <a:schemeClr val="dk1"/>
                </a:solidFill>
                <a:sym typeface="Arial"/>
              </a:rPr>
              <a:t> Board </a:t>
            </a:r>
          </a:p>
          <a:p>
            <a:pPr lvl="0" indent="-342900">
              <a:spcBef>
                <a:spcPts val="0"/>
              </a:spcBef>
            </a:pPr>
            <a:r>
              <a:rPr lang="tr-TR" sz="1400" dirty="0" smtClean="0"/>
              <a:t>SV – </a:t>
            </a:r>
            <a:r>
              <a:rPr lang="tr-TR" sz="1400" b="0" dirty="0" err="1" smtClean="0"/>
              <a:t>Science</a:t>
            </a:r>
            <a:r>
              <a:rPr lang="tr-TR" sz="1400" b="0" dirty="0" smtClean="0"/>
              <a:t> </a:t>
            </a:r>
            <a:r>
              <a:rPr lang="tr-TR" sz="1400" b="0" dirty="0" err="1" smtClean="0"/>
              <a:t>Vehicle</a:t>
            </a:r>
            <a:endParaRPr lang="tr-TR" sz="1400" b="0" dirty="0" smtClean="0"/>
          </a:p>
          <a:p>
            <a:pPr lvl="0" indent="-342900">
              <a:spcBef>
                <a:spcPts val="0"/>
              </a:spcBef>
            </a:pPr>
            <a:r>
              <a:rPr lang="tr-TR" sz="1400" i="0" u="none" strike="noStrike" cap="none" dirty="0" smtClean="0">
                <a:solidFill>
                  <a:schemeClr val="dk1"/>
                </a:solidFill>
                <a:sym typeface="Arial"/>
              </a:rPr>
              <a:t>T – </a:t>
            </a:r>
            <a:r>
              <a:rPr lang="tr-TR" sz="1400" b="0" u="none" strike="noStrike" cap="none" dirty="0" smtClean="0">
                <a:solidFill>
                  <a:schemeClr val="dk1"/>
                </a:solidFill>
                <a:sym typeface="Arial"/>
              </a:rPr>
              <a:t>Test</a:t>
            </a:r>
          </a:p>
          <a:p>
            <a:pPr lvl="0" indent="-342900">
              <a:spcBef>
                <a:spcPts val="0"/>
              </a:spcBef>
            </a:pPr>
            <a:r>
              <a:rPr lang="tr-TR" sz="1400" dirty="0" smtClean="0"/>
              <a:t>VM – </a:t>
            </a:r>
            <a:r>
              <a:rPr lang="tr-TR" sz="1400" b="0" dirty="0" err="1" smtClean="0"/>
              <a:t>Verification</a:t>
            </a:r>
            <a:r>
              <a:rPr lang="tr-TR" sz="1400" b="0" dirty="0" smtClean="0"/>
              <a:t> </a:t>
            </a:r>
            <a:r>
              <a:rPr lang="tr-TR" sz="1400" b="0" dirty="0" err="1" smtClean="0"/>
              <a:t>Method</a:t>
            </a:r>
            <a:endParaRPr lang="tr-TR" sz="1400" b="0" dirty="0" smtClean="0"/>
          </a:p>
          <a:p>
            <a:pPr lvl="0" indent="-342900">
              <a:spcBef>
                <a:spcPts val="0"/>
              </a:spcBef>
            </a:pPr>
            <a:r>
              <a:rPr lang="tr-TR" sz="1400" i="0" u="none" strike="noStrike" cap="none" dirty="0" smtClean="0">
                <a:solidFill>
                  <a:schemeClr val="dk1"/>
                </a:solidFill>
                <a:sym typeface="Arial"/>
              </a:rPr>
              <a:t>RTC – </a:t>
            </a:r>
            <a:r>
              <a:rPr lang="tr-TR" sz="1400" b="0" i="0" u="none" strike="noStrike" cap="none" dirty="0" smtClean="0">
                <a:solidFill>
                  <a:schemeClr val="dk1"/>
                </a:solidFill>
                <a:sym typeface="Arial"/>
              </a:rPr>
              <a:t>Real Time </a:t>
            </a:r>
            <a:r>
              <a:rPr lang="tr-TR" sz="1400" b="0" i="0" u="none" strike="noStrike" cap="none" dirty="0" err="1" smtClean="0">
                <a:solidFill>
                  <a:schemeClr val="dk1"/>
                </a:solidFill>
                <a:sym typeface="Arial"/>
              </a:rPr>
              <a:t>Clock</a:t>
            </a:r>
            <a:endParaRPr lang="tr-TR" sz="1400" b="0" i="0" u="none" strike="noStrike" cap="none" dirty="0" smtClean="0">
              <a:solidFill>
                <a:schemeClr val="dk1"/>
              </a:solidFill>
              <a:sym typeface="Arial"/>
            </a:endParaRPr>
          </a:p>
          <a:p>
            <a:pPr lvl="0" indent="-342900">
              <a:spcBef>
                <a:spcPts val="0"/>
              </a:spcBef>
            </a:pPr>
            <a:r>
              <a:rPr lang="tr-TR" sz="1400" dirty="0" smtClean="0"/>
              <a:t>SPI –  </a:t>
            </a:r>
            <a:r>
              <a:rPr lang="tr-TR" sz="1400" b="0" dirty="0" err="1" smtClean="0"/>
              <a:t>Serial</a:t>
            </a:r>
            <a:r>
              <a:rPr lang="tr-TR" sz="1400" b="0" dirty="0" smtClean="0"/>
              <a:t> </a:t>
            </a:r>
            <a:r>
              <a:rPr lang="tr-TR" sz="1400" b="0" dirty="0" err="1" smtClean="0"/>
              <a:t>Peripheral</a:t>
            </a:r>
            <a:r>
              <a:rPr lang="tr-TR" sz="1400" b="0" dirty="0" smtClean="0"/>
              <a:t> </a:t>
            </a:r>
            <a:r>
              <a:rPr lang="tr-TR" sz="1400" b="0" dirty="0" err="1" smtClean="0"/>
              <a:t>Interface</a:t>
            </a:r>
            <a:endParaRPr lang="tr-TR" sz="1400" b="0" dirty="0" smtClean="0"/>
          </a:p>
          <a:p>
            <a:pPr lvl="0" indent="-342900">
              <a:spcBef>
                <a:spcPts val="0"/>
              </a:spcBef>
            </a:pPr>
            <a:r>
              <a:rPr lang="tr-TR" sz="1400" dirty="0" smtClean="0"/>
              <a:t>GPS </a:t>
            </a:r>
            <a:r>
              <a:rPr lang="tr-TR" sz="1400" b="0" dirty="0" smtClean="0"/>
              <a:t>– Global </a:t>
            </a:r>
            <a:r>
              <a:rPr lang="tr-TR" sz="1400" b="0" dirty="0" err="1" smtClean="0"/>
              <a:t>Positioning</a:t>
            </a:r>
            <a:r>
              <a:rPr lang="tr-TR" sz="1400" b="0" dirty="0" smtClean="0"/>
              <a:t> </a:t>
            </a:r>
            <a:r>
              <a:rPr lang="tr-TR" sz="1400" b="0" dirty="0" err="1" smtClean="0"/>
              <a:t>System</a:t>
            </a:r>
            <a:endParaRPr lang="tr-TR" sz="1400" b="0" dirty="0" smtClean="0"/>
          </a:p>
          <a:p>
            <a:pPr lvl="0" indent="-342900">
              <a:spcBef>
                <a:spcPts val="0"/>
              </a:spcBef>
            </a:pPr>
            <a:r>
              <a:rPr lang="tr-TR" sz="1400" i="0" u="none" strike="noStrike" cap="none" dirty="0" smtClean="0">
                <a:solidFill>
                  <a:schemeClr val="dk1"/>
                </a:solidFill>
                <a:sym typeface="Arial"/>
              </a:rPr>
              <a:t>REQ</a:t>
            </a:r>
            <a:r>
              <a:rPr lang="tr-TR" sz="1400" b="0" i="0" u="none" strike="noStrike" cap="none" dirty="0" smtClean="0">
                <a:solidFill>
                  <a:schemeClr val="dk1"/>
                </a:solidFill>
                <a:sym typeface="Arial"/>
              </a:rPr>
              <a:t> – </a:t>
            </a:r>
            <a:r>
              <a:rPr lang="tr-TR" sz="1400" b="0" i="0" u="none" strike="noStrike" cap="none" dirty="0" err="1" smtClean="0">
                <a:solidFill>
                  <a:schemeClr val="dk1"/>
                </a:solidFill>
                <a:sym typeface="Arial"/>
              </a:rPr>
              <a:t>Requirement</a:t>
            </a:r>
            <a:endParaRPr lang="tr-TR" sz="1400" b="0" i="0" u="none" strike="noStrike" cap="none" dirty="0" smtClean="0">
              <a:solidFill>
                <a:schemeClr val="dk1"/>
              </a:solidFill>
              <a:sym typeface="Arial"/>
            </a:endParaRPr>
          </a:p>
          <a:p>
            <a:pPr lvl="0" indent="-342900">
              <a:spcBef>
                <a:spcPts val="0"/>
              </a:spcBef>
            </a:pPr>
            <a:r>
              <a:rPr lang="tr-TR" sz="1400" dirty="0" smtClean="0"/>
              <a:t>SS </a:t>
            </a:r>
            <a:r>
              <a:rPr lang="tr-TR" sz="1400" b="0" dirty="0" smtClean="0"/>
              <a:t>– Sensor Subsystem</a:t>
            </a:r>
          </a:p>
          <a:p>
            <a:pPr lvl="0" indent="-342900">
              <a:spcBef>
                <a:spcPts val="0"/>
              </a:spcBef>
            </a:pPr>
            <a:r>
              <a:rPr lang="tr-TR" sz="1400" i="0" u="none" strike="noStrike" cap="none" dirty="0" smtClean="0">
                <a:solidFill>
                  <a:schemeClr val="dk1"/>
                </a:solidFill>
                <a:sym typeface="Arial"/>
              </a:rPr>
              <a:t>API</a:t>
            </a:r>
            <a:r>
              <a:rPr lang="tr-TR" sz="1400" b="0" i="0" u="none" strike="noStrike" cap="none" dirty="0" smtClean="0">
                <a:solidFill>
                  <a:schemeClr val="dk1"/>
                </a:solidFill>
                <a:sym typeface="Arial"/>
              </a:rPr>
              <a:t> – Application Programming </a:t>
            </a:r>
            <a:r>
              <a:rPr lang="tr-TR" sz="1400" b="0" i="0" u="none" strike="noStrike" cap="none" dirty="0" err="1" smtClean="0">
                <a:solidFill>
                  <a:schemeClr val="dk1"/>
                </a:solidFill>
                <a:sym typeface="Arial"/>
              </a:rPr>
              <a:t>Interface</a:t>
            </a:r>
            <a:endParaRPr lang="tr-TR" sz="1400" b="0" i="0" u="none" strike="noStrike" cap="none" dirty="0" smtClean="0">
              <a:solidFill>
                <a:schemeClr val="dk1"/>
              </a:solidFill>
              <a:sym typeface="Arial"/>
            </a:endParaRPr>
          </a:p>
          <a:p>
            <a:pPr lvl="0" indent="-342900">
              <a:spcBef>
                <a:spcPts val="0"/>
              </a:spcBef>
            </a:pPr>
            <a:r>
              <a:rPr lang="tr-TR" sz="1400" dirty="0" smtClean="0"/>
              <a:t>CONOPS</a:t>
            </a:r>
            <a:r>
              <a:rPr lang="tr-TR" sz="1400" b="0" dirty="0" smtClean="0"/>
              <a:t> – </a:t>
            </a:r>
            <a:r>
              <a:rPr lang="tr-TR" sz="1400" b="0" dirty="0" err="1" smtClean="0"/>
              <a:t>Concept</a:t>
            </a:r>
            <a:r>
              <a:rPr lang="tr-TR" sz="1400" b="0" dirty="0" smtClean="0"/>
              <a:t> of Operations </a:t>
            </a:r>
          </a:p>
          <a:p>
            <a:pPr lvl="0" indent="-342900">
              <a:spcBef>
                <a:spcPts val="0"/>
              </a:spcBef>
            </a:pPr>
            <a:r>
              <a:rPr lang="tr-TR" sz="1400" i="0" u="none" strike="noStrike" cap="none" dirty="0" smtClean="0">
                <a:solidFill>
                  <a:schemeClr val="dk1"/>
                </a:solidFill>
                <a:sym typeface="Arial"/>
              </a:rPr>
              <a:t>EEPROM</a:t>
            </a:r>
            <a:r>
              <a:rPr lang="tr-TR" sz="1400" b="0" i="0" u="none" strike="noStrike" cap="none" dirty="0" smtClean="0">
                <a:solidFill>
                  <a:schemeClr val="dk1"/>
                </a:solidFill>
                <a:sym typeface="Arial"/>
              </a:rPr>
              <a:t> – </a:t>
            </a:r>
            <a:r>
              <a:rPr lang="tr-TR" sz="1400" b="0" i="0" u="none" strike="noStrike" cap="none" dirty="0" err="1" smtClean="0">
                <a:solidFill>
                  <a:schemeClr val="dk1"/>
                </a:solidFill>
                <a:sym typeface="Arial"/>
              </a:rPr>
              <a:t>Electrically</a:t>
            </a:r>
            <a:r>
              <a:rPr lang="tr-TR" sz="1400" b="0" i="0" u="none" strike="noStrike" cap="none" dirty="0" smtClean="0">
                <a:solidFill>
                  <a:schemeClr val="dk1"/>
                </a:solidFill>
                <a:sym typeface="Arial"/>
              </a:rPr>
              <a:t> </a:t>
            </a:r>
            <a:r>
              <a:rPr lang="tr-TR" sz="1400" b="0" i="0" u="none" strike="noStrike" cap="none" dirty="0" err="1" smtClean="0">
                <a:solidFill>
                  <a:schemeClr val="dk1"/>
                </a:solidFill>
                <a:sym typeface="Arial"/>
              </a:rPr>
              <a:t>Erasable</a:t>
            </a:r>
            <a:r>
              <a:rPr lang="tr-TR" sz="1400" b="0" i="0" u="none" strike="noStrike" cap="none" dirty="0" smtClean="0">
                <a:solidFill>
                  <a:schemeClr val="dk1"/>
                </a:solidFill>
                <a:sym typeface="Arial"/>
              </a:rPr>
              <a:t> </a:t>
            </a:r>
            <a:r>
              <a:rPr lang="tr-TR" sz="1400" b="0" i="0" u="none" strike="noStrike" cap="none" dirty="0" err="1" smtClean="0">
                <a:solidFill>
                  <a:schemeClr val="dk1"/>
                </a:solidFill>
                <a:sym typeface="Arial"/>
              </a:rPr>
              <a:t>Programmable</a:t>
            </a:r>
            <a:r>
              <a:rPr lang="tr-TR" sz="1400" b="0" i="0" u="none" strike="noStrike" cap="none" dirty="0" smtClean="0">
                <a:solidFill>
                  <a:schemeClr val="dk1"/>
                </a:solidFill>
                <a:sym typeface="Arial"/>
              </a:rPr>
              <a:t> Read </a:t>
            </a:r>
            <a:r>
              <a:rPr lang="tr-TR" sz="1400" b="0" i="0" u="none" strike="noStrike" cap="none" dirty="0" err="1" smtClean="0">
                <a:solidFill>
                  <a:schemeClr val="dk1"/>
                </a:solidFill>
                <a:sym typeface="Arial"/>
              </a:rPr>
              <a:t>Only</a:t>
            </a:r>
            <a:r>
              <a:rPr lang="tr-TR" sz="1400" b="0" i="0" u="none" strike="noStrike" cap="none" dirty="0" smtClean="0">
                <a:solidFill>
                  <a:schemeClr val="dk1"/>
                </a:solidFill>
                <a:sym typeface="Arial"/>
              </a:rPr>
              <a:t> Memory</a:t>
            </a:r>
          </a:p>
          <a:p>
            <a:pPr lvl="0" indent="-342900">
              <a:spcBef>
                <a:spcPts val="0"/>
              </a:spcBef>
            </a:pPr>
            <a:r>
              <a:rPr lang="tr-TR" sz="1400" dirty="0" smtClean="0"/>
              <a:t>I2C</a:t>
            </a:r>
            <a:r>
              <a:rPr lang="tr-TR" sz="1400" b="0" dirty="0" smtClean="0"/>
              <a:t> – Inter – </a:t>
            </a:r>
            <a:r>
              <a:rPr lang="tr-TR" sz="1400" b="0" dirty="0" err="1" smtClean="0"/>
              <a:t>Integrated</a:t>
            </a:r>
            <a:r>
              <a:rPr lang="tr-TR" sz="1400" b="0" dirty="0" smtClean="0"/>
              <a:t> </a:t>
            </a:r>
            <a:r>
              <a:rPr lang="tr-TR" sz="1400" b="0" dirty="0" err="1" smtClean="0"/>
              <a:t>Circuit</a:t>
            </a:r>
            <a:r>
              <a:rPr lang="tr-TR" sz="1400" b="0" dirty="0" smtClean="0"/>
              <a:t> </a:t>
            </a:r>
          </a:p>
          <a:p>
            <a:pPr lvl="0" indent="-342900">
              <a:spcBef>
                <a:spcPts val="0"/>
              </a:spcBef>
            </a:pPr>
            <a:r>
              <a:rPr lang="tr-TR" sz="1400" dirty="0" smtClean="0"/>
              <a:t>MCU</a:t>
            </a:r>
            <a:r>
              <a:rPr lang="tr-TR" sz="1400" b="0" dirty="0" smtClean="0"/>
              <a:t> – </a:t>
            </a:r>
            <a:r>
              <a:rPr lang="tr-TR" sz="1400" b="0" dirty="0" err="1" smtClean="0"/>
              <a:t>Microcontroller</a:t>
            </a:r>
            <a:r>
              <a:rPr lang="tr-TR" sz="1400" b="0" dirty="0" smtClean="0"/>
              <a:t> </a:t>
            </a:r>
            <a:r>
              <a:rPr lang="tr-TR" sz="1400" b="0" dirty="0" err="1" smtClean="0"/>
              <a:t>Unit</a:t>
            </a:r>
            <a:endParaRPr lang="tr-TR" sz="1400" b="0" dirty="0" smtClean="0"/>
          </a:p>
          <a:p>
            <a:pPr lvl="0" indent="-342900">
              <a:spcBef>
                <a:spcPts val="0"/>
              </a:spcBef>
            </a:pPr>
            <a:endParaRPr lang="en-US" sz="1400" i="0" u="none" strike="noStrike" cap="none" dirty="0">
              <a:solidFill>
                <a:schemeClr val="dk1"/>
              </a:solidFill>
              <a:sym typeface="Arial"/>
            </a:endParaRPr>
          </a:p>
        </p:txBody>
      </p:sp>
      <p:sp>
        <p:nvSpPr>
          <p:cNvPr id="7" name="Shape 19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a:t>
            </a:r>
            <a:r>
              <a:rPr lang="tr-TR" dirty="0" smtClean="0"/>
              <a:t>4773 –grizu-263</a:t>
            </a:r>
            <a:endParaRPr lang="en-US" sz="1000" b="0" i="0" u="none" strike="noStrike" cap="none" dirty="0">
              <a:solidFill>
                <a:schemeClr val="dk1"/>
              </a:solidFill>
              <a:latin typeface="Arial"/>
              <a:ea typeface="Arial"/>
              <a:cs typeface="Arial"/>
              <a:sym typeface="Arial"/>
            </a:endParaRPr>
          </a:p>
        </p:txBody>
      </p:sp>
      <p:sp>
        <p:nvSpPr>
          <p:cNvPr id="8" name="Shape 14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a:t>
            </a:r>
            <a:r>
              <a:rPr lang="tr-TR" sz="1000" dirty="0" smtClean="0">
                <a:solidFill>
                  <a:schemeClr val="dk1"/>
                </a:solidFill>
              </a:rPr>
              <a:t>Muzaffer Duysal</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731475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Descent</a:t>
            </a:r>
            <a:r>
              <a:rPr lang="tr-TR" dirty="0"/>
              <a:t> Rate </a:t>
            </a:r>
            <a:r>
              <a:rPr lang="tr-TR" dirty="0" err="1"/>
              <a:t>Estimates</a:t>
            </a:r>
            <a:endParaRPr lang="tr-TR" dirty="0"/>
          </a:p>
        </p:txBody>
      </p:sp>
      <p:sp>
        <p:nvSpPr>
          <p:cNvPr id="9" name="Metin Yer Tutucusu 8"/>
          <p:cNvSpPr>
            <a:spLocks noGrp="1"/>
          </p:cNvSpPr>
          <p:nvPr>
            <p:ph type="body" idx="1"/>
          </p:nvPr>
        </p:nvSpPr>
        <p:spPr>
          <a:xfrm>
            <a:off x="179512" y="2636912"/>
            <a:ext cx="4267199" cy="3514328"/>
          </a:xfrm>
        </p:spPr>
        <p:txBody>
          <a:bodyPr/>
          <a:lstStyle/>
          <a:p>
            <a:r>
              <a:rPr lang="en-US" dirty="0"/>
              <a:t>Speed ​​of landing in case of container + </a:t>
            </a:r>
            <a:r>
              <a:rPr lang="en-US" dirty="0" smtClean="0"/>
              <a:t>glider</a:t>
            </a:r>
            <a:r>
              <a:rPr lang="tr-TR" dirty="0" smtClean="0"/>
              <a:t>.</a:t>
            </a:r>
          </a:p>
          <a:p>
            <a:endParaRPr lang="tr-TR" sz="2000" dirty="0"/>
          </a:p>
          <a:p>
            <a:r>
              <a:rPr lang="tr-TR" sz="2000" b="0" dirty="0" err="1"/>
              <a:t>C</a:t>
            </a:r>
            <a:r>
              <a:rPr lang="tr-TR" sz="2000" b="0" baseline="-25000" dirty="0" err="1"/>
              <a:t>d</a:t>
            </a:r>
            <a:r>
              <a:rPr lang="tr-TR" sz="2000" b="0" dirty="0"/>
              <a:t>= 0,5 (</a:t>
            </a:r>
            <a:r>
              <a:rPr lang="tr-TR" sz="2000" b="0" dirty="0" err="1"/>
              <a:t>Drift</a:t>
            </a:r>
            <a:r>
              <a:rPr lang="tr-TR" sz="2000" b="0" dirty="0"/>
              <a:t> </a:t>
            </a:r>
            <a:r>
              <a:rPr lang="tr-TR" sz="2000" b="0" dirty="0" err="1"/>
              <a:t>coefficient</a:t>
            </a:r>
            <a:r>
              <a:rPr lang="tr-TR" sz="2000" b="0" dirty="0" smtClean="0"/>
              <a:t>)</a:t>
            </a:r>
          </a:p>
          <a:p>
            <a:r>
              <a:rPr lang="tr-TR" sz="2000" b="0" dirty="0"/>
              <a:t>R= </a:t>
            </a:r>
            <a:r>
              <a:rPr lang="tr-TR" sz="2000" b="0" dirty="0" smtClean="0"/>
              <a:t>21cm= 0.21m</a:t>
            </a:r>
          </a:p>
          <a:p>
            <a:r>
              <a:rPr lang="tr-TR" sz="2000" b="0" dirty="0" err="1"/>
              <a:t>F</a:t>
            </a:r>
            <a:r>
              <a:rPr lang="tr-TR" sz="2000" b="0" baseline="-25000" dirty="0" err="1"/>
              <a:t>drag</a:t>
            </a:r>
            <a:r>
              <a:rPr lang="tr-TR" sz="2000" b="0" dirty="0" smtClean="0"/>
              <a:t>= C</a:t>
            </a:r>
            <a:r>
              <a:rPr lang="en-US" sz="2000" b="0" dirty="0" err="1" smtClean="0"/>
              <a:t>ontainer</a:t>
            </a:r>
            <a:r>
              <a:rPr lang="en-US" sz="2000" b="0" dirty="0" smtClean="0"/>
              <a:t> </a:t>
            </a:r>
            <a:r>
              <a:rPr lang="en-US" sz="2000" b="0" dirty="0"/>
              <a:t>+ glider</a:t>
            </a:r>
            <a:r>
              <a:rPr lang="tr-TR" sz="2000" b="0" dirty="0" smtClean="0"/>
              <a:t> (0.500kg x 9.81m/s</a:t>
            </a:r>
            <a:r>
              <a:rPr lang="tr-TR" sz="2000" b="0" baseline="30000" dirty="0" smtClean="0"/>
              <a:t>2</a:t>
            </a:r>
            <a:r>
              <a:rPr lang="tr-TR" sz="2000" b="0" dirty="0" smtClean="0"/>
              <a:t>)</a:t>
            </a:r>
            <a:endParaRPr lang="tr-TR" sz="2000" b="0" dirty="0"/>
          </a:p>
          <a:p>
            <a:r>
              <a:rPr lang="tr-TR" sz="2000" b="0" dirty="0"/>
              <a:t>V= </a:t>
            </a:r>
            <a:r>
              <a:rPr lang="tr-TR" sz="2000" b="0" dirty="0" err="1"/>
              <a:t>Approximate</a:t>
            </a:r>
            <a:r>
              <a:rPr lang="tr-TR" sz="2000" b="0" dirty="0"/>
              <a:t> </a:t>
            </a:r>
            <a:r>
              <a:rPr lang="tr-TR" sz="2000" b="0" dirty="0" err="1"/>
              <a:t>descent</a:t>
            </a:r>
            <a:r>
              <a:rPr lang="tr-TR" sz="2000" b="0" dirty="0"/>
              <a:t> </a:t>
            </a:r>
            <a:r>
              <a:rPr lang="tr-TR" sz="2000" b="0" dirty="0" err="1" smtClean="0"/>
              <a:t>speed</a:t>
            </a:r>
            <a:r>
              <a:rPr lang="tr-TR" sz="2000" b="0" dirty="0" smtClean="0"/>
              <a:t> 10.91m/s</a:t>
            </a:r>
            <a:endParaRPr lang="tr-TR" sz="2000" b="0" dirty="0"/>
          </a:p>
          <a:p>
            <a:endParaRPr lang="tr-TR" b="0" dirty="0"/>
          </a:p>
        </p:txBody>
      </p:sp>
      <p:sp>
        <p:nvSpPr>
          <p:cNvPr id="10" name="Metin Yer Tutucusu 9"/>
          <p:cNvSpPr>
            <a:spLocks noGrp="1"/>
          </p:cNvSpPr>
          <p:nvPr>
            <p:ph type="body" idx="2"/>
          </p:nvPr>
        </p:nvSpPr>
        <p:spPr>
          <a:xfrm>
            <a:off x="4571999" y="2636912"/>
            <a:ext cx="4267199" cy="3514328"/>
          </a:xfrm>
        </p:spPr>
        <p:txBody>
          <a:bodyPr/>
          <a:lstStyle/>
          <a:p>
            <a:r>
              <a:rPr lang="en-US" dirty="0"/>
              <a:t>Speed ​​of landing in case of container</a:t>
            </a:r>
            <a:r>
              <a:rPr lang="en-US" dirty="0" smtClean="0"/>
              <a:t>.</a:t>
            </a:r>
            <a:endParaRPr lang="tr-TR" dirty="0" smtClean="0"/>
          </a:p>
          <a:p>
            <a:pPr marL="152400" indent="0">
              <a:buNone/>
            </a:pPr>
            <a:endParaRPr lang="tr-TR" dirty="0"/>
          </a:p>
          <a:p>
            <a:r>
              <a:rPr lang="tr-TR" sz="2000" b="0" dirty="0" err="1"/>
              <a:t>C</a:t>
            </a:r>
            <a:r>
              <a:rPr lang="tr-TR" sz="2000" b="0" baseline="-25000" dirty="0" err="1"/>
              <a:t>d</a:t>
            </a:r>
            <a:r>
              <a:rPr lang="tr-TR" sz="2000" b="0" dirty="0"/>
              <a:t>= 0,5 (</a:t>
            </a:r>
            <a:r>
              <a:rPr lang="tr-TR" sz="2000" b="0" dirty="0" err="1"/>
              <a:t>Drift</a:t>
            </a:r>
            <a:r>
              <a:rPr lang="tr-TR" sz="2000" b="0" dirty="0"/>
              <a:t> </a:t>
            </a:r>
            <a:r>
              <a:rPr lang="tr-TR" sz="2000" b="0" dirty="0" err="1"/>
              <a:t>coefficient</a:t>
            </a:r>
            <a:r>
              <a:rPr lang="tr-TR" sz="2000" b="0" dirty="0"/>
              <a:t>)</a:t>
            </a:r>
          </a:p>
          <a:p>
            <a:r>
              <a:rPr lang="tr-TR" sz="2000" b="0" dirty="0"/>
              <a:t>R= 21cm= 0.21m</a:t>
            </a:r>
          </a:p>
          <a:p>
            <a:r>
              <a:rPr lang="tr-TR" sz="2000" b="0" dirty="0" err="1"/>
              <a:t>F</a:t>
            </a:r>
            <a:r>
              <a:rPr lang="tr-TR" sz="2000" b="0" baseline="-25000" dirty="0" err="1"/>
              <a:t>drag</a:t>
            </a:r>
            <a:r>
              <a:rPr lang="tr-TR" sz="2000" b="0" dirty="0"/>
              <a:t>= C</a:t>
            </a:r>
            <a:r>
              <a:rPr lang="en-US" sz="2000" b="0" dirty="0" err="1"/>
              <a:t>ontainer</a:t>
            </a:r>
            <a:r>
              <a:rPr lang="en-US" sz="2000" b="0" dirty="0"/>
              <a:t> + glider</a:t>
            </a:r>
            <a:r>
              <a:rPr lang="tr-TR" sz="2000" b="0" dirty="0"/>
              <a:t> (</a:t>
            </a:r>
            <a:r>
              <a:rPr lang="tr-TR" sz="2000" b="0" dirty="0" smtClean="0"/>
              <a:t>0.350kg </a:t>
            </a:r>
            <a:r>
              <a:rPr lang="tr-TR" sz="2000" b="0" dirty="0"/>
              <a:t>x 9.81m/s</a:t>
            </a:r>
            <a:r>
              <a:rPr lang="tr-TR" sz="2000" b="0" baseline="30000" dirty="0"/>
              <a:t>2</a:t>
            </a:r>
            <a:r>
              <a:rPr lang="tr-TR" sz="2000" b="0" dirty="0"/>
              <a:t>)</a:t>
            </a:r>
          </a:p>
          <a:p>
            <a:r>
              <a:rPr lang="tr-TR" sz="2000" b="0" dirty="0"/>
              <a:t>V= </a:t>
            </a:r>
            <a:r>
              <a:rPr lang="tr-TR" sz="2000" b="0" dirty="0" err="1"/>
              <a:t>Approximate</a:t>
            </a:r>
            <a:r>
              <a:rPr lang="tr-TR" sz="2000" b="0" dirty="0"/>
              <a:t> </a:t>
            </a:r>
            <a:r>
              <a:rPr lang="tr-TR" sz="2000" b="0" dirty="0" err="1"/>
              <a:t>descent</a:t>
            </a:r>
            <a:r>
              <a:rPr lang="tr-TR" sz="2000" b="0" dirty="0"/>
              <a:t> </a:t>
            </a:r>
            <a:r>
              <a:rPr lang="tr-TR" sz="2000" b="0" dirty="0" err="1"/>
              <a:t>speed</a:t>
            </a:r>
            <a:r>
              <a:rPr lang="tr-TR" sz="2000" b="0" dirty="0"/>
              <a:t> </a:t>
            </a:r>
            <a:r>
              <a:rPr lang="tr-TR" sz="2000" b="0" dirty="0" smtClean="0"/>
              <a:t>9.13m/s</a:t>
            </a:r>
            <a:endParaRPr lang="tr-TR" sz="2000" b="0" dirty="0"/>
          </a:p>
          <a:p>
            <a:endParaRPr lang="tr-TR" b="0" dirty="0"/>
          </a:p>
        </p:txBody>
      </p:sp>
      <p:sp>
        <p:nvSpPr>
          <p:cNvPr id="4" name="Slayt Numarası Yer Tutucusu 3"/>
          <p:cNvSpPr>
            <a:spLocks noGrp="1"/>
          </p:cNvSpPr>
          <p:nvPr>
            <p:ph type="sldNum" idx="12"/>
          </p:nvPr>
        </p:nvSpPr>
        <p:spPr/>
        <p:txBody>
          <a:bodyPr/>
          <a:lstStyle/>
          <a:p>
            <a:pPr algn="r">
              <a:buSzPct val="25000"/>
            </a:pPr>
            <a:fld id="{00000000-1234-1234-1234-123412341234}" type="slidenum">
              <a:rPr lang="en-US" sz="1000" smtClean="0"/>
              <a:pPr algn="r">
                <a:buSzPct val="25000"/>
              </a:pPr>
              <a:t>40</a:t>
            </a:fld>
            <a:endParaRPr lang="en-US" sz="1000"/>
          </a:p>
        </p:txBody>
      </p:sp>
      <p:pic>
        <p:nvPicPr>
          <p:cNvPr id="11" name="Resim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032602"/>
            <a:ext cx="5992061" cy="1486107"/>
          </a:xfrm>
          <a:prstGeom prst="rect">
            <a:avLst/>
          </a:prstGeom>
        </p:spPr>
      </p:pic>
      <p:sp>
        <p:nvSpPr>
          <p:cNvPr id="7"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749566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5"/>
          <p:cNvSpPr>
            <a:spLocks noGrp="1"/>
          </p:cNvSpPr>
          <p:nvPr>
            <p:ph type="title"/>
          </p:nvPr>
        </p:nvSpPr>
        <p:spPr/>
        <p:txBody>
          <a:bodyPr/>
          <a:lstStyle/>
          <a:p>
            <a:r>
              <a:rPr lang="tr-TR" dirty="0" err="1"/>
              <a:t>Descent</a:t>
            </a:r>
            <a:r>
              <a:rPr lang="tr-TR" dirty="0"/>
              <a:t> Rate </a:t>
            </a:r>
            <a:r>
              <a:rPr lang="tr-TR" dirty="0" err="1"/>
              <a:t>Estimates</a:t>
            </a:r>
            <a:endParaRPr lang="tr-TR" dirty="0"/>
          </a:p>
        </p:txBody>
      </p:sp>
      <p:sp>
        <p:nvSpPr>
          <p:cNvPr id="7" name="Metin Yer Tutucusu 6"/>
          <p:cNvSpPr>
            <a:spLocks noGrp="1"/>
          </p:cNvSpPr>
          <p:nvPr>
            <p:ph type="body" idx="1"/>
          </p:nvPr>
        </p:nvSpPr>
        <p:spPr>
          <a:xfrm>
            <a:off x="228600" y="5105513"/>
            <a:ext cx="8686800" cy="1142887"/>
          </a:xfrm>
        </p:spPr>
        <p:txBody>
          <a:bodyPr/>
          <a:lstStyle/>
          <a:p>
            <a:r>
              <a:rPr lang="en-US" sz="1600" b="0" dirty="0"/>
              <a:t>Two wing profiles were discussed</a:t>
            </a:r>
            <a:r>
              <a:rPr lang="en-US" sz="1600" b="0" dirty="0" smtClean="0"/>
              <a:t>.</a:t>
            </a:r>
            <a:r>
              <a:rPr lang="tr-TR" sz="1600" b="0" dirty="0" smtClean="0"/>
              <a:t> </a:t>
            </a:r>
            <a:r>
              <a:rPr lang="en-US" sz="1600" b="0" dirty="0"/>
              <a:t>Rhode St. </a:t>
            </a:r>
            <a:r>
              <a:rPr lang="en-US" sz="1600" b="0" dirty="0" err="1"/>
              <a:t>Genese</a:t>
            </a:r>
            <a:r>
              <a:rPr lang="en-US" sz="1600" b="0" dirty="0"/>
              <a:t> 30 (RhodesG32-il) was considered suitable for draining because it has a half-drop profile similar to the wing profile</a:t>
            </a:r>
            <a:r>
              <a:rPr lang="en-US" sz="1600" b="0" dirty="0" smtClean="0"/>
              <a:t>.</a:t>
            </a:r>
            <a:r>
              <a:rPr lang="tr-TR" sz="1600" b="0" dirty="0" smtClean="0"/>
              <a:t> NACA 11-H-09 AIRFOIL (n11h9-il)</a:t>
            </a:r>
            <a:r>
              <a:rPr lang="en-US" sz="1600" b="0" dirty="0" smtClean="0"/>
              <a:t> </a:t>
            </a:r>
            <a:r>
              <a:rPr lang="en-US" sz="1600" b="0" dirty="0"/>
              <a:t>wing profile is not preferred because it is used in aerobatic aircraft</a:t>
            </a:r>
            <a:endParaRPr lang="tr-TR" sz="1600" b="0" dirty="0"/>
          </a:p>
        </p:txBody>
      </p:sp>
      <p:sp>
        <p:nvSpPr>
          <p:cNvPr id="5" name="Slayt Numarası Yer Tutucusu 4"/>
          <p:cNvSpPr>
            <a:spLocks noGrp="1"/>
          </p:cNvSpPr>
          <p:nvPr>
            <p:ph type="sldNum" idx="12"/>
          </p:nvPr>
        </p:nvSpPr>
        <p:spPr/>
        <p:txBody>
          <a:bodyPr/>
          <a:lstStyle/>
          <a:p>
            <a:pPr algn="r">
              <a:buSzPct val="25000"/>
            </a:pPr>
            <a:fld id="{00000000-1234-1234-1234-123412341234}" type="slidenum">
              <a:rPr lang="en-US" sz="1000" smtClean="0"/>
              <a:pPr algn="r">
                <a:buSzPct val="25000"/>
              </a:pPr>
              <a:t>41</a:t>
            </a:fld>
            <a:endParaRPr lang="en-US" sz="100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00808"/>
            <a:ext cx="7830643" cy="1438476"/>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26" y="1165308"/>
            <a:ext cx="5144218" cy="724001"/>
          </a:xfrm>
          <a:prstGeom prst="rect">
            <a:avLst/>
          </a:prstGeom>
        </p:spPr>
      </p:pic>
      <p:pic>
        <p:nvPicPr>
          <p:cNvPr id="10" name="Resim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95" y="3069739"/>
            <a:ext cx="5229955" cy="666843"/>
          </a:xfrm>
          <a:prstGeom prst="rect">
            <a:avLst/>
          </a:prstGeom>
        </p:spPr>
      </p:pic>
      <p:pic>
        <p:nvPicPr>
          <p:cNvPr id="11" name="Resim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78" y="3674784"/>
            <a:ext cx="7859222" cy="1314633"/>
          </a:xfrm>
          <a:prstGeom prst="rect">
            <a:avLst/>
          </a:prstGeom>
        </p:spPr>
      </p:pic>
      <p:sp>
        <p:nvSpPr>
          <p:cNvPr id="12"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409900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Descent</a:t>
            </a:r>
            <a:r>
              <a:rPr lang="tr-TR" dirty="0"/>
              <a:t> Rate </a:t>
            </a:r>
            <a:r>
              <a:rPr lang="tr-TR" dirty="0" err="1"/>
              <a:t>Estimates</a:t>
            </a:r>
            <a:endParaRPr lang="tr-TR" dirty="0"/>
          </a:p>
        </p:txBody>
      </p:sp>
      <mc:AlternateContent xmlns:mc="http://schemas.openxmlformats.org/markup-compatibility/2006" xmlns:a14="http://schemas.microsoft.com/office/drawing/2010/main">
        <mc:Choice Requires="a14">
          <p:sp>
            <p:nvSpPr>
              <p:cNvPr id="3" name="Metin Yer Tutucusu 2"/>
              <p:cNvSpPr>
                <a:spLocks noGrp="1"/>
              </p:cNvSpPr>
              <p:nvPr>
                <p:ph type="body" idx="1"/>
              </p:nvPr>
            </p:nvSpPr>
            <p:spPr/>
            <p:txBody>
              <a:bodyPr/>
              <a:lstStyle/>
              <a:p>
                <a:pPr marL="152400" indent="0">
                  <a:buNone/>
                </a:pPr>
                <a:r>
                  <a:rPr lang="tr-TR" sz="1800" b="0" u="sng" dirty="0" err="1" smtClean="0"/>
                  <a:t>Desired</a:t>
                </a:r>
                <a:r>
                  <a:rPr lang="tr-TR" sz="1800" b="0" u="sng" dirty="0" smtClean="0"/>
                  <a:t> </a:t>
                </a:r>
                <a:r>
                  <a:rPr lang="tr-TR" sz="1800" b="0" u="sng" dirty="0" err="1"/>
                  <a:t>vertical</a:t>
                </a:r>
                <a:r>
                  <a:rPr lang="tr-TR" sz="1800" b="0" u="sng" dirty="0"/>
                  <a:t> </a:t>
                </a:r>
                <a:r>
                  <a:rPr lang="tr-TR" sz="1800" b="0" u="sng" dirty="0" err="1" smtClean="0"/>
                  <a:t>speed</a:t>
                </a:r>
                <a:endParaRPr lang="tr-TR" sz="1800" b="0" u="sng" dirty="0" smtClean="0"/>
              </a:p>
              <a:p>
                <a14:m>
                  <m:oMath xmlns:m="http://schemas.openxmlformats.org/officeDocument/2006/math">
                    <m:sSub>
                      <m:sSubPr>
                        <m:ctrlPr>
                          <a:rPr lang="tr-TR" sz="2200" i="1">
                            <a:latin typeface="Cambria Math" panose="02040503050406030204" pitchFamily="18" charset="0"/>
                          </a:rPr>
                        </m:ctrlPr>
                      </m:sSubPr>
                      <m:e>
                        <m:r>
                          <a:rPr lang="tr-TR" sz="2200" b="1" i="0">
                            <a:latin typeface="Cambria Math" panose="02040503050406030204" pitchFamily="18" charset="0"/>
                          </a:rPr>
                          <m:t>𝐕</m:t>
                        </m:r>
                      </m:e>
                      <m:sub>
                        <m:r>
                          <a:rPr lang="tr-TR" sz="2200" b="1" i="0">
                            <a:latin typeface="Cambria Math" panose="02040503050406030204" pitchFamily="18" charset="0"/>
                          </a:rPr>
                          <m:t>𝐳</m:t>
                        </m:r>
                      </m:sub>
                    </m:sSub>
                    <m:r>
                      <a:rPr lang="tr-TR" sz="2200" b="1" i="0">
                        <a:latin typeface="Cambria Math" panose="02040503050406030204" pitchFamily="18" charset="0"/>
                      </a:rPr>
                      <m:t>=</m:t>
                    </m:r>
                    <m:f>
                      <m:fPr>
                        <m:ctrlPr>
                          <a:rPr lang="tr-TR" sz="2200" i="1">
                            <a:latin typeface="Cambria Math" panose="02040503050406030204" pitchFamily="18" charset="0"/>
                          </a:rPr>
                        </m:ctrlPr>
                      </m:fPr>
                      <m:num>
                        <m:r>
                          <a:rPr lang="tr-TR" sz="2200" b="1" i="0">
                            <a:latin typeface="Cambria Math" panose="02040503050406030204" pitchFamily="18" charset="0"/>
                          </a:rPr>
                          <m:t>𝐡</m:t>
                        </m:r>
                      </m:num>
                      <m:den>
                        <m:sSub>
                          <m:sSubPr>
                            <m:ctrlPr>
                              <a:rPr lang="tr-TR" sz="2200" i="1">
                                <a:latin typeface="Cambria Math" panose="02040503050406030204" pitchFamily="18" charset="0"/>
                              </a:rPr>
                            </m:ctrlPr>
                          </m:sSubPr>
                          <m:e>
                            <m:r>
                              <a:rPr lang="tr-TR" sz="2200" b="1" i="0">
                                <a:latin typeface="Cambria Math" panose="02040503050406030204" pitchFamily="18" charset="0"/>
                              </a:rPr>
                              <m:t>𝐓</m:t>
                            </m:r>
                          </m:e>
                          <m:sub>
                            <m:r>
                              <a:rPr lang="tr-TR" sz="2200" b="1" i="0">
                                <a:latin typeface="Cambria Math" panose="02040503050406030204" pitchFamily="18" charset="0"/>
                              </a:rPr>
                              <m:t>𝐟</m:t>
                            </m:r>
                          </m:sub>
                        </m:sSub>
                      </m:den>
                    </m:f>
                  </m:oMath>
                </a14:m>
                <a:endParaRPr lang="tr-TR" sz="2200" dirty="0" smtClean="0"/>
              </a:p>
              <a:p>
                <a:pPr marL="152400" indent="0">
                  <a:buNone/>
                </a:pPr>
                <a:endParaRPr lang="tr-TR" sz="1800" b="0" u="sng" dirty="0" smtClean="0"/>
              </a:p>
              <a:p>
                <a:pPr marL="152400" indent="0">
                  <a:buNone/>
                </a:pPr>
                <a:r>
                  <a:rPr lang="tr-TR" sz="1800" b="0" u="sng" dirty="0" err="1" smtClean="0"/>
                  <a:t>Descent</a:t>
                </a:r>
                <a:r>
                  <a:rPr lang="tr-TR" sz="1800" b="0" u="sng" dirty="0" smtClean="0"/>
                  <a:t> </a:t>
                </a:r>
                <a:r>
                  <a:rPr lang="tr-TR" sz="1800" b="0" u="sng" dirty="0" err="1" smtClean="0"/>
                  <a:t>Angle</a:t>
                </a:r>
                <a:endParaRPr lang="tr-TR" sz="1800" b="0" u="sng" dirty="0" smtClean="0"/>
              </a:p>
              <a:p>
                <a14:m>
                  <m:oMath xmlns:m="http://schemas.openxmlformats.org/officeDocument/2006/math">
                    <m:sSup>
                      <m:sSupPr>
                        <m:ctrlPr>
                          <a:rPr lang="tr-TR" sz="2200" i="1" smtClean="0">
                            <a:latin typeface="Cambria Math" panose="02040503050406030204" pitchFamily="18" charset="0"/>
                          </a:rPr>
                        </m:ctrlPr>
                      </m:sSupPr>
                      <m:e>
                        <m:r>
                          <a:rPr lang="tr-TR" sz="2200" b="1" i="0">
                            <a:latin typeface="Cambria Math" panose="02040503050406030204" pitchFamily="18" charset="0"/>
                          </a:rPr>
                          <m:t>𝛉</m:t>
                        </m:r>
                        <m:r>
                          <a:rPr lang="tr-TR" sz="2200" b="1" i="0">
                            <a:latin typeface="Cambria Math" panose="02040503050406030204" pitchFamily="18" charset="0"/>
                          </a:rPr>
                          <m:t>=</m:t>
                        </m:r>
                        <m:r>
                          <a:rPr lang="tr-TR" sz="2200" b="1" i="0">
                            <a:latin typeface="Cambria Math" panose="02040503050406030204" pitchFamily="18" charset="0"/>
                          </a:rPr>
                          <m:t>𝐭𝐚𝐧</m:t>
                        </m:r>
                      </m:e>
                      <m:sup>
                        <m:r>
                          <a:rPr lang="tr-TR" sz="2200" b="1" i="0">
                            <a:latin typeface="Cambria Math" panose="02040503050406030204" pitchFamily="18" charset="0"/>
                          </a:rPr>
                          <m:t>−</m:t>
                        </m:r>
                        <m:r>
                          <a:rPr lang="tr-TR" sz="2200" b="1" i="0">
                            <a:latin typeface="Cambria Math" panose="02040503050406030204" pitchFamily="18" charset="0"/>
                          </a:rPr>
                          <m:t>𝟏</m:t>
                        </m:r>
                      </m:sup>
                    </m:sSup>
                    <m:f>
                      <m:fPr>
                        <m:ctrlPr>
                          <a:rPr lang="tr-TR" sz="2200" i="1">
                            <a:latin typeface="Cambria Math" panose="02040503050406030204" pitchFamily="18" charset="0"/>
                          </a:rPr>
                        </m:ctrlPr>
                      </m:fPr>
                      <m:num>
                        <m:r>
                          <a:rPr lang="tr-TR" sz="2200" b="1" i="0">
                            <a:latin typeface="Cambria Math" panose="02040503050406030204" pitchFamily="18" charset="0"/>
                          </a:rPr>
                          <m:t>𝟏</m:t>
                        </m:r>
                      </m:num>
                      <m:den>
                        <m:f>
                          <m:fPr>
                            <m:ctrlPr>
                              <a:rPr lang="tr-TR" sz="2200" i="1">
                                <a:latin typeface="Cambria Math" panose="02040503050406030204" pitchFamily="18" charset="0"/>
                              </a:rPr>
                            </m:ctrlPr>
                          </m:fPr>
                          <m:num>
                            <m:sSub>
                              <m:sSubPr>
                                <m:ctrlPr>
                                  <a:rPr lang="tr-TR" sz="2200" i="1">
                                    <a:latin typeface="Cambria Math" panose="02040503050406030204" pitchFamily="18" charset="0"/>
                                  </a:rPr>
                                </m:ctrlPr>
                              </m:sSubPr>
                              <m:e>
                                <m:r>
                                  <a:rPr lang="tr-TR" sz="2200" b="1" i="0">
                                    <a:latin typeface="Cambria Math" panose="02040503050406030204" pitchFamily="18" charset="0"/>
                                  </a:rPr>
                                  <m:t>𝐂</m:t>
                                </m:r>
                              </m:e>
                              <m:sub>
                                <m:r>
                                  <a:rPr lang="tr-TR" sz="2200" b="1" i="0">
                                    <a:latin typeface="Cambria Math" panose="02040503050406030204" pitchFamily="18" charset="0"/>
                                  </a:rPr>
                                  <m:t>𝐥</m:t>
                                </m:r>
                              </m:sub>
                            </m:sSub>
                          </m:num>
                          <m:den>
                            <m:sSub>
                              <m:sSubPr>
                                <m:ctrlPr>
                                  <a:rPr lang="tr-TR" sz="2200" i="1">
                                    <a:latin typeface="Cambria Math" panose="02040503050406030204" pitchFamily="18" charset="0"/>
                                  </a:rPr>
                                </m:ctrlPr>
                              </m:sSubPr>
                              <m:e>
                                <m:r>
                                  <a:rPr lang="tr-TR" sz="2200" b="1" i="0">
                                    <a:latin typeface="Cambria Math" panose="02040503050406030204" pitchFamily="18" charset="0"/>
                                  </a:rPr>
                                  <m:t>𝐂</m:t>
                                </m:r>
                              </m:e>
                              <m:sub>
                                <m:r>
                                  <a:rPr lang="tr-TR" sz="2200" b="1" i="0">
                                    <a:latin typeface="Cambria Math" panose="02040503050406030204" pitchFamily="18" charset="0"/>
                                  </a:rPr>
                                  <m:t>𝐝</m:t>
                                </m:r>
                              </m:sub>
                            </m:sSub>
                          </m:den>
                        </m:f>
                      </m:den>
                    </m:f>
                  </m:oMath>
                </a14:m>
                <a:endParaRPr lang="tr-TR" sz="2200" dirty="0"/>
              </a:p>
              <a:p>
                <a:pPr marL="152400" indent="0">
                  <a:buNone/>
                </a:pPr>
                <a:r>
                  <a:rPr lang="tr-TR" sz="1800" b="0" u="sng" dirty="0" err="1" smtClean="0"/>
                  <a:t>Airspeed</a:t>
                </a:r>
                <a:endParaRPr lang="tr-TR" sz="1800" b="0" u="sng" dirty="0" smtClean="0"/>
              </a:p>
              <a:p>
                <a14:m>
                  <m:oMath xmlns:m="http://schemas.openxmlformats.org/officeDocument/2006/math">
                    <m:sSub>
                      <m:sSubPr>
                        <m:ctrlPr>
                          <a:rPr lang="tr-TR" sz="2200" i="1">
                            <a:latin typeface="Cambria Math" panose="02040503050406030204" pitchFamily="18" charset="0"/>
                          </a:rPr>
                        </m:ctrlPr>
                      </m:sSubPr>
                      <m:e>
                        <m:r>
                          <a:rPr lang="tr-TR" sz="2200" b="1" i="0">
                            <a:latin typeface="Cambria Math" panose="02040503050406030204" pitchFamily="18" charset="0"/>
                          </a:rPr>
                          <m:t>𝐕</m:t>
                        </m:r>
                      </m:e>
                      <m:sub>
                        <m:r>
                          <a:rPr lang="tr-TR" sz="2200" b="1" i="0">
                            <a:latin typeface="Cambria Math" panose="02040503050406030204" pitchFamily="18" charset="0"/>
                          </a:rPr>
                          <m:t>𝐚𝐢𝐫</m:t>
                        </m:r>
                      </m:sub>
                    </m:sSub>
                    <m:r>
                      <a:rPr lang="tr-TR" sz="2200" b="1" i="0">
                        <a:latin typeface="Cambria Math" panose="02040503050406030204" pitchFamily="18" charset="0"/>
                      </a:rPr>
                      <m:t>=</m:t>
                    </m:r>
                    <m:f>
                      <m:fPr>
                        <m:ctrlPr>
                          <a:rPr lang="tr-TR" sz="2200" i="1">
                            <a:latin typeface="Cambria Math" panose="02040503050406030204" pitchFamily="18" charset="0"/>
                          </a:rPr>
                        </m:ctrlPr>
                      </m:fPr>
                      <m:num>
                        <m:sSub>
                          <m:sSubPr>
                            <m:ctrlPr>
                              <a:rPr lang="tr-TR" sz="2200" i="1">
                                <a:latin typeface="Cambria Math" panose="02040503050406030204" pitchFamily="18" charset="0"/>
                              </a:rPr>
                            </m:ctrlPr>
                          </m:sSubPr>
                          <m:e>
                            <m:r>
                              <a:rPr lang="tr-TR" sz="2200" b="1" i="0">
                                <a:latin typeface="Cambria Math" panose="02040503050406030204" pitchFamily="18" charset="0"/>
                              </a:rPr>
                              <m:t>𝐕</m:t>
                            </m:r>
                          </m:e>
                          <m:sub>
                            <m:r>
                              <a:rPr lang="tr-TR" sz="2200" b="1" i="0">
                                <a:latin typeface="Cambria Math" panose="02040503050406030204" pitchFamily="18" charset="0"/>
                              </a:rPr>
                              <m:t>𝐳</m:t>
                            </m:r>
                          </m:sub>
                        </m:sSub>
                      </m:num>
                      <m:den>
                        <m:r>
                          <a:rPr lang="tr-TR" sz="2200" b="1" i="0">
                            <a:latin typeface="Cambria Math" panose="02040503050406030204" pitchFamily="18" charset="0"/>
                          </a:rPr>
                          <m:t>𝐬𝐢𝐧</m:t>
                        </m:r>
                        <m:r>
                          <a:rPr lang="tr-TR" sz="2200" b="1" i="0">
                            <a:latin typeface="Cambria Math" panose="02040503050406030204" pitchFamily="18" charset="0"/>
                          </a:rPr>
                          <m:t>𝛉</m:t>
                        </m:r>
                      </m:den>
                    </m:f>
                  </m:oMath>
                </a14:m>
                <a:endParaRPr lang="tr-TR" sz="2200" dirty="0"/>
              </a:p>
              <a:p>
                <a:pPr marL="152400" indent="0">
                  <a:buNone/>
                </a:pPr>
                <a:endParaRPr lang="tr-TR" sz="1800" b="0" dirty="0" smtClean="0"/>
              </a:p>
              <a:p>
                <a:pPr marL="152400" indent="0">
                  <a:buNone/>
                </a:pPr>
                <a:r>
                  <a:rPr lang="tr-TR" sz="1800" b="0" u="sng" dirty="0"/>
                  <a:t>Bank </a:t>
                </a:r>
                <a:r>
                  <a:rPr lang="tr-TR" sz="1800" b="0" u="sng" dirty="0" err="1" smtClean="0"/>
                  <a:t>Angle</a:t>
                </a:r>
                <a:endParaRPr lang="tr-TR" sz="1800" b="0" u="sng" dirty="0" smtClean="0"/>
              </a:p>
              <a:p>
                <a14:m>
                  <m:oMath xmlns:m="http://schemas.openxmlformats.org/officeDocument/2006/math">
                    <m:r>
                      <a:rPr lang="tr-TR" sz="2200" b="1" i="0">
                        <a:latin typeface="Cambria Math" panose="02040503050406030204" pitchFamily="18" charset="0"/>
                      </a:rPr>
                      <m:t>𝛗</m:t>
                    </m:r>
                    <m:r>
                      <a:rPr lang="tr-TR" sz="2200" b="1" i="0">
                        <a:latin typeface="Cambria Math" panose="02040503050406030204" pitchFamily="18" charset="0"/>
                      </a:rPr>
                      <m:t>=</m:t>
                    </m:r>
                    <m:sSup>
                      <m:sSupPr>
                        <m:ctrlPr>
                          <a:rPr lang="tr-TR" sz="2200" i="1">
                            <a:latin typeface="Cambria Math" panose="02040503050406030204" pitchFamily="18" charset="0"/>
                          </a:rPr>
                        </m:ctrlPr>
                      </m:sSupPr>
                      <m:e>
                        <m:r>
                          <a:rPr lang="tr-TR" sz="2200" b="1" i="0">
                            <a:latin typeface="Cambria Math" panose="02040503050406030204" pitchFamily="18" charset="0"/>
                          </a:rPr>
                          <m:t>𝐭𝐚𝐧</m:t>
                        </m:r>
                      </m:e>
                      <m:sup>
                        <m:r>
                          <a:rPr lang="tr-TR" sz="2200" b="1" i="0">
                            <a:latin typeface="Cambria Math" panose="02040503050406030204" pitchFamily="18" charset="0"/>
                          </a:rPr>
                          <m:t>−</m:t>
                        </m:r>
                        <m:r>
                          <a:rPr lang="tr-TR" sz="2200" b="1" i="0">
                            <a:latin typeface="Cambria Math" panose="02040503050406030204" pitchFamily="18" charset="0"/>
                          </a:rPr>
                          <m:t>𝟏</m:t>
                        </m:r>
                      </m:sup>
                    </m:sSup>
                    <m:f>
                      <m:fPr>
                        <m:ctrlPr>
                          <a:rPr lang="tr-TR" sz="2200" i="1">
                            <a:latin typeface="Cambria Math" panose="02040503050406030204" pitchFamily="18" charset="0"/>
                          </a:rPr>
                        </m:ctrlPr>
                      </m:fPr>
                      <m:num>
                        <m:sSubSup>
                          <m:sSubSupPr>
                            <m:ctrlPr>
                              <a:rPr lang="tr-TR" sz="2200" i="1">
                                <a:latin typeface="Cambria Math" panose="02040503050406030204" pitchFamily="18" charset="0"/>
                              </a:rPr>
                            </m:ctrlPr>
                          </m:sSubSupPr>
                          <m:e>
                            <m:r>
                              <a:rPr lang="tr-TR" sz="2200" b="1" i="0">
                                <a:latin typeface="Cambria Math" panose="02040503050406030204" pitchFamily="18" charset="0"/>
                              </a:rPr>
                              <m:t>𝐕</m:t>
                            </m:r>
                          </m:e>
                          <m:sub>
                            <m:r>
                              <a:rPr lang="tr-TR" sz="2200" b="1" i="0">
                                <a:latin typeface="Cambria Math" panose="02040503050406030204" pitchFamily="18" charset="0"/>
                              </a:rPr>
                              <m:t>𝐚𝐢𝐫</m:t>
                            </m:r>
                          </m:sub>
                          <m:sup>
                            <m:r>
                              <a:rPr lang="tr-TR" sz="2200" b="1" i="0">
                                <a:latin typeface="Cambria Math" panose="02040503050406030204" pitchFamily="18" charset="0"/>
                              </a:rPr>
                              <m:t>𝟐</m:t>
                            </m:r>
                          </m:sup>
                        </m:sSubSup>
                      </m:num>
                      <m:den>
                        <m:r>
                          <a:rPr lang="tr-TR" sz="2200" b="1" i="0">
                            <a:latin typeface="Cambria Math" panose="02040503050406030204" pitchFamily="18" charset="0"/>
                          </a:rPr>
                          <m:t>𝐠𝐑</m:t>
                        </m:r>
                      </m:den>
                    </m:f>
                  </m:oMath>
                </a14:m>
                <a:endParaRPr lang="tr-TR" sz="2200" dirty="0"/>
              </a:p>
              <a:p>
                <a:pPr marL="152400" indent="0">
                  <a:buNone/>
                </a:pPr>
                <a:endParaRPr lang="tr-TR" sz="1800" b="0" u="sng" dirty="0"/>
              </a:p>
            </p:txBody>
          </p:sp>
        </mc:Choice>
        <mc:Fallback xmlns="">
          <p:sp>
            <p:nvSpPr>
              <p:cNvPr id="3" name="Metin Yer Tutucusu 2"/>
              <p:cNvSpPr>
                <a:spLocks noGrp="1" noRot="1" noChangeAspect="1" noMove="1" noResize="1" noEditPoints="1" noAdjustHandles="1" noChangeArrowheads="1" noChangeShapeType="1" noTextEdit="1"/>
              </p:cNvSpPr>
              <p:nvPr>
                <p:ph type="body" idx="1"/>
              </p:nvPr>
            </p:nvSpPr>
            <p:spPr>
              <a:blipFill rotWithShape="0">
                <a:blip r:embed="rId2"/>
                <a:stretch>
                  <a:fillRect/>
                </a:stretch>
              </a:blipFill>
            </p:spPr>
            <p:txBody>
              <a:bodyPr/>
              <a:lstStyle/>
              <a:p>
                <a:r>
                  <a:rPr lang="tr-TR">
                    <a:noFill/>
                  </a:rPr>
                  <a:t> </a:t>
                </a:r>
              </a:p>
            </p:txBody>
          </p:sp>
        </mc:Fallback>
      </mc:AlternateContent>
      <p:sp>
        <p:nvSpPr>
          <p:cNvPr id="5" name="Slayt Numarası Yer Tutucusu 4"/>
          <p:cNvSpPr>
            <a:spLocks noGrp="1"/>
          </p:cNvSpPr>
          <p:nvPr>
            <p:ph type="sldNum" idx="12"/>
          </p:nvPr>
        </p:nvSpPr>
        <p:spPr/>
        <p:txBody>
          <a:bodyPr/>
          <a:lstStyle/>
          <a:p>
            <a:pPr algn="r">
              <a:buSzPct val="25000"/>
            </a:pPr>
            <a:fld id="{00000000-1234-1234-1234-123412341234}" type="slidenum">
              <a:rPr lang="en-US" sz="1000" smtClean="0"/>
              <a:pPr algn="r">
                <a:buSzPct val="25000"/>
              </a:pPr>
              <a:t>42</a:t>
            </a:fld>
            <a:endParaRPr lang="en-US" sz="1000"/>
          </a:p>
        </p:txBody>
      </p:sp>
      <p:graphicFrame>
        <p:nvGraphicFramePr>
          <p:cNvPr id="6" name="Tablo 5"/>
          <p:cNvGraphicFramePr>
            <a:graphicFrameLocks noGrp="1"/>
          </p:cNvGraphicFramePr>
          <p:nvPr>
            <p:extLst/>
          </p:nvPr>
        </p:nvGraphicFramePr>
        <p:xfrm>
          <a:off x="4788024" y="1167761"/>
          <a:ext cx="3754758" cy="5082914"/>
        </p:xfrm>
        <a:graphic>
          <a:graphicData uri="http://schemas.openxmlformats.org/drawingml/2006/table">
            <a:tbl>
              <a:tblPr firstRow="1" bandRow="1"/>
              <a:tblGrid>
                <a:gridCol w="792088"/>
                <a:gridCol w="1728192"/>
                <a:gridCol w="1234478"/>
              </a:tblGrid>
              <a:tr h="518160">
                <a:tc gridSpan="3">
                  <a:txBody>
                    <a:bodyPr/>
                    <a:lstStyle/>
                    <a:p>
                      <a:pPr algn="ctr"/>
                      <a:r>
                        <a:rPr lang="tr-TR" sz="2000" dirty="0" err="1" smtClean="0"/>
                        <a:t>Descriptions</a:t>
                      </a:r>
                      <a:endParaRPr lang="tr-TR" sz="2000" dirty="0"/>
                    </a:p>
                  </a:txBody>
                  <a:tcPr/>
                </a:tc>
                <a:tc hMerge="1">
                  <a:txBody>
                    <a:bodyPr/>
                    <a:lstStyle/>
                    <a:p>
                      <a:endParaRPr lang="tr-TR"/>
                    </a:p>
                  </a:txBody>
                  <a:tcPr/>
                </a:tc>
                <a:tc hMerge="1">
                  <a:txBody>
                    <a:bodyPr/>
                    <a:lstStyle/>
                    <a:p>
                      <a:endParaRPr lang="tr-TR" dirty="0"/>
                    </a:p>
                  </a:txBody>
                  <a:tcPr/>
                </a:tc>
              </a:tr>
              <a:tr h="518160">
                <a:tc>
                  <a:txBody>
                    <a:bodyPr/>
                    <a:lstStyle/>
                    <a:p>
                      <a:pPr algn="ctr"/>
                      <a:r>
                        <a:rPr lang="tr-TR" sz="2000" b="1" dirty="0" smtClean="0"/>
                        <a:t>h</a:t>
                      </a:r>
                      <a:endParaRPr lang="tr-TR" sz="2000" b="1" dirty="0"/>
                    </a:p>
                  </a:txBody>
                  <a:tcPr/>
                </a:tc>
                <a:tc>
                  <a:txBody>
                    <a:bodyPr/>
                    <a:lstStyle/>
                    <a:p>
                      <a:r>
                        <a:rPr lang="tr-TR" sz="1600" b="0" i="0" u="none" strike="noStrike" cap="none" dirty="0" err="1" smtClean="0">
                          <a:solidFill>
                            <a:schemeClr val="tx1"/>
                          </a:solidFill>
                          <a:effectLst/>
                          <a:latin typeface="+mn-lt"/>
                          <a:ea typeface="+mn-ea"/>
                          <a:cs typeface="+mn-cs"/>
                          <a:sym typeface="Arial"/>
                        </a:rPr>
                        <a:t>Vertical</a:t>
                      </a:r>
                      <a:r>
                        <a:rPr lang="tr-TR" sz="1600" b="0" i="0" u="none" strike="noStrike" cap="none" dirty="0" smtClean="0">
                          <a:solidFill>
                            <a:schemeClr val="tx1"/>
                          </a:solidFill>
                          <a:effectLst/>
                          <a:latin typeface="+mn-lt"/>
                          <a:ea typeface="+mn-ea"/>
                          <a:cs typeface="+mn-cs"/>
                          <a:sym typeface="Arial"/>
                        </a:rPr>
                        <a:t> </a:t>
                      </a:r>
                      <a:r>
                        <a:rPr lang="tr-TR" sz="1600" b="0" i="0" u="none" strike="noStrike" cap="none" dirty="0" err="1" smtClean="0">
                          <a:solidFill>
                            <a:schemeClr val="tx1"/>
                          </a:solidFill>
                          <a:effectLst/>
                          <a:latin typeface="+mn-lt"/>
                          <a:ea typeface="+mn-ea"/>
                          <a:cs typeface="+mn-cs"/>
                          <a:sym typeface="Arial"/>
                        </a:rPr>
                        <a:t>Height</a:t>
                      </a:r>
                      <a:endParaRPr lang="tr-TR" sz="1600" dirty="0"/>
                    </a:p>
                  </a:txBody>
                  <a:tcPr/>
                </a:tc>
                <a:tc>
                  <a:txBody>
                    <a:bodyPr/>
                    <a:lstStyle/>
                    <a:p>
                      <a:r>
                        <a:rPr lang="tr-TR" sz="1400" dirty="0" smtClean="0"/>
                        <a:t>400 m</a:t>
                      </a:r>
                      <a:endParaRPr lang="tr-TR" sz="1400" dirty="0"/>
                    </a:p>
                  </a:txBody>
                  <a:tcPr/>
                </a:tc>
              </a:tr>
              <a:tr h="518160">
                <a:tc>
                  <a:txBody>
                    <a:bodyPr/>
                    <a:lstStyle/>
                    <a:p>
                      <a:pPr algn="ctr"/>
                      <a:r>
                        <a:rPr lang="tr-TR" sz="2000" b="1" dirty="0" err="1" smtClean="0"/>
                        <a:t>T</a:t>
                      </a:r>
                      <a:r>
                        <a:rPr lang="tr-TR" sz="2000" b="1" baseline="-25000" dirty="0" err="1" smtClean="0"/>
                        <a:t>f</a:t>
                      </a:r>
                      <a:endParaRPr lang="tr-TR" sz="2000" b="1" baseline="-25000" dirty="0"/>
                    </a:p>
                  </a:txBody>
                  <a:tcPr/>
                </a:tc>
                <a:tc>
                  <a:txBody>
                    <a:bodyPr/>
                    <a:lstStyle/>
                    <a:p>
                      <a:r>
                        <a:rPr lang="tr-TR" sz="1600" dirty="0" smtClean="0"/>
                        <a:t>Flight Time</a:t>
                      </a:r>
                      <a:endParaRPr lang="tr-TR" sz="1600" dirty="0"/>
                    </a:p>
                  </a:txBody>
                  <a:tcPr/>
                </a:tc>
                <a:tc>
                  <a:txBody>
                    <a:bodyPr/>
                    <a:lstStyle/>
                    <a:p>
                      <a:r>
                        <a:rPr lang="tr-TR" sz="1400" dirty="0" smtClean="0"/>
                        <a:t>120 s</a:t>
                      </a:r>
                      <a:endParaRPr lang="tr-TR" sz="1400" dirty="0"/>
                    </a:p>
                  </a:txBody>
                  <a:tcPr/>
                </a:tc>
              </a:tr>
              <a:tr h="518160">
                <a:tc>
                  <a:txBody>
                    <a:bodyPr/>
                    <a:lstStyle/>
                    <a:p>
                      <a:pPr algn="ctr"/>
                      <a:r>
                        <a:rPr lang="tr-TR" sz="2000" b="1" dirty="0" smtClean="0"/>
                        <a:t>b</a:t>
                      </a:r>
                      <a:endParaRPr lang="tr-TR" sz="2000" b="1" dirty="0"/>
                    </a:p>
                  </a:txBody>
                  <a:tcPr/>
                </a:tc>
                <a:tc>
                  <a:txBody>
                    <a:bodyPr/>
                    <a:lstStyle/>
                    <a:p>
                      <a:r>
                        <a:rPr lang="tr-TR" sz="1600" dirty="0" err="1" smtClean="0"/>
                        <a:t>Wing</a:t>
                      </a:r>
                      <a:r>
                        <a:rPr lang="tr-TR" sz="1600" dirty="0" smtClean="0"/>
                        <a:t> </a:t>
                      </a:r>
                      <a:r>
                        <a:rPr lang="tr-TR" sz="1600" dirty="0" err="1" smtClean="0"/>
                        <a:t>Span</a:t>
                      </a:r>
                      <a:endParaRPr lang="tr-TR" sz="1600" dirty="0"/>
                    </a:p>
                  </a:txBody>
                  <a:tcPr/>
                </a:tc>
                <a:tc>
                  <a:txBody>
                    <a:bodyPr/>
                    <a:lstStyle/>
                    <a:p>
                      <a:r>
                        <a:rPr lang="tr-TR" sz="1400" dirty="0" smtClean="0"/>
                        <a:t>39</a:t>
                      </a:r>
                      <a:r>
                        <a:rPr lang="tr-TR" sz="1400" baseline="0" dirty="0" smtClean="0"/>
                        <a:t> cm</a:t>
                      </a:r>
                      <a:endParaRPr lang="tr-TR" sz="1400" dirty="0"/>
                    </a:p>
                  </a:txBody>
                  <a:tcPr/>
                </a:tc>
              </a:tr>
              <a:tr h="518160">
                <a:tc>
                  <a:txBody>
                    <a:bodyPr/>
                    <a:lstStyle/>
                    <a:p>
                      <a:pPr algn="ctr"/>
                      <a:r>
                        <a:rPr lang="tr-TR" sz="2000" b="1" dirty="0" smtClean="0"/>
                        <a:t>R</a:t>
                      </a:r>
                      <a:endParaRPr lang="tr-TR" sz="2000" b="1" dirty="0"/>
                    </a:p>
                  </a:txBody>
                  <a:tcPr/>
                </a:tc>
                <a:tc>
                  <a:txBody>
                    <a:bodyPr/>
                    <a:lstStyle/>
                    <a:p>
                      <a:r>
                        <a:rPr lang="tr-TR" sz="1600" dirty="0" err="1" smtClean="0"/>
                        <a:t>Circular</a:t>
                      </a:r>
                      <a:r>
                        <a:rPr lang="tr-TR" sz="1600" dirty="0" smtClean="0"/>
                        <a:t> Radius</a:t>
                      </a:r>
                      <a:endParaRPr lang="tr-TR" sz="1600" dirty="0"/>
                    </a:p>
                  </a:txBody>
                  <a:tcPr/>
                </a:tc>
                <a:tc>
                  <a:txBody>
                    <a:bodyPr/>
                    <a:lstStyle/>
                    <a:p>
                      <a:r>
                        <a:rPr lang="tr-TR" sz="1400" dirty="0" smtClean="0"/>
                        <a:t>300 m</a:t>
                      </a:r>
                      <a:endParaRPr lang="tr-TR" sz="1400" dirty="0"/>
                    </a:p>
                  </a:txBody>
                  <a:tcPr/>
                </a:tc>
              </a:tr>
              <a:tr h="419474">
                <a:tc>
                  <a:txBody>
                    <a:bodyPr/>
                    <a:lstStyle/>
                    <a:p>
                      <a:pPr algn="ctr"/>
                      <a:r>
                        <a:rPr lang="el-GR" sz="2000" b="1" dirty="0" smtClean="0"/>
                        <a:t>ρ</a:t>
                      </a:r>
                      <a:endParaRPr lang="tr-TR" sz="2000" b="1" dirty="0"/>
                    </a:p>
                  </a:txBody>
                  <a:tcPr/>
                </a:tc>
                <a:tc>
                  <a:txBody>
                    <a:bodyPr/>
                    <a:lstStyle/>
                    <a:p>
                      <a:r>
                        <a:rPr lang="tr-TR" sz="1600" dirty="0" err="1" smtClean="0"/>
                        <a:t>Air</a:t>
                      </a:r>
                      <a:r>
                        <a:rPr lang="tr-TR" sz="1600" dirty="0" smtClean="0"/>
                        <a:t> </a:t>
                      </a:r>
                      <a:r>
                        <a:rPr lang="tr-TR" sz="1600" dirty="0" err="1" smtClean="0"/>
                        <a:t>Density</a:t>
                      </a:r>
                      <a:endParaRPr lang="tr-TR" sz="1600" dirty="0"/>
                    </a:p>
                  </a:txBody>
                  <a:tcPr/>
                </a:tc>
                <a:tc>
                  <a:txBody>
                    <a:bodyPr/>
                    <a:lstStyle/>
                    <a:p>
                      <a:r>
                        <a:rPr lang="tr-TR" sz="1400" dirty="0" smtClean="0"/>
                        <a:t>1.189 m/s</a:t>
                      </a:r>
                      <a:r>
                        <a:rPr lang="tr-TR" sz="1400" baseline="30000" dirty="0" smtClean="0"/>
                        <a:t>2</a:t>
                      </a:r>
                      <a:endParaRPr lang="tr-TR" sz="1400" baseline="30000" dirty="0"/>
                    </a:p>
                  </a:txBody>
                  <a:tcPr/>
                </a:tc>
              </a:tr>
              <a:tr h="518160">
                <a:tc>
                  <a:txBody>
                    <a:bodyPr/>
                    <a:lstStyle/>
                    <a:p>
                      <a:pPr algn="ctr"/>
                      <a:r>
                        <a:rPr lang="tr-TR" sz="2000" b="1" dirty="0" smtClean="0"/>
                        <a:t>g</a:t>
                      </a:r>
                      <a:endParaRPr lang="tr-TR" sz="2000" b="1" dirty="0"/>
                    </a:p>
                  </a:txBody>
                  <a:tcPr/>
                </a:tc>
                <a:tc>
                  <a:txBody>
                    <a:bodyPr/>
                    <a:lstStyle/>
                    <a:p>
                      <a:r>
                        <a:rPr lang="tr-TR" sz="1600" dirty="0" err="1" smtClean="0"/>
                        <a:t>Gravity</a:t>
                      </a:r>
                      <a:endParaRPr lang="tr-TR" sz="1600" dirty="0"/>
                    </a:p>
                  </a:txBody>
                  <a:tcPr/>
                </a:tc>
                <a:tc>
                  <a:txBody>
                    <a:bodyPr/>
                    <a:lstStyle/>
                    <a:p>
                      <a:r>
                        <a:rPr lang="tr-TR" sz="1400" dirty="0" smtClean="0"/>
                        <a:t>9.81 m/s</a:t>
                      </a:r>
                      <a:r>
                        <a:rPr lang="tr-TR" sz="1400" baseline="30000" dirty="0" smtClean="0"/>
                        <a:t>2</a:t>
                      </a:r>
                      <a:endParaRPr lang="tr-TR" sz="1400" baseline="30000" dirty="0"/>
                    </a:p>
                  </a:txBody>
                  <a:tcPr/>
                </a:tc>
              </a:tr>
              <a:tr h="518160">
                <a:tc>
                  <a:txBody>
                    <a:bodyPr/>
                    <a:lstStyle/>
                    <a:p>
                      <a:pPr algn="ctr"/>
                      <a:r>
                        <a:rPr lang="tr-TR" sz="2000" b="1" dirty="0" smtClean="0"/>
                        <a:t>w</a:t>
                      </a:r>
                      <a:endParaRPr lang="tr-TR" sz="2000" b="1" dirty="0"/>
                    </a:p>
                  </a:txBody>
                  <a:tcPr/>
                </a:tc>
                <a:tc>
                  <a:txBody>
                    <a:bodyPr/>
                    <a:lstStyle/>
                    <a:p>
                      <a:r>
                        <a:rPr lang="tr-TR" sz="1600" dirty="0" err="1" smtClean="0"/>
                        <a:t>Weight</a:t>
                      </a:r>
                      <a:endParaRPr lang="tr-TR" sz="1600" dirty="0"/>
                    </a:p>
                  </a:txBody>
                  <a:tcPr/>
                </a:tc>
                <a:tc>
                  <a:txBody>
                    <a:bodyPr/>
                    <a:lstStyle/>
                    <a:p>
                      <a:r>
                        <a:rPr lang="tr-TR" sz="1400" dirty="0" smtClean="0"/>
                        <a:t>1.4715</a:t>
                      </a:r>
                      <a:r>
                        <a:rPr lang="tr-TR" sz="1400" baseline="0" dirty="0" smtClean="0"/>
                        <a:t> m/s</a:t>
                      </a:r>
                      <a:r>
                        <a:rPr lang="tr-TR" sz="1400" baseline="30000" dirty="0" smtClean="0"/>
                        <a:t>2</a:t>
                      </a:r>
                      <a:endParaRPr lang="tr-TR" sz="1400" baseline="30000" dirty="0"/>
                    </a:p>
                  </a:txBody>
                  <a:tcPr/>
                </a:tc>
              </a:tr>
              <a:tr h="518160">
                <a:tc>
                  <a:txBody>
                    <a:bodyPr/>
                    <a:lstStyle/>
                    <a:p>
                      <a:pPr algn="ctr"/>
                      <a:r>
                        <a:rPr lang="tr-TR" sz="2000" b="1" dirty="0" err="1" smtClean="0"/>
                        <a:t>C</a:t>
                      </a:r>
                      <a:r>
                        <a:rPr lang="tr-TR" sz="2000" b="1" baseline="-25000" dirty="0" err="1" smtClean="0"/>
                        <a:t>d</a:t>
                      </a:r>
                      <a:endParaRPr lang="tr-TR" sz="2000" b="1" baseline="-25000" dirty="0"/>
                    </a:p>
                  </a:txBody>
                  <a:tcPr/>
                </a:tc>
                <a:tc>
                  <a:txBody>
                    <a:bodyPr/>
                    <a:lstStyle/>
                    <a:p>
                      <a:r>
                        <a:rPr lang="tr-TR" sz="1600" dirty="0" err="1" smtClean="0"/>
                        <a:t>Drag</a:t>
                      </a:r>
                      <a:r>
                        <a:rPr lang="tr-TR" sz="1600" dirty="0" smtClean="0"/>
                        <a:t> </a:t>
                      </a:r>
                      <a:r>
                        <a:rPr lang="tr-TR" sz="1600" dirty="0" err="1" smtClean="0"/>
                        <a:t>Coefficient</a:t>
                      </a:r>
                      <a:endParaRPr lang="tr-TR" sz="1600" dirty="0"/>
                    </a:p>
                  </a:txBody>
                  <a:tcPr/>
                </a:tc>
                <a:tc>
                  <a:txBody>
                    <a:bodyPr/>
                    <a:lstStyle/>
                    <a:p>
                      <a:r>
                        <a:rPr lang="tr-TR" sz="1600" dirty="0" smtClean="0"/>
                        <a:t>0.06161</a:t>
                      </a:r>
                      <a:endParaRPr lang="tr-TR" sz="1600" dirty="0"/>
                    </a:p>
                  </a:txBody>
                  <a:tcPr/>
                </a:tc>
              </a:tr>
              <a:tr h="518160">
                <a:tc>
                  <a:txBody>
                    <a:bodyPr/>
                    <a:lstStyle/>
                    <a:p>
                      <a:pPr algn="ctr"/>
                      <a:r>
                        <a:rPr lang="tr-TR" sz="2000" b="1" dirty="0" smtClean="0"/>
                        <a:t>C</a:t>
                      </a:r>
                      <a:r>
                        <a:rPr lang="tr-TR" sz="2000" b="1" baseline="-25000" dirty="0" smtClean="0"/>
                        <a:t>l</a:t>
                      </a:r>
                      <a:endParaRPr lang="tr-TR" sz="2000" b="1" baseline="-25000" dirty="0"/>
                    </a:p>
                  </a:txBody>
                  <a:tcPr/>
                </a:tc>
                <a:tc>
                  <a:txBody>
                    <a:bodyPr/>
                    <a:lstStyle/>
                    <a:p>
                      <a:r>
                        <a:rPr lang="tr-TR" sz="1600" dirty="0" smtClean="0"/>
                        <a:t>Lift </a:t>
                      </a:r>
                      <a:r>
                        <a:rPr lang="tr-TR" sz="1600" dirty="0" err="1" smtClean="0"/>
                        <a:t>Coefficient</a:t>
                      </a:r>
                      <a:endParaRPr lang="tr-TR" sz="1600" dirty="0"/>
                    </a:p>
                  </a:txBody>
                  <a:tcPr/>
                </a:tc>
                <a:tc>
                  <a:txBody>
                    <a:bodyPr/>
                    <a:lstStyle/>
                    <a:p>
                      <a:r>
                        <a:rPr lang="tr-TR" sz="1600" dirty="0" smtClean="0"/>
                        <a:t>0.6398</a:t>
                      </a:r>
                      <a:endParaRPr lang="tr-TR" sz="1600" dirty="0"/>
                    </a:p>
                  </a:txBody>
                  <a:tcPr/>
                </a:tc>
              </a:tr>
            </a:tbl>
          </a:graphicData>
        </a:graphic>
      </p:graphicFrame>
      <p:sp>
        <p:nvSpPr>
          <p:cNvPr id="7"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37762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Descent</a:t>
            </a:r>
            <a:r>
              <a:rPr lang="tr-TR" dirty="0"/>
              <a:t> Rate </a:t>
            </a:r>
            <a:r>
              <a:rPr lang="tr-TR" dirty="0" err="1"/>
              <a:t>Estimates</a:t>
            </a:r>
            <a:endParaRPr lang="tr-TR" dirty="0"/>
          </a:p>
        </p:txBody>
      </p:sp>
      <mc:AlternateContent xmlns:mc="http://schemas.openxmlformats.org/markup-compatibility/2006" xmlns:a14="http://schemas.microsoft.com/office/drawing/2010/main">
        <mc:Choice Requires="a14">
          <p:sp>
            <p:nvSpPr>
              <p:cNvPr id="3" name="Metin Yer Tutucusu 2"/>
              <p:cNvSpPr>
                <a:spLocks noGrp="1"/>
              </p:cNvSpPr>
              <p:nvPr>
                <p:ph type="body" idx="1"/>
              </p:nvPr>
            </p:nvSpPr>
            <p:spPr/>
            <p:txBody>
              <a:bodyPr/>
              <a:lstStyle/>
              <a:p>
                <a:r>
                  <a:rPr lang="en-US" b="0" dirty="0"/>
                  <a:t>The speed in the vertical direction is 3.3</a:t>
                </a:r>
                <a:r>
                  <a:rPr lang="tr-TR" b="0" dirty="0"/>
                  <a:t>3</a:t>
                </a:r>
                <a:r>
                  <a:rPr lang="en-US" b="0" dirty="0"/>
                  <a:t> m</a:t>
                </a:r>
                <a:r>
                  <a:rPr lang="tr-TR" b="0" dirty="0"/>
                  <a:t>/</a:t>
                </a:r>
                <a:r>
                  <a:rPr lang="en-US" b="0" dirty="0"/>
                  <a:t>s</a:t>
                </a:r>
                <a:r>
                  <a:rPr lang="tr-TR" b="0" dirty="0"/>
                  <a:t>.</a:t>
                </a:r>
              </a:p>
              <a:p>
                <a:r>
                  <a:rPr lang="en-US" b="0" dirty="0"/>
                  <a:t>The landing angle is</a:t>
                </a:r>
                <a:r>
                  <a:rPr lang="tr-TR" b="0" dirty="0"/>
                  <a:t> </a:t>
                </a:r>
                <a14:m>
                  <m:oMath xmlns:m="http://schemas.openxmlformats.org/officeDocument/2006/math">
                    <m:sSup>
                      <m:sSupPr>
                        <m:ctrlPr>
                          <a:rPr lang="tr-TR" i="1">
                            <a:latin typeface="Cambria Math" panose="02040503050406030204" pitchFamily="18" charset="0"/>
                          </a:rPr>
                        </m:ctrlPr>
                      </m:sSupPr>
                      <m:e>
                        <m:r>
                          <a:rPr lang="tr-TR" i="1">
                            <a:latin typeface="Cambria Math" panose="02040503050406030204" pitchFamily="18" charset="0"/>
                          </a:rPr>
                          <m:t>5.5</m:t>
                        </m:r>
                      </m:e>
                      <m:sup>
                        <m:r>
                          <a:rPr lang="tr-TR" i="1">
                            <a:latin typeface="Cambria Math" panose="02040503050406030204" pitchFamily="18" charset="0"/>
                          </a:rPr>
                          <m:t>°</m:t>
                        </m:r>
                      </m:sup>
                    </m:sSup>
                  </m:oMath>
                </a14:m>
                <a:r>
                  <a:rPr lang="en-US" b="0" dirty="0"/>
                  <a:t> degrees</a:t>
                </a:r>
                <a:r>
                  <a:rPr lang="tr-TR" b="0" dirty="0"/>
                  <a:t>.</a:t>
                </a:r>
              </a:p>
              <a:p>
                <a:r>
                  <a:rPr lang="tr-TR" b="0" dirty="0" err="1"/>
                  <a:t>Airspeed</a:t>
                </a:r>
                <a:r>
                  <a:rPr lang="tr-TR" b="0" dirty="0"/>
                  <a:t> is 34.77 m/s.</a:t>
                </a:r>
              </a:p>
              <a:p>
                <a:r>
                  <a:rPr lang="tr-TR" b="0" dirty="0"/>
                  <a:t>Bank </a:t>
                </a:r>
                <a:r>
                  <a:rPr lang="tr-TR" b="0" dirty="0" err="1"/>
                  <a:t>angle</a:t>
                </a:r>
                <a:r>
                  <a:rPr lang="tr-TR" b="0" dirty="0"/>
                  <a:t> is </a:t>
                </a:r>
                <a14:m>
                  <m:oMath xmlns:m="http://schemas.openxmlformats.org/officeDocument/2006/math">
                    <m:sSup>
                      <m:sSupPr>
                        <m:ctrlPr>
                          <a:rPr lang="tr-TR" i="1">
                            <a:latin typeface="Cambria Math" panose="02040503050406030204" pitchFamily="18" charset="0"/>
                          </a:rPr>
                        </m:ctrlPr>
                      </m:sSupPr>
                      <m:e>
                        <m:r>
                          <a:rPr lang="tr-TR" i="1">
                            <a:latin typeface="Cambria Math" panose="02040503050406030204" pitchFamily="18" charset="0"/>
                          </a:rPr>
                          <m:t>23.33</m:t>
                        </m:r>
                      </m:e>
                      <m:sup>
                        <m:r>
                          <a:rPr lang="tr-TR" i="1">
                            <a:latin typeface="Cambria Math" panose="02040503050406030204" pitchFamily="18" charset="0"/>
                          </a:rPr>
                          <m:t>°</m:t>
                        </m:r>
                      </m:sup>
                    </m:sSup>
                  </m:oMath>
                </a14:m>
                <a:r>
                  <a:rPr lang="tr-TR" b="0" dirty="0"/>
                  <a:t>. </a:t>
                </a:r>
              </a:p>
              <a:p>
                <a:endParaRPr lang="tr-TR" b="0" dirty="0"/>
              </a:p>
              <a:p>
                <a:r>
                  <a:rPr lang="en-US" b="0" dirty="0"/>
                  <a:t>A prototype glider was produced and a trial flight was made.</a:t>
                </a:r>
                <a:endParaRPr lang="tr-TR" b="0" dirty="0"/>
              </a:p>
              <a:p>
                <a:r>
                  <a:rPr lang="en-US" b="0" dirty="0"/>
                  <a:t>A value above the desired horizontal speed was obtained.</a:t>
                </a:r>
                <a:endParaRPr lang="tr-TR" b="0" dirty="0"/>
              </a:p>
              <a:p>
                <a:r>
                  <a:rPr lang="en-US" b="0" dirty="0"/>
                  <a:t>The test flight was done with the help of </a:t>
                </a:r>
                <a:r>
                  <a:rPr lang="tr-TR" b="0" dirty="0" err="1"/>
                  <a:t>drone</a:t>
                </a:r>
                <a:r>
                  <a:rPr lang="en-US" b="0" dirty="0"/>
                  <a:t> about 100 meters</a:t>
                </a:r>
                <a:endParaRPr lang="tr-TR" b="0" dirty="0"/>
              </a:p>
              <a:p>
                <a:r>
                  <a:rPr lang="en-US" b="0" dirty="0"/>
                  <a:t>The landing time was observed as 21 seconds.</a:t>
                </a:r>
                <a:endParaRPr lang="tr-TR" b="0" dirty="0"/>
              </a:p>
              <a:p>
                <a:pPr marL="152400" indent="0">
                  <a:buNone/>
                </a:pPr>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𝑽</m:t>
                        </m:r>
                      </m:e>
                      <m:sub>
                        <m:r>
                          <a:rPr lang="tr-TR" i="1">
                            <a:latin typeface="Cambria Math" panose="02040503050406030204" pitchFamily="18" charset="0"/>
                          </a:rPr>
                          <m:t>𝒛</m:t>
                        </m:r>
                      </m:sub>
                    </m:sSub>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𝒉</m:t>
                        </m:r>
                      </m:num>
                      <m:den>
                        <m:r>
                          <a:rPr lang="tr-TR" i="1">
                            <a:latin typeface="Cambria Math" panose="02040503050406030204" pitchFamily="18" charset="0"/>
                          </a:rPr>
                          <m:t>𝒕</m:t>
                        </m:r>
                      </m:den>
                    </m:f>
                  </m:oMath>
                </a14:m>
                <a:r>
                  <a:rPr lang="tr-TR" dirty="0"/>
                  <a:t> 		</a:t>
                </a:r>
                <a14:m>
                  <m:oMath xmlns:m="http://schemas.openxmlformats.org/officeDocument/2006/math">
                    <m:r>
                      <a:rPr lang="tr-TR" i="1">
                        <a:latin typeface="Cambria Math" panose="02040503050406030204" pitchFamily="18" charset="0"/>
                      </a:rPr>
                      <m:t>𝟒</m:t>
                    </m:r>
                    <m:r>
                      <a:rPr lang="tr-TR" i="1">
                        <a:latin typeface="Cambria Math" panose="02040503050406030204" pitchFamily="18" charset="0"/>
                      </a:rPr>
                      <m:t>.</m:t>
                    </m:r>
                    <m:r>
                      <a:rPr lang="tr-TR" i="1">
                        <a:latin typeface="Cambria Math" panose="02040503050406030204" pitchFamily="18" charset="0"/>
                      </a:rPr>
                      <m:t>𝟕𝟔</m:t>
                    </m:r>
                    <m:r>
                      <a:rPr lang="tr-TR" i="1">
                        <a:latin typeface="Cambria Math" panose="02040503050406030204" pitchFamily="18" charset="0"/>
                      </a:rPr>
                      <m:t> </m:t>
                    </m:r>
                    <m:r>
                      <a:rPr lang="tr-TR" i="1">
                        <a:latin typeface="Cambria Math" panose="02040503050406030204" pitchFamily="18" charset="0"/>
                      </a:rPr>
                      <m:t>𝒎</m:t>
                    </m:r>
                    <m:r>
                      <a:rPr lang="tr-TR" i="1">
                        <a:latin typeface="Cambria Math" panose="02040503050406030204" pitchFamily="18" charset="0"/>
                      </a:rPr>
                      <m:t>/</m:t>
                    </m:r>
                    <m:r>
                      <a:rPr lang="tr-TR" i="1">
                        <a:latin typeface="Cambria Math" panose="02040503050406030204" pitchFamily="18" charset="0"/>
                      </a:rPr>
                      <m:t>𝒔</m:t>
                    </m:r>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𝟏𝟎𝟎</m:t>
                        </m:r>
                        <m:r>
                          <a:rPr lang="tr-TR" i="1">
                            <a:latin typeface="Cambria Math" panose="02040503050406030204" pitchFamily="18" charset="0"/>
                          </a:rPr>
                          <m:t>𝒎</m:t>
                        </m:r>
                      </m:num>
                      <m:den>
                        <m:r>
                          <a:rPr lang="tr-TR" i="1">
                            <a:latin typeface="Cambria Math" panose="02040503050406030204" pitchFamily="18" charset="0"/>
                          </a:rPr>
                          <m:t>𝟐𝟏</m:t>
                        </m:r>
                        <m:r>
                          <a:rPr lang="tr-TR" i="1">
                            <a:latin typeface="Cambria Math" panose="02040503050406030204" pitchFamily="18" charset="0"/>
                          </a:rPr>
                          <m:t>𝒔</m:t>
                        </m:r>
                      </m:den>
                    </m:f>
                  </m:oMath>
                </a14:m>
                <a:endParaRPr lang="tr-TR" dirty="0"/>
              </a:p>
            </p:txBody>
          </p:sp>
        </mc:Choice>
        <mc:Fallback xmlns="">
          <p:sp>
            <p:nvSpPr>
              <p:cNvPr id="3" name="Metin Yer Tutucusu 2"/>
              <p:cNvSpPr>
                <a:spLocks noGrp="1" noRot="1" noChangeAspect="1" noMove="1" noResize="1" noEditPoints="1" noAdjustHandles="1" noChangeArrowheads="1" noChangeShapeType="1" noTextEdit="1"/>
              </p:cNvSpPr>
              <p:nvPr>
                <p:ph type="body" idx="1"/>
              </p:nvPr>
            </p:nvSpPr>
            <p:spPr>
              <a:blipFill rotWithShape="0">
                <a:blip r:embed="rId2"/>
                <a:stretch>
                  <a:fillRect r="-140"/>
                </a:stretch>
              </a:blipFill>
            </p:spPr>
            <p:txBody>
              <a:bodyPr/>
              <a:lstStyle/>
              <a:p>
                <a:r>
                  <a:rPr lang="tr-TR">
                    <a:noFill/>
                  </a:rPr>
                  <a:t> </a:t>
                </a:r>
              </a:p>
            </p:txBody>
          </p:sp>
        </mc:Fallback>
      </mc:AlternateContent>
      <p:sp>
        <p:nvSpPr>
          <p:cNvPr id="4" name="Slayt Numarası Yer Tutucusu 3"/>
          <p:cNvSpPr>
            <a:spLocks noGrp="1"/>
          </p:cNvSpPr>
          <p:nvPr>
            <p:ph type="sldNum" idx="12"/>
          </p:nvPr>
        </p:nvSpPr>
        <p:spPr/>
        <p:txBody>
          <a:bodyPr/>
          <a:lstStyle/>
          <a:p>
            <a:pPr algn="r">
              <a:buSzPct val="25000"/>
            </a:pPr>
            <a:fld id="{00000000-1234-1234-1234-123412341234}" type="slidenum">
              <a:rPr lang="en-US" sz="1000" smtClean="0"/>
              <a:pPr algn="r">
                <a:buSzPct val="25000"/>
              </a:pPr>
              <a:t>43</a:t>
            </a:fld>
            <a:endParaRPr lang="en-US" sz="1000"/>
          </a:p>
        </p:txBody>
      </p:sp>
      <p:sp>
        <p:nvSpPr>
          <p:cNvPr id="5"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88236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Descent</a:t>
            </a:r>
            <a:r>
              <a:rPr lang="tr-TR" dirty="0"/>
              <a:t> Rate </a:t>
            </a:r>
            <a:r>
              <a:rPr lang="tr-TR" dirty="0" err="1"/>
              <a:t>Estimates</a:t>
            </a:r>
            <a:endParaRPr lang="tr-TR" dirty="0"/>
          </a:p>
        </p:txBody>
      </p:sp>
      <p:sp>
        <p:nvSpPr>
          <p:cNvPr id="3" name="Metin Yer Tutucusu 2"/>
          <p:cNvSpPr>
            <a:spLocks noGrp="1"/>
          </p:cNvSpPr>
          <p:nvPr>
            <p:ph type="body" idx="1"/>
          </p:nvPr>
        </p:nvSpPr>
        <p:spPr>
          <a:xfrm>
            <a:off x="228600" y="1066800"/>
            <a:ext cx="3623320" cy="5181600"/>
          </a:xfrm>
        </p:spPr>
        <p:txBody>
          <a:bodyPr/>
          <a:lstStyle/>
          <a:p>
            <a:r>
              <a:rPr lang="en-US" sz="2000" b="0" dirty="0"/>
              <a:t>We did the flow simulation to improve the flight</a:t>
            </a:r>
            <a:r>
              <a:rPr lang="en-US" sz="2000" b="0" dirty="0" smtClean="0"/>
              <a:t>.</a:t>
            </a:r>
            <a:endParaRPr lang="tr-TR" sz="2000" b="0" dirty="0" smtClean="0"/>
          </a:p>
          <a:p>
            <a:r>
              <a:rPr lang="en-US" sz="2000" b="0" dirty="0"/>
              <a:t>While in the container, </a:t>
            </a:r>
            <a:r>
              <a:rPr lang="tr-TR" sz="2000" b="0" dirty="0"/>
              <a:t>t</a:t>
            </a:r>
            <a:r>
              <a:rPr lang="en-US" sz="2000" b="0" dirty="0" smtClean="0"/>
              <a:t>he </a:t>
            </a:r>
            <a:r>
              <a:rPr lang="en-US" sz="2000" b="0" dirty="0"/>
              <a:t>wings will stand on top. </a:t>
            </a:r>
            <a:endParaRPr lang="tr-TR" sz="2000" b="0" dirty="0" smtClean="0"/>
          </a:p>
          <a:p>
            <a:r>
              <a:rPr lang="en-US" sz="2000" b="0" dirty="0" smtClean="0"/>
              <a:t>Since </a:t>
            </a:r>
            <a:r>
              <a:rPr lang="tr-TR" sz="2000" b="0" dirty="0" err="1" smtClean="0"/>
              <a:t>rudder</a:t>
            </a:r>
            <a:r>
              <a:rPr lang="en-US" sz="2000" b="0" dirty="0" smtClean="0"/>
              <a:t> </a:t>
            </a:r>
            <a:r>
              <a:rPr lang="en-US" sz="2000" b="0" dirty="0"/>
              <a:t>is fixed we decided to cut the edges of the wings. </a:t>
            </a:r>
            <a:endParaRPr lang="tr-TR" sz="2000" b="0" dirty="0" smtClean="0"/>
          </a:p>
          <a:p>
            <a:r>
              <a:rPr lang="en-US" sz="2000" b="0" dirty="0" smtClean="0"/>
              <a:t>We </a:t>
            </a:r>
            <a:r>
              <a:rPr lang="en-US" sz="2000" b="0" dirty="0"/>
              <a:t>have observed that this cut does not have a great effect on the flow.</a:t>
            </a:r>
            <a:endParaRPr lang="tr-TR" sz="2000" b="0" dirty="0"/>
          </a:p>
        </p:txBody>
      </p:sp>
      <p:sp>
        <p:nvSpPr>
          <p:cNvPr id="4" name="Slayt Numarası Yer Tutucusu 3"/>
          <p:cNvSpPr>
            <a:spLocks noGrp="1"/>
          </p:cNvSpPr>
          <p:nvPr>
            <p:ph type="sldNum" idx="12"/>
          </p:nvPr>
        </p:nvSpPr>
        <p:spPr/>
        <p:txBody>
          <a:bodyPr/>
          <a:lstStyle/>
          <a:p>
            <a:pPr algn="r">
              <a:buSzPct val="25000"/>
            </a:pPr>
            <a:fld id="{00000000-1234-1234-1234-123412341234}" type="slidenum">
              <a:rPr lang="en-US" sz="1000" smtClean="0"/>
              <a:pPr algn="r">
                <a:buSzPct val="25000"/>
              </a:pPr>
              <a:t>44</a:t>
            </a:fld>
            <a:endParaRPr lang="en-US" sz="1000"/>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099" y="1066800"/>
            <a:ext cx="5122703" cy="2722240"/>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098" y="4053632"/>
            <a:ext cx="5122703" cy="2194768"/>
          </a:xfrm>
          <a:prstGeom prst="rect">
            <a:avLst/>
          </a:prstGeom>
        </p:spPr>
      </p:pic>
      <p:sp>
        <p:nvSpPr>
          <p:cNvPr id="8"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930843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425" name="Shape 425"/>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45</a:t>
            </a:fld>
            <a:endParaRPr lang="en-US" sz="1000" b="0" i="0" u="none" strike="noStrike" cap="none">
              <a:solidFill>
                <a:schemeClr val="dk1"/>
              </a:solidFill>
              <a:latin typeface="Arial"/>
              <a:ea typeface="Arial"/>
              <a:cs typeface="Arial"/>
              <a:sym typeface="Arial"/>
            </a:endParaRPr>
          </a:p>
        </p:txBody>
      </p:sp>
      <p:sp>
        <p:nvSpPr>
          <p:cNvPr id="426" name="Shape 426"/>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Mechanical Subsystem Design</a:t>
            </a:r>
          </a:p>
        </p:txBody>
      </p:sp>
      <p:sp>
        <p:nvSpPr>
          <p:cNvPr id="427" name="Shape 427"/>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Mechanical</a:t>
            </a:r>
            <a:r>
              <a:rPr lang="tr-TR" dirty="0" smtClean="0"/>
              <a:t> </a:t>
            </a:r>
            <a:r>
              <a:rPr lang="tr-TR" dirty="0"/>
              <a:t>Subsystem </a:t>
            </a:r>
            <a:r>
              <a:rPr lang="tr-TR" dirty="0" err="1"/>
              <a:t>Overview</a:t>
            </a:r>
            <a:r>
              <a:rPr lang="tr-TR" dirty="0"/>
              <a:t> </a:t>
            </a:r>
          </a:p>
        </p:txBody>
      </p:sp>
      <p:sp>
        <p:nvSpPr>
          <p:cNvPr id="3" name="Metin Yer Tutucusu 2"/>
          <p:cNvSpPr>
            <a:spLocks noGrp="1"/>
          </p:cNvSpPr>
          <p:nvPr>
            <p:ph type="body" idx="1"/>
          </p:nvPr>
        </p:nvSpPr>
        <p:spPr>
          <a:xfrm>
            <a:off x="228600" y="1066800"/>
            <a:ext cx="8686800" cy="5314528"/>
          </a:xfrm>
        </p:spPr>
        <p:txBody>
          <a:bodyPr/>
          <a:lstStyle/>
          <a:p>
            <a:pPr marL="152400" indent="0">
              <a:buNone/>
            </a:pPr>
            <a:r>
              <a:rPr lang="tr-TR" sz="1600" dirty="0" smtClean="0">
                <a:solidFill>
                  <a:schemeClr val="tx1"/>
                </a:solidFill>
              </a:rPr>
              <a:t>CONTAİNER:</a:t>
            </a:r>
          </a:p>
          <a:p>
            <a:r>
              <a:rPr lang="tr-TR" sz="1600" dirty="0" smtClean="0"/>
              <a:t>12mm </a:t>
            </a:r>
            <a:r>
              <a:rPr lang="tr-TR" sz="1600" dirty="0" err="1" smtClean="0"/>
              <a:t>diameter</a:t>
            </a:r>
            <a:r>
              <a:rPr lang="tr-TR" sz="1600" dirty="0" smtClean="0"/>
              <a:t> </a:t>
            </a:r>
            <a:r>
              <a:rPr lang="tr-TR" sz="1600" dirty="0" err="1" smtClean="0"/>
              <a:t>by</a:t>
            </a:r>
            <a:r>
              <a:rPr lang="tr-TR" sz="1600" dirty="0" smtClean="0"/>
              <a:t> 31 cm </a:t>
            </a:r>
            <a:r>
              <a:rPr lang="tr-TR" sz="1600" dirty="0" err="1" smtClean="0"/>
              <a:t>lenght</a:t>
            </a:r>
            <a:r>
              <a:rPr lang="tr-TR" sz="1600" dirty="0" smtClean="0"/>
              <a:t>.</a:t>
            </a:r>
          </a:p>
          <a:p>
            <a:r>
              <a:rPr lang="tr-TR" sz="1600" dirty="0" smtClean="0"/>
              <a:t>Material ABS 3D printer.</a:t>
            </a:r>
          </a:p>
          <a:p>
            <a:r>
              <a:rPr lang="tr-TR" sz="1600" dirty="0" err="1" smtClean="0"/>
              <a:t>Painted</a:t>
            </a:r>
            <a:r>
              <a:rPr lang="tr-TR" sz="1600" dirty="0" smtClean="0"/>
              <a:t> a </a:t>
            </a:r>
            <a:r>
              <a:rPr lang="tr-TR" sz="1600" dirty="0" err="1" smtClean="0"/>
              <a:t>bright</a:t>
            </a:r>
            <a:r>
              <a:rPr lang="tr-TR" sz="1600" dirty="0" smtClean="0"/>
              <a:t> </a:t>
            </a:r>
            <a:r>
              <a:rPr lang="tr-TR" sz="1600" dirty="0" err="1" smtClean="0"/>
              <a:t>fluorescent</a:t>
            </a:r>
            <a:r>
              <a:rPr lang="tr-TR" sz="1600" dirty="0" smtClean="0"/>
              <a:t> </a:t>
            </a:r>
            <a:r>
              <a:rPr lang="tr-TR" sz="1600" dirty="0" err="1" smtClean="0"/>
              <a:t>orange</a:t>
            </a:r>
            <a:r>
              <a:rPr lang="tr-TR" sz="1600" dirty="0" smtClean="0"/>
              <a:t>.</a:t>
            </a:r>
          </a:p>
          <a:p>
            <a:r>
              <a:rPr lang="tr-TR" sz="1600" dirty="0" smtClean="0"/>
              <a:t>We </a:t>
            </a:r>
            <a:r>
              <a:rPr lang="tr-TR" sz="1600" dirty="0" err="1" smtClean="0"/>
              <a:t>chose</a:t>
            </a:r>
            <a:r>
              <a:rPr lang="tr-TR" sz="1600" dirty="0" smtClean="0"/>
              <a:t> a </a:t>
            </a:r>
            <a:r>
              <a:rPr lang="tr-TR" sz="1600" dirty="0" err="1" smtClean="0"/>
              <a:t>cylindrical</a:t>
            </a:r>
            <a:r>
              <a:rPr lang="tr-TR" sz="1600" dirty="0" smtClean="0"/>
              <a:t> </a:t>
            </a:r>
            <a:r>
              <a:rPr lang="tr-TR" sz="1600" dirty="0" err="1" smtClean="0"/>
              <a:t>geometry</a:t>
            </a:r>
            <a:r>
              <a:rPr lang="tr-TR" sz="1600" dirty="0" smtClean="0"/>
              <a:t>.</a:t>
            </a:r>
          </a:p>
          <a:p>
            <a:r>
              <a:rPr lang="tr-TR" sz="1600" dirty="0" smtClean="0"/>
              <a:t>We </a:t>
            </a:r>
            <a:r>
              <a:rPr lang="tr-TR" sz="1600" dirty="0" err="1" smtClean="0"/>
              <a:t>used</a:t>
            </a:r>
            <a:r>
              <a:rPr lang="tr-TR" sz="1600" dirty="0" smtClean="0"/>
              <a:t> an alkaline </a:t>
            </a:r>
            <a:r>
              <a:rPr lang="tr-TR" sz="1600" dirty="0" err="1" smtClean="0"/>
              <a:t>battery</a:t>
            </a:r>
            <a:r>
              <a:rPr lang="tr-TR" sz="1600" dirty="0" smtClean="0"/>
              <a:t>.</a:t>
            </a:r>
          </a:p>
          <a:p>
            <a:r>
              <a:rPr lang="tr-TR" sz="1600" dirty="0" smtClean="0"/>
              <a:t>No solar panel on the </a:t>
            </a:r>
            <a:r>
              <a:rPr lang="tr-TR" sz="1600" dirty="0" err="1" smtClean="0"/>
              <a:t>container</a:t>
            </a:r>
            <a:endParaRPr lang="tr-TR" sz="1600" dirty="0" smtClean="0"/>
          </a:p>
          <a:p>
            <a:endParaRPr lang="tr-TR" sz="1600" dirty="0" smtClean="0">
              <a:solidFill>
                <a:srgbClr val="FF0000"/>
              </a:solidFill>
            </a:endParaRPr>
          </a:p>
          <a:p>
            <a:pPr marL="152400" indent="0">
              <a:buNone/>
            </a:pPr>
            <a:r>
              <a:rPr lang="tr-TR" sz="1600" dirty="0" smtClean="0">
                <a:solidFill>
                  <a:schemeClr val="tx1"/>
                </a:solidFill>
              </a:rPr>
              <a:t>PAYLOAD:</a:t>
            </a:r>
            <a:endParaRPr lang="tr-TR" sz="1600" b="0" dirty="0">
              <a:solidFill>
                <a:schemeClr val="tx1"/>
              </a:solidFill>
            </a:endParaRPr>
          </a:p>
          <a:p>
            <a:r>
              <a:rPr lang="en-US" sz="1600" dirty="0"/>
              <a:t>25 cm length with 30 cm wing span </a:t>
            </a:r>
          </a:p>
          <a:p>
            <a:r>
              <a:rPr lang="en-US" sz="1600" dirty="0" smtClean="0"/>
              <a:t>Wings </a:t>
            </a:r>
            <a:r>
              <a:rPr lang="en-US" sz="1600" dirty="0"/>
              <a:t>will use </a:t>
            </a:r>
            <a:r>
              <a:rPr lang="tr-TR" sz="1600" dirty="0" smtClean="0"/>
              <a:t>(</a:t>
            </a:r>
            <a:r>
              <a:rPr lang="tr-TR" sz="1600" dirty="0" err="1" smtClean="0"/>
              <a:t>rohodes</a:t>
            </a:r>
            <a:r>
              <a:rPr lang="tr-TR" sz="1600" dirty="0" smtClean="0"/>
              <a:t> g36-il) ROHODE St. GENESE 36 </a:t>
            </a:r>
            <a:r>
              <a:rPr lang="en-US" sz="1600" dirty="0" smtClean="0"/>
              <a:t>airfoil </a:t>
            </a:r>
            <a:endParaRPr lang="tr-TR" sz="1600" dirty="0"/>
          </a:p>
          <a:p>
            <a:r>
              <a:rPr lang="en-US" sz="1600" dirty="0" smtClean="0"/>
              <a:t>Fuselage </a:t>
            </a:r>
            <a:r>
              <a:rPr lang="en-US" sz="1600" dirty="0"/>
              <a:t>will be constructed from </a:t>
            </a:r>
            <a:r>
              <a:rPr lang="en-US" sz="1600" dirty="0" smtClean="0"/>
              <a:t>foam</a:t>
            </a:r>
            <a:endParaRPr lang="tr-TR" sz="1600" dirty="0" smtClean="0"/>
          </a:p>
          <a:p>
            <a:r>
              <a:rPr lang="tr-TR" sz="1600" dirty="0">
                <a:solidFill>
                  <a:schemeClr val="tx1"/>
                </a:solidFill>
              </a:rPr>
              <a:t>ABS </a:t>
            </a:r>
            <a:r>
              <a:rPr lang="tr-TR" sz="1600" dirty="0" err="1">
                <a:solidFill>
                  <a:schemeClr val="tx1"/>
                </a:solidFill>
              </a:rPr>
              <a:t>flament</a:t>
            </a:r>
            <a:r>
              <a:rPr lang="tr-TR" sz="1600" dirty="0">
                <a:solidFill>
                  <a:schemeClr val="tx1"/>
                </a:solidFill>
              </a:rPr>
              <a:t>(3D printer) </a:t>
            </a:r>
            <a:r>
              <a:rPr lang="tr-TR" sz="1600" dirty="0" err="1">
                <a:solidFill>
                  <a:schemeClr val="tx1"/>
                </a:solidFill>
              </a:rPr>
              <a:t>and</a:t>
            </a:r>
            <a:r>
              <a:rPr lang="tr-TR" sz="1600" dirty="0">
                <a:solidFill>
                  <a:schemeClr val="tx1"/>
                </a:solidFill>
              </a:rPr>
              <a:t> </a:t>
            </a:r>
            <a:r>
              <a:rPr lang="tr-TR" sz="1600" dirty="0" err="1" smtClean="0">
                <a:solidFill>
                  <a:schemeClr val="tx1"/>
                </a:solidFill>
              </a:rPr>
              <a:t>depron</a:t>
            </a:r>
            <a:endParaRPr lang="tr-TR" sz="1600" dirty="0">
              <a:solidFill>
                <a:schemeClr val="tx1"/>
              </a:solidFill>
            </a:endParaRPr>
          </a:p>
          <a:p>
            <a:r>
              <a:rPr lang="en-US" sz="1600" dirty="0" smtClean="0"/>
              <a:t>The </a:t>
            </a:r>
            <a:r>
              <a:rPr lang="en-US" sz="1600" dirty="0"/>
              <a:t>electronics are enclosed in a inside the fuselage of the glider with opening at the bottom part to place the </a:t>
            </a:r>
            <a:r>
              <a:rPr lang="en-US" sz="1600" dirty="0" smtClean="0"/>
              <a:t>camera.</a:t>
            </a:r>
            <a:endParaRPr lang="tr-TR" sz="1600" dirty="0" smtClean="0"/>
          </a:p>
          <a:p>
            <a:r>
              <a:rPr lang="en-US" sz="1600" dirty="0" smtClean="0"/>
              <a:t>The </a:t>
            </a:r>
            <a:r>
              <a:rPr lang="en-US" sz="1600" dirty="0"/>
              <a:t>Pitot Tube is placed in the nose of the glider. </a:t>
            </a:r>
            <a:endParaRPr lang="tr-TR" sz="1600" dirty="0" smtClean="0"/>
          </a:p>
          <a:p>
            <a:r>
              <a:rPr lang="en-US" sz="1600" dirty="0" smtClean="0"/>
              <a:t>Foldable </a:t>
            </a:r>
            <a:r>
              <a:rPr lang="en-US" sz="1600" dirty="0"/>
              <a:t>Wings are used in the glider to save space</a:t>
            </a:r>
            <a:r>
              <a:rPr lang="en-US" sz="1600" b="0" dirty="0"/>
              <a:t>.</a:t>
            </a:r>
          </a:p>
          <a:p>
            <a:endParaRPr lang="tr-TR" sz="1600" dirty="0">
              <a:solidFill>
                <a:schemeClr val="tx1"/>
              </a:solidFill>
            </a:endParaRPr>
          </a:p>
          <a:p>
            <a:endParaRPr lang="en-US" sz="1600" dirty="0"/>
          </a:p>
          <a:p>
            <a:pPr marL="152400" indent="0">
              <a:buNone/>
            </a:pPr>
            <a:endParaRPr lang="tr-TR" sz="1600" dirty="0" smtClean="0"/>
          </a:p>
          <a:p>
            <a:pPr marL="152400" indent="0">
              <a:buNone/>
            </a:pPr>
            <a:endParaRPr lang="tr-TR" sz="1600" dirty="0" smtClean="0"/>
          </a:p>
          <a:p>
            <a:endParaRPr lang="tr-TR" sz="1600"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46</a:t>
            </a:fld>
            <a:endParaRPr lang="en-US" sz="1000" b="0" i="0" u="none" strike="noStrike" cap="none">
              <a:solidFill>
                <a:schemeClr val="dk1"/>
              </a:solidFill>
              <a:latin typeface="Arial"/>
              <a:ea typeface="Arial"/>
              <a:cs typeface="Arial"/>
              <a:sym typeface="Arial"/>
            </a:endParaRPr>
          </a:p>
        </p:txBody>
      </p:sp>
      <p:sp>
        <p:nvSpPr>
          <p:cNvPr id="6"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751" y="3558952"/>
            <a:ext cx="2300049" cy="1584176"/>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196752"/>
            <a:ext cx="2428875" cy="2362200"/>
          </a:xfrm>
          <a:prstGeom prst="rect">
            <a:avLst/>
          </a:prstGeom>
        </p:spPr>
      </p:pic>
    </p:spTree>
    <p:extLst>
      <p:ext uri="{BB962C8B-B14F-4D97-AF65-F5344CB8AC3E}">
        <p14:creationId xmlns:p14="http://schemas.microsoft.com/office/powerpoint/2010/main" val="15309553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Mechanical</a:t>
            </a:r>
            <a:r>
              <a:rPr lang="tr-TR" dirty="0"/>
              <a:t> Subsystem </a:t>
            </a:r>
            <a:r>
              <a:rPr lang="tr-TR" dirty="0" err="1"/>
              <a:t>Overview</a:t>
            </a:r>
            <a:r>
              <a:rPr lang="tr-TR" dirty="0"/>
              <a:t> </a:t>
            </a:r>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47</a:t>
            </a:fld>
            <a:endParaRPr lang="en-US" sz="1000" b="0" i="0" u="none" strike="noStrike" cap="none">
              <a:solidFill>
                <a:schemeClr val="dk1"/>
              </a:solidFill>
              <a:latin typeface="Arial"/>
              <a:ea typeface="Arial"/>
              <a:cs typeface="Arial"/>
              <a:sym typeface="Arial"/>
            </a:endParaRPr>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633" y="4073644"/>
            <a:ext cx="3473182" cy="2174073"/>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58" y="4088301"/>
            <a:ext cx="2828852" cy="2280470"/>
          </a:xfrm>
          <a:prstGeom prst="rect">
            <a:avLst/>
          </a:prstGeom>
        </p:spPr>
      </p:pic>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02" y="1340768"/>
            <a:ext cx="2736092" cy="2691401"/>
          </a:xfrm>
          <a:prstGeom prst="rect">
            <a:avLst/>
          </a:prstGeom>
        </p:spPr>
      </p:pic>
      <p:pic>
        <p:nvPicPr>
          <p:cNvPr id="10" name="Resim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446" y="1721838"/>
            <a:ext cx="2716754" cy="2068438"/>
          </a:xfrm>
          <a:prstGeom prst="rect">
            <a:avLst/>
          </a:prstGeom>
        </p:spPr>
      </p:pic>
      <p:pic>
        <p:nvPicPr>
          <p:cNvPr id="12" name="Resim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5086" y="1556792"/>
            <a:ext cx="1924393" cy="2794684"/>
          </a:xfrm>
          <a:prstGeom prst="rect">
            <a:avLst/>
          </a:prstGeom>
        </p:spPr>
      </p:pic>
      <p:sp>
        <p:nvSpPr>
          <p:cNvPr id="14" name="Oval 13"/>
          <p:cNvSpPr/>
          <p:nvPr/>
        </p:nvSpPr>
        <p:spPr>
          <a:xfrm>
            <a:off x="1044039" y="2420866"/>
            <a:ext cx="1512168" cy="1512692"/>
          </a:xfrm>
          <a:prstGeom prst="ellipse">
            <a:avLst/>
          </a:prstGeom>
          <a:noFill/>
          <a:ln>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6" name="Düz Ok Bağlayıcısı 15"/>
          <p:cNvCxnSpPr/>
          <p:nvPr/>
        </p:nvCxnSpPr>
        <p:spPr>
          <a:xfrm>
            <a:off x="2123728" y="3874131"/>
            <a:ext cx="0" cy="214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Resim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1939" y="4189675"/>
            <a:ext cx="2232243" cy="1686447"/>
          </a:xfrm>
          <a:prstGeom prst="rect">
            <a:avLst/>
          </a:prstGeom>
        </p:spPr>
      </p:pic>
      <p:sp>
        <p:nvSpPr>
          <p:cNvPr id="19"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Metin kutusu 2"/>
          <p:cNvSpPr txBox="1"/>
          <p:nvPr/>
        </p:nvSpPr>
        <p:spPr>
          <a:xfrm>
            <a:off x="3823331" y="1076557"/>
            <a:ext cx="1805302" cy="400110"/>
          </a:xfrm>
          <a:prstGeom prst="rect">
            <a:avLst/>
          </a:prstGeom>
          <a:noFill/>
        </p:spPr>
        <p:txBody>
          <a:bodyPr wrap="none" rtlCol="0">
            <a:spAutoFit/>
          </a:bodyPr>
          <a:lstStyle/>
          <a:p>
            <a:r>
              <a:rPr lang="tr-TR" sz="2000" b="1" dirty="0" err="1"/>
              <a:t>G</a:t>
            </a:r>
            <a:r>
              <a:rPr lang="tr-TR" sz="2000" b="1" dirty="0" err="1" smtClean="0"/>
              <a:t>lider</a:t>
            </a:r>
            <a:r>
              <a:rPr lang="tr-TR" sz="2000" b="1" dirty="0" smtClean="0"/>
              <a:t> </a:t>
            </a:r>
            <a:r>
              <a:rPr lang="tr-TR" sz="2000" b="1" dirty="0" err="1" smtClean="0"/>
              <a:t>details</a:t>
            </a:r>
            <a:endParaRPr lang="tr-TR" sz="2000" b="1" dirty="0"/>
          </a:p>
        </p:txBody>
      </p:sp>
      <p:sp>
        <p:nvSpPr>
          <p:cNvPr id="5" name="Metin kutusu 4"/>
          <p:cNvSpPr txBox="1"/>
          <p:nvPr/>
        </p:nvSpPr>
        <p:spPr>
          <a:xfrm>
            <a:off x="179512" y="2086303"/>
            <a:ext cx="7956024" cy="1200329"/>
          </a:xfrm>
          <a:prstGeom prst="rect">
            <a:avLst/>
          </a:prstGeom>
          <a:noFill/>
        </p:spPr>
        <p:txBody>
          <a:bodyPr wrap="none" rtlCol="0">
            <a:spAutoFit/>
          </a:bodyPr>
          <a:lstStyle/>
          <a:p>
            <a:r>
              <a:rPr lang="tr-TR" sz="3600" dirty="0" smtClean="0">
                <a:solidFill>
                  <a:srgbClr val="FF0000"/>
                </a:solidFill>
              </a:rPr>
              <a:t>Her </a:t>
            </a:r>
            <a:r>
              <a:rPr lang="tr-TR" sz="3600" dirty="0" err="1" smtClean="0">
                <a:solidFill>
                  <a:srgbClr val="FF0000"/>
                </a:solidFill>
              </a:rPr>
              <a:t>resım</a:t>
            </a:r>
            <a:r>
              <a:rPr lang="tr-TR" sz="3600" dirty="0" smtClean="0">
                <a:solidFill>
                  <a:srgbClr val="FF0000"/>
                </a:solidFill>
              </a:rPr>
              <a:t> altına </a:t>
            </a:r>
            <a:r>
              <a:rPr lang="tr-TR" sz="3600" dirty="0" err="1" smtClean="0">
                <a:solidFill>
                  <a:srgbClr val="FF0000"/>
                </a:solidFill>
              </a:rPr>
              <a:t>görunusler</a:t>
            </a:r>
            <a:endParaRPr lang="tr-TR" sz="3600" dirty="0" smtClean="0">
              <a:solidFill>
                <a:srgbClr val="FF0000"/>
              </a:solidFill>
            </a:endParaRPr>
          </a:p>
          <a:p>
            <a:r>
              <a:rPr lang="tr-TR" sz="3600" dirty="0" smtClean="0">
                <a:solidFill>
                  <a:srgbClr val="FF0000"/>
                </a:solidFill>
              </a:rPr>
              <a:t> eklenecek ve kısa </a:t>
            </a:r>
            <a:r>
              <a:rPr lang="tr-TR" sz="3600" dirty="0" err="1" smtClean="0">
                <a:solidFill>
                  <a:srgbClr val="FF0000"/>
                </a:solidFill>
              </a:rPr>
              <a:t>cumleler</a:t>
            </a:r>
            <a:r>
              <a:rPr lang="tr-TR" sz="3600" dirty="0" smtClean="0">
                <a:solidFill>
                  <a:srgbClr val="FF0000"/>
                </a:solidFill>
              </a:rPr>
              <a:t> kurulacak</a:t>
            </a:r>
            <a:endParaRPr lang="tr-TR" sz="3600" dirty="0">
              <a:solidFill>
                <a:srgbClr val="FF0000"/>
              </a:solidFill>
            </a:endParaRPr>
          </a:p>
        </p:txBody>
      </p:sp>
    </p:spTree>
    <p:extLst>
      <p:ext uri="{BB962C8B-B14F-4D97-AF65-F5344CB8AC3E}">
        <p14:creationId xmlns:p14="http://schemas.microsoft.com/office/powerpoint/2010/main" val="27331731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0" dirty="0"/>
              <a:t> </a:t>
            </a:r>
            <a:r>
              <a:rPr lang="tr-TR" b="0" dirty="0" smtClean="0"/>
              <a:t>    </a:t>
            </a:r>
            <a:r>
              <a:rPr lang="tr-TR" dirty="0" err="1" smtClean="0"/>
              <a:t>Mechanical</a:t>
            </a:r>
            <a:r>
              <a:rPr lang="tr-TR" dirty="0" smtClean="0"/>
              <a:t> </a:t>
            </a:r>
            <a:r>
              <a:rPr lang="tr-TR" dirty="0" err="1" smtClean="0"/>
              <a:t>Sub-System</a:t>
            </a:r>
            <a:r>
              <a:rPr lang="tr-TR" dirty="0" smtClean="0"/>
              <a:t/>
            </a:r>
            <a:br>
              <a:rPr lang="tr-TR" dirty="0" smtClean="0"/>
            </a:br>
            <a:r>
              <a:rPr lang="tr-TR" dirty="0" smtClean="0"/>
              <a:t>     </a:t>
            </a:r>
            <a:r>
              <a:rPr lang="tr-TR" dirty="0" err="1" smtClean="0"/>
              <a:t>Requirements</a:t>
            </a:r>
            <a:r>
              <a:rPr lang="tr-TR" dirty="0" smtClean="0"/>
              <a:t> </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48</a:t>
            </a:fld>
            <a:endParaRPr lang="en-US" sz="1000" b="0" i="0" u="none" strike="noStrike" cap="none">
              <a:solidFill>
                <a:schemeClr val="dk1"/>
              </a:solidFill>
              <a:latin typeface="Arial"/>
              <a:ea typeface="Arial"/>
              <a:cs typeface="Arial"/>
              <a:sym typeface="Arial"/>
            </a:endParaRPr>
          </a:p>
        </p:txBody>
      </p:sp>
      <p:graphicFrame>
        <p:nvGraphicFramePr>
          <p:cNvPr id="7" name="Tablo 6"/>
          <p:cNvGraphicFramePr>
            <a:graphicFrameLocks noGrp="1"/>
          </p:cNvGraphicFramePr>
          <p:nvPr>
            <p:extLst/>
          </p:nvPr>
        </p:nvGraphicFramePr>
        <p:xfrm>
          <a:off x="0" y="1052734"/>
          <a:ext cx="9144000" cy="6357393"/>
        </p:xfrm>
        <a:graphic>
          <a:graphicData uri="http://schemas.openxmlformats.org/drawingml/2006/table">
            <a:tbl>
              <a:tblPr firstRow="1" bandRow="1">
                <a:tableStyleId>{5202B0CA-FC54-4496-8BCA-5EF66A818D29}</a:tableStyleId>
              </a:tblPr>
              <a:tblGrid>
                <a:gridCol w="7236296"/>
                <a:gridCol w="1907704"/>
              </a:tblGrid>
              <a:tr h="541511">
                <a:tc>
                  <a:txBody>
                    <a:bodyPr/>
                    <a:lstStyle/>
                    <a:p>
                      <a:r>
                        <a:rPr lang="tr-TR" sz="1400" u="none" strike="noStrike" cap="none" baseline="0" dirty="0" err="1" smtClean="0">
                          <a:sym typeface="Arial"/>
                        </a:rPr>
                        <a:t>Payload</a:t>
                      </a:r>
                      <a:r>
                        <a:rPr lang="tr-TR" sz="1400" u="none" strike="noStrike" cap="none" baseline="0" dirty="0" smtClean="0">
                          <a:sym typeface="Arial"/>
                        </a:rPr>
                        <a:t> </a:t>
                      </a:r>
                      <a:r>
                        <a:rPr lang="tr-TR" sz="1400" u="none" strike="noStrike" cap="none" baseline="0" dirty="0" err="1" smtClean="0">
                          <a:sym typeface="Arial"/>
                        </a:rPr>
                        <a:t>Mechanical</a:t>
                      </a:r>
                      <a:r>
                        <a:rPr lang="tr-TR" sz="1400" u="none" strike="noStrike" cap="none" baseline="0" dirty="0" smtClean="0">
                          <a:sym typeface="Arial"/>
                        </a:rPr>
                        <a:t> Subsystem </a:t>
                      </a:r>
                      <a:r>
                        <a:rPr lang="tr-TR" sz="1400" u="none" strike="noStrike" cap="none" baseline="0" dirty="0" err="1" smtClean="0">
                          <a:sym typeface="Arial"/>
                        </a:rPr>
                        <a:t>Requirements</a:t>
                      </a:r>
                      <a:r>
                        <a:rPr lang="tr-TR" sz="1400" u="none" strike="noStrike" cap="none" baseline="0" dirty="0" smtClean="0">
                          <a:sym typeface="Arial"/>
                        </a:rPr>
                        <a:t> </a:t>
                      </a:r>
                      <a:endParaRPr lang="tr-TR" sz="1400" b="0" i="0" u="none" strike="noStrike" cap="none" baseline="0" dirty="0" smtClean="0">
                        <a:solidFill>
                          <a:schemeClr val="lt1"/>
                        </a:solidFill>
                        <a:latin typeface="+mn-lt"/>
                        <a:ea typeface="+mn-ea"/>
                        <a:cs typeface="+mn-cs"/>
                        <a:sym typeface="Arial"/>
                      </a:endParaRPr>
                    </a:p>
                  </a:txBody>
                  <a:tcPr/>
                </a:tc>
                <a:tc>
                  <a:txBody>
                    <a:bodyPr/>
                    <a:lstStyle/>
                    <a:p>
                      <a:r>
                        <a:rPr lang="tr-TR" dirty="0" err="1" smtClean="0"/>
                        <a:t>Number</a:t>
                      </a:r>
                      <a:endParaRPr lang="tr-TR" dirty="0"/>
                    </a:p>
                  </a:txBody>
                  <a:tcPr/>
                </a:tc>
              </a:tr>
              <a:tr h="466603">
                <a:tc>
                  <a:txBody>
                    <a:bodyPr/>
                    <a:lstStyle/>
                    <a:p>
                      <a:r>
                        <a:rPr lang="en-US" sz="1400" u="none" strike="noStrike" cap="none" baseline="0" dirty="0" smtClean="0">
                          <a:sym typeface="Arial"/>
                        </a:rPr>
                        <a:t>The glider shall be completely contained in the container. No part of the glider may extend beyond the container. </a:t>
                      </a:r>
                      <a:endParaRPr lang="en-US" sz="1400" b="0" i="0" u="none" strike="noStrike" cap="none" baseline="0" dirty="0" smtClean="0">
                        <a:solidFill>
                          <a:schemeClr val="lt1"/>
                        </a:solidFill>
                        <a:latin typeface="+mn-lt"/>
                        <a:ea typeface="+mn-ea"/>
                        <a:cs typeface="+mn-cs"/>
                        <a:sym typeface="Arial"/>
                      </a:endParaRPr>
                    </a:p>
                  </a:txBody>
                  <a:tcPr/>
                </a:tc>
                <a:tc>
                  <a:txBody>
                    <a:bodyPr/>
                    <a:lstStyle/>
                    <a:p>
                      <a:r>
                        <a:rPr lang="tr-TR" dirty="0" smtClean="0"/>
                        <a:t> SRN #2</a:t>
                      </a:r>
                      <a:endParaRPr lang="tr-TR" dirty="0">
                        <a:solidFill>
                          <a:schemeClr val="tx1"/>
                        </a:solidFill>
                      </a:endParaRPr>
                    </a:p>
                  </a:txBody>
                  <a:tcPr/>
                </a:tc>
              </a:tr>
              <a:tr h="668523">
                <a:tc>
                  <a:txBody>
                    <a:bodyPr/>
                    <a:lstStyle/>
                    <a:p>
                      <a:r>
                        <a:rPr lang="en-US" sz="1400" u="none" strike="noStrike" cap="none" baseline="0" dirty="0" smtClean="0">
                          <a:sym typeface="Arial"/>
                        </a:rPr>
                        <a:t>The glider shall not be remotely steered or autonomously steered. It must be fixed to glide in a preset circular pattern of no greater than 1000 meter diameter. No active control surfaces are allowed. 	</a:t>
                      </a:r>
                      <a:endParaRPr lang="en-US" sz="1400" b="0" i="0" u="none" strike="noStrike" cap="none" baseline="0" dirty="0" smtClean="0">
                        <a:solidFill>
                          <a:schemeClr val="tx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#11</a:t>
                      </a:r>
                    </a:p>
                    <a:p>
                      <a:endParaRPr lang="tr-TR" dirty="0"/>
                    </a:p>
                  </a:txBody>
                  <a:tcPr/>
                </a:tc>
              </a:tr>
              <a:tr h="369051">
                <a:tc>
                  <a:txBody>
                    <a:bodyPr/>
                    <a:lstStyle/>
                    <a:p>
                      <a:r>
                        <a:rPr lang="en-US" sz="1400" u="none" strike="noStrike" cap="none" baseline="0" dirty="0" smtClean="0">
                          <a:sym typeface="Arial"/>
                        </a:rPr>
                        <a:t>All descent control device attachment components shall survive 30 </a:t>
                      </a:r>
                      <a:r>
                        <a:rPr lang="en-US" sz="1400" u="none" strike="noStrike" cap="none" baseline="0" dirty="0" err="1" smtClean="0">
                          <a:sym typeface="Arial"/>
                        </a:rPr>
                        <a:t>Gs</a:t>
                      </a:r>
                      <a:r>
                        <a:rPr lang="en-US" sz="1400" u="none" strike="noStrike" cap="none" baseline="0" dirty="0" smtClean="0">
                          <a:sym typeface="Arial"/>
                        </a:rPr>
                        <a:t> of shock. 	</a:t>
                      </a:r>
                      <a:endParaRPr lang="en-US" sz="1400" b="0" i="0" u="none" strike="noStrike" cap="none" baseline="0" dirty="0" smtClean="0">
                        <a:solidFill>
                          <a:schemeClr val="lt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#12</a:t>
                      </a:r>
                      <a:endParaRPr lang="tr-TR" dirty="0" smtClean="0">
                        <a:solidFill>
                          <a:schemeClr val="tx1"/>
                        </a:solidFill>
                      </a:endParaRPr>
                    </a:p>
                  </a:txBody>
                  <a:tcPr/>
                </a:tc>
              </a:tr>
              <a:tr h="288032">
                <a:tc>
                  <a:txBody>
                    <a:bodyPr/>
                    <a:lstStyle/>
                    <a:p>
                      <a:r>
                        <a:rPr lang="en-US" sz="1400" u="none" strike="noStrike" cap="none" baseline="0" dirty="0" smtClean="0">
                          <a:sym typeface="Arial"/>
                        </a:rPr>
                        <a:t>All descent control devices shall survive 30 </a:t>
                      </a:r>
                      <a:r>
                        <a:rPr lang="en-US" sz="1400" u="none" strike="noStrike" cap="none" baseline="0" dirty="0" err="1" smtClean="0">
                          <a:sym typeface="Arial"/>
                        </a:rPr>
                        <a:t>Gs</a:t>
                      </a:r>
                      <a:r>
                        <a:rPr lang="en-US" sz="1400" u="none" strike="noStrike" cap="none" baseline="0" dirty="0" smtClean="0">
                          <a:sym typeface="Arial"/>
                        </a:rPr>
                        <a:t> of shock. 	</a:t>
                      </a:r>
                      <a:endParaRPr lang="en-US" sz="1400" b="0" i="0" u="none" strike="noStrike" cap="none" baseline="0" dirty="0" smtClean="0">
                        <a:solidFill>
                          <a:schemeClr val="tx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#13</a:t>
                      </a:r>
                      <a:endParaRPr lang="tr-TR" dirty="0" smtClean="0">
                        <a:solidFill>
                          <a:schemeClr val="tx1"/>
                        </a:solidFill>
                      </a:endParaRPr>
                    </a:p>
                  </a:txBody>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baseline="0" dirty="0" smtClean="0">
                          <a:sym typeface="Arial"/>
                        </a:rPr>
                        <a:t>The glide duration shall be as close to 2 minutes as possible.</a:t>
                      </a:r>
                      <a:endParaRPr lang="en-US" sz="1400" b="0" i="0" u="none" strike="noStrike" cap="none" baseline="0" dirty="0" smtClean="0">
                        <a:solidFill>
                          <a:schemeClr val="tx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#41</a:t>
                      </a:r>
                      <a:endParaRPr lang="tr-TR" dirty="0" smtClean="0">
                        <a:solidFill>
                          <a:schemeClr val="tx1"/>
                        </a:solidFill>
                      </a:endParaRPr>
                    </a:p>
                  </a:txBody>
                  <a:tcPr/>
                </a:tc>
              </a:tr>
              <a:tr h="377825">
                <a:tc>
                  <a:txBody>
                    <a:bodyPr/>
                    <a:lstStyle/>
                    <a:p>
                      <a:r>
                        <a:rPr lang="tr-TR" sz="1400" u="none" strike="noStrike" cap="none" baseline="0" dirty="0" err="1" smtClean="0">
                          <a:sym typeface="Arial"/>
                        </a:rPr>
                        <a:t>Container</a:t>
                      </a:r>
                      <a:r>
                        <a:rPr lang="tr-TR" sz="1400" u="none" strike="noStrike" cap="none" baseline="0" dirty="0" smtClean="0">
                          <a:sym typeface="Arial"/>
                        </a:rPr>
                        <a:t> </a:t>
                      </a:r>
                      <a:r>
                        <a:rPr lang="tr-TR" sz="1400" u="none" strike="noStrike" cap="none" baseline="0" dirty="0" err="1" smtClean="0">
                          <a:sym typeface="Arial"/>
                        </a:rPr>
                        <a:t>Mechanical</a:t>
                      </a:r>
                      <a:r>
                        <a:rPr lang="tr-TR" sz="1400" u="none" strike="noStrike" cap="none" baseline="0" dirty="0" smtClean="0">
                          <a:sym typeface="Arial"/>
                        </a:rPr>
                        <a:t> Subsystem </a:t>
                      </a:r>
                      <a:r>
                        <a:rPr lang="tr-TR" sz="1400" u="none" strike="noStrike" cap="none" baseline="0" dirty="0" err="1" smtClean="0">
                          <a:sym typeface="Arial"/>
                        </a:rPr>
                        <a:t>Requirements</a:t>
                      </a:r>
                      <a:r>
                        <a:rPr lang="tr-TR" sz="1400" u="none" strike="noStrike" cap="none" baseline="0" dirty="0" smtClean="0">
                          <a:sym typeface="Arial"/>
                        </a:rPr>
                        <a:t> </a:t>
                      </a:r>
                      <a:endParaRPr lang="tr-TR" sz="1400" b="0" i="0" u="none" strike="noStrike" cap="none" baseline="0" dirty="0" smtClean="0">
                        <a:solidFill>
                          <a:schemeClr val="bg1"/>
                        </a:solidFill>
                        <a:latin typeface="+mn-lt"/>
                        <a:ea typeface="+mn-ea"/>
                        <a:cs typeface="+mn-cs"/>
                        <a:sym typeface="Arial"/>
                      </a:endParaRPr>
                    </a:p>
                  </a:txBody>
                  <a:tcPr/>
                </a:tc>
                <a:tc>
                  <a:txBody>
                    <a:bodyPr/>
                    <a:lstStyle/>
                    <a:p>
                      <a:r>
                        <a:rPr lang="tr-TR" dirty="0" err="1" smtClean="0"/>
                        <a:t>Number</a:t>
                      </a:r>
                      <a:endParaRPr lang="tr-TR" b="1" dirty="0" smtClean="0">
                        <a:solidFill>
                          <a:schemeClr val="bg1"/>
                        </a:solidFill>
                      </a:endParaRPr>
                    </a:p>
                  </a:txBody>
                  <a:tcPr/>
                </a:tc>
              </a:tr>
              <a:tr h="541511">
                <a:tc>
                  <a:txBody>
                    <a:bodyPr/>
                    <a:lstStyle/>
                    <a:p>
                      <a:r>
                        <a:rPr lang="en-US" sz="1400" u="none" strike="noStrike" cap="none" baseline="0" dirty="0" smtClean="0">
                          <a:sym typeface="Arial"/>
                        </a:rPr>
                        <a:t>Container shall fit in a cylindrical envelope of 125 mm diameter x 310 mm length including the container passive descent control system. Tolerances are to be included to facilitate container deployment from the rocket fairing. 	</a:t>
                      </a:r>
                      <a:endParaRPr lang="en-US" sz="1400" b="0" i="0" u="none" strike="noStrike" cap="none" baseline="0" dirty="0" smtClean="0">
                        <a:solidFill>
                          <a:schemeClr val="tx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#3</a:t>
                      </a:r>
                    </a:p>
                    <a:p>
                      <a:endParaRPr lang="tr-TR" dirty="0"/>
                    </a:p>
                  </a:txBody>
                  <a:tcPr/>
                </a:tc>
              </a:tr>
              <a:tr h="420608">
                <a:tc>
                  <a:txBody>
                    <a:bodyPr/>
                    <a:lstStyle/>
                    <a:p>
                      <a:r>
                        <a:rPr lang="en-US" sz="1400" u="none" strike="noStrike" cap="none" baseline="0" dirty="0" smtClean="0">
                          <a:sym typeface="Arial"/>
                        </a:rPr>
                        <a:t>The container shall use a passive descent control system. It cannot free fall. A parachute is allowed and highly recommended. Include a spill hole to reduce swaying. 	</a:t>
                      </a:r>
                      <a:endParaRPr lang="en-US" sz="1400" b="0" i="0" u="none" strike="noStrike" cap="none" baseline="0" dirty="0" smtClean="0">
                        <a:solidFill>
                          <a:schemeClr val="lt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#4</a:t>
                      </a:r>
                    </a:p>
                    <a:p>
                      <a:endParaRPr lang="tr-TR" dirty="0"/>
                    </a:p>
                  </a:txBody>
                  <a:tcPr/>
                </a:tc>
              </a:tr>
              <a:tr h="541511">
                <a:tc>
                  <a:txBody>
                    <a:bodyPr/>
                    <a:lstStyle/>
                    <a:p>
                      <a:r>
                        <a:rPr lang="en-US" sz="1400" u="none" strike="noStrike" cap="none" baseline="0" dirty="0" smtClean="0">
                          <a:sym typeface="Arial"/>
                        </a:rPr>
                        <a:t>The container shall not have any sharp edges to cause it to get stuck in the rocket payload section. 	</a:t>
                      </a:r>
                      <a:endParaRPr lang="en-US" sz="1400" b="0" i="0" u="none" strike="noStrike" cap="none" baseline="0" dirty="0" smtClean="0">
                        <a:solidFill>
                          <a:schemeClr val="tx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#5</a:t>
                      </a:r>
                    </a:p>
                    <a:p>
                      <a:endParaRPr lang="tr-TR" dirty="0"/>
                    </a:p>
                  </a:txBody>
                  <a:tcPr/>
                </a:tc>
              </a:tr>
              <a:tr h="297041">
                <a:tc>
                  <a:txBody>
                    <a:bodyPr/>
                    <a:lstStyle/>
                    <a:p>
                      <a:r>
                        <a:rPr lang="en-US" sz="1400" u="none" strike="noStrike" cap="none" baseline="0" dirty="0" smtClean="0">
                          <a:sym typeface="Arial"/>
                        </a:rPr>
                        <a:t>The container shall be a florescent color, pink or orange. 	</a:t>
                      </a:r>
                      <a:endParaRPr lang="en-US" sz="1400" b="0" i="0" u="none" strike="noStrike" cap="none" baseline="0" dirty="0" smtClean="0">
                        <a:solidFill>
                          <a:schemeClr val="lt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#6</a:t>
                      </a:r>
                      <a:endParaRPr lang="tr-TR" dirty="0" smtClean="0">
                        <a:solidFill>
                          <a:schemeClr val="tx1"/>
                        </a:solidFill>
                      </a:endParaRPr>
                    </a:p>
                  </a:txBody>
                  <a:tcPr/>
                </a:tc>
              </a:tr>
              <a:tr h="352281">
                <a:tc>
                  <a:txBody>
                    <a:bodyPr/>
                    <a:lstStyle/>
                    <a:p>
                      <a:r>
                        <a:rPr lang="en-US" dirty="0" smtClean="0"/>
                        <a:t>The rocket airframe shall not be used to restrain any deployable parts of the </a:t>
                      </a:r>
                      <a:r>
                        <a:rPr lang="en-US" dirty="0" err="1" smtClean="0"/>
                        <a:t>CanSat</a:t>
                      </a:r>
                      <a:r>
                        <a:rPr lang="en-US" dirty="0" smtClean="0"/>
                        <a:t>.</a:t>
                      </a:r>
                      <a:endParaRPr lang="en-US" dirty="0" smtClean="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#7</a:t>
                      </a:r>
                      <a:endParaRPr lang="tr-TR" dirty="0" smtClean="0">
                        <a:solidFill>
                          <a:schemeClr val="tx1"/>
                        </a:solidFill>
                      </a:endParaRPr>
                    </a:p>
                  </a:txBody>
                  <a:tcPr/>
                </a:tc>
              </a:tr>
              <a:tr h="380727">
                <a:tc>
                  <a:txBody>
                    <a:bodyPr/>
                    <a:lstStyle/>
                    <a:p>
                      <a:r>
                        <a:rPr lang="en-US" sz="1400" u="none" strike="noStrike" cap="none" baseline="0" dirty="0" smtClean="0">
                          <a:sym typeface="Arial"/>
                        </a:rPr>
                        <a:t>The rocket airframe shall not be used as part of the </a:t>
                      </a:r>
                      <a:r>
                        <a:rPr lang="en-US" sz="1400" u="none" strike="noStrike" cap="none" baseline="0" dirty="0" err="1" smtClean="0">
                          <a:sym typeface="Arial"/>
                        </a:rPr>
                        <a:t>CanSat</a:t>
                      </a:r>
                      <a:r>
                        <a:rPr lang="en-US" sz="1400" u="none" strike="noStrike" cap="none" baseline="0" dirty="0" smtClean="0">
                          <a:sym typeface="Arial"/>
                        </a:rPr>
                        <a:t> operations. 	</a:t>
                      </a:r>
                      <a:endParaRPr lang="en-US" sz="1400" b="0" i="0" u="none" strike="noStrike" cap="none" baseline="0" dirty="0" smtClean="0">
                        <a:solidFill>
                          <a:schemeClr val="tx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#8</a:t>
                      </a:r>
                      <a:endParaRPr lang="tr-TR" dirty="0" smtClean="0">
                        <a:solidFill>
                          <a:schemeClr val="tx1"/>
                        </a:solidFill>
                      </a:endParaRPr>
                    </a:p>
                  </a:txBody>
                  <a:tcPr/>
                </a:tc>
              </a:tr>
              <a:tr h="380727">
                <a:tc>
                  <a:txBody>
                    <a:bodyPr/>
                    <a:lstStyle/>
                    <a:p>
                      <a:r>
                        <a:rPr lang="en-US" sz="1400" u="none" strike="noStrike" cap="none" baseline="0" dirty="0" smtClean="0">
                          <a:sym typeface="Arial"/>
                        </a:rPr>
                        <a:t>Cost of </a:t>
                      </a:r>
                      <a:r>
                        <a:rPr lang="en-US" sz="1400" u="none" strike="noStrike" cap="none" baseline="0" dirty="0" err="1" smtClean="0">
                          <a:sym typeface="Arial"/>
                        </a:rPr>
                        <a:t>CanSat</a:t>
                      </a:r>
                      <a:r>
                        <a:rPr lang="en-US" sz="1400" u="none" strike="noStrike" cap="none" baseline="0" dirty="0" smtClean="0">
                          <a:sym typeface="Arial"/>
                        </a:rPr>
                        <a:t> will be less than $1000 	</a:t>
                      </a:r>
                      <a:endParaRPr lang="en-US" sz="1400" b="0" i="0" u="none" strike="noStrike" cap="none" baseline="0" dirty="0" smtClean="0">
                        <a:solidFill>
                          <a:schemeClr val="lt1"/>
                        </a:solidFill>
                        <a:latin typeface="+mn-lt"/>
                        <a:ea typeface="+mn-ea"/>
                        <a:cs typeface="+mn-cs"/>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SRN #17</a:t>
                      </a:r>
                      <a:endParaRPr lang="tr-TR" dirty="0" smtClean="0">
                        <a:solidFill>
                          <a:schemeClr val="tx1"/>
                        </a:solidFill>
                      </a:endParaRPr>
                    </a:p>
                  </a:txBody>
                  <a:tcPr/>
                </a:tc>
              </a:tr>
            </a:tbl>
          </a:graphicData>
        </a:graphic>
      </p:graphicFrame>
    </p:spTree>
    <p:extLst>
      <p:ext uri="{BB962C8B-B14F-4D97-AF65-F5344CB8AC3E}">
        <p14:creationId xmlns:p14="http://schemas.microsoft.com/office/powerpoint/2010/main" val="10106097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Payload Mechanical Layout of Components Trade &amp; Selection</a:t>
            </a:r>
            <a:endParaRPr lang="tr-TR" dirty="0"/>
          </a:p>
        </p:txBody>
      </p:sp>
      <p:sp>
        <p:nvSpPr>
          <p:cNvPr id="4" name="Slayt Numarası Yer Tutucusu 3"/>
          <p:cNvSpPr>
            <a:spLocks noGrp="1"/>
          </p:cNvSpPr>
          <p:nvPr>
            <p:ph type="sldNum" idx="12"/>
          </p:nvPr>
        </p:nvSpPr>
        <p:spPr/>
        <p:txBody>
          <a:bodyPr/>
          <a:lstStyle/>
          <a:p>
            <a:pPr algn="r">
              <a:buSzPct val="25000"/>
            </a:pPr>
            <a:fld id="{00000000-1234-1234-1234-123412341234}" type="slidenum">
              <a:rPr lang="en-US" sz="1000" smtClean="0"/>
              <a:pPr algn="r">
                <a:buSzPct val="25000"/>
              </a:pPr>
              <a:t>49</a:t>
            </a:fld>
            <a:endParaRPr lang="en-US" sz="1000"/>
          </a:p>
        </p:txBody>
      </p:sp>
      <p:graphicFrame>
        <p:nvGraphicFramePr>
          <p:cNvPr id="5" name="Table 5"/>
          <p:cNvGraphicFramePr/>
          <p:nvPr>
            <p:extLst/>
          </p:nvPr>
        </p:nvGraphicFramePr>
        <p:xfrm>
          <a:off x="625251" y="1648088"/>
          <a:ext cx="7893496" cy="4101965"/>
        </p:xfrm>
        <a:graphic>
          <a:graphicData uri="http://schemas.openxmlformats.org/drawingml/2006/table">
            <a:tbl>
              <a:tblPr/>
              <a:tblGrid>
                <a:gridCol w="1790058">
                  <a:extLst>
                    <a:ext uri="{9D8B030D-6E8A-4147-A177-3AD203B41FA5}">
                      <a16:colId xmlns:a16="http://schemas.microsoft.com/office/drawing/2014/main" xmlns="" val="20000"/>
                    </a:ext>
                  </a:extLst>
                </a:gridCol>
                <a:gridCol w="1981889">
                  <a:extLst>
                    <a:ext uri="{9D8B030D-6E8A-4147-A177-3AD203B41FA5}">
                      <a16:colId xmlns:a16="http://schemas.microsoft.com/office/drawing/2014/main" xmlns="" val="20001"/>
                    </a:ext>
                  </a:extLst>
                </a:gridCol>
                <a:gridCol w="1543069">
                  <a:extLst>
                    <a:ext uri="{9D8B030D-6E8A-4147-A177-3AD203B41FA5}">
                      <a16:colId xmlns:a16="http://schemas.microsoft.com/office/drawing/2014/main" xmlns="" val="20002"/>
                    </a:ext>
                  </a:extLst>
                </a:gridCol>
                <a:gridCol w="2578480">
                  <a:extLst>
                    <a:ext uri="{9D8B030D-6E8A-4147-A177-3AD203B41FA5}">
                      <a16:colId xmlns:a16="http://schemas.microsoft.com/office/drawing/2014/main" xmlns="" val="20003"/>
                    </a:ext>
                  </a:extLst>
                </a:gridCol>
              </a:tblGrid>
              <a:tr h="370522">
                <a:tc>
                  <a:txBody>
                    <a:bodyPr/>
                    <a:lstStyle/>
                    <a:p>
                      <a:pPr algn="ctr">
                        <a:lnSpc>
                          <a:spcPct val="100000"/>
                        </a:lnSpc>
                      </a:pPr>
                      <a:r>
                        <a:rPr lang="tr-TR" sz="1800" b="0" strike="noStrike" spc="-1" dirty="0" smtClean="0">
                          <a:solidFill>
                            <a:schemeClr val="bg1"/>
                          </a:solidFill>
                          <a:uFill>
                            <a:solidFill>
                              <a:srgbClr val="FFFFFF"/>
                            </a:solidFill>
                          </a:uFill>
                          <a:latin typeface="Arial"/>
                        </a:rPr>
                        <a:t>Part</a:t>
                      </a:r>
                      <a:endParaRPr lang="en-US" sz="1800" b="0" strike="noStrike" spc="-1" dirty="0">
                        <a:solidFill>
                          <a:schemeClr val="bg1"/>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tr-TR" sz="1800" b="0" strike="noStrike" spc="-1" dirty="0" smtClean="0">
                          <a:solidFill>
                            <a:schemeClr val="bg1"/>
                          </a:solidFill>
                          <a:uFill>
                            <a:solidFill>
                              <a:srgbClr val="FFFFFF"/>
                            </a:solidFill>
                          </a:uFill>
                          <a:latin typeface="Arial"/>
                        </a:rPr>
                        <a:t>Material</a:t>
                      </a:r>
                      <a:endParaRPr lang="en-US" sz="1800" b="0"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tr-TR" sz="1800" b="0" strike="noStrike" spc="-1" dirty="0" err="1" smtClean="0">
                          <a:solidFill>
                            <a:schemeClr val="bg1"/>
                          </a:solidFill>
                          <a:uFill>
                            <a:solidFill>
                              <a:srgbClr val="FFFFFF"/>
                            </a:solidFill>
                          </a:uFill>
                          <a:latin typeface="Arial"/>
                        </a:rPr>
                        <a:t>Chosen</a:t>
                      </a:r>
                      <a:endParaRPr lang="en-US" sz="1800" b="0"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tr-TR" sz="1800" b="0" strike="noStrike" spc="-1" dirty="0" err="1" smtClean="0">
                          <a:solidFill>
                            <a:schemeClr val="bg1"/>
                          </a:solidFill>
                          <a:uFill>
                            <a:solidFill>
                              <a:srgbClr val="FFFFFF"/>
                            </a:solidFill>
                          </a:uFill>
                          <a:latin typeface="Arial"/>
                        </a:rPr>
                        <a:t>Reason</a:t>
                      </a:r>
                      <a:endParaRPr lang="en-US" sz="1800" b="0"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extLst>
                  <a:ext uri="{0D108BD9-81ED-4DB2-BD59-A6C34878D82A}">
                    <a16:rowId xmlns:a16="http://schemas.microsoft.com/office/drawing/2014/main" xmlns="" val="10000"/>
                  </a:ext>
                </a:extLst>
              </a:tr>
              <a:tr h="1204197">
                <a:tc>
                  <a:txBody>
                    <a:bodyPr/>
                    <a:lstStyle/>
                    <a:p>
                      <a:pPr algn="ctr">
                        <a:lnSpc>
                          <a:spcPct val="100000"/>
                        </a:lnSpc>
                      </a:pPr>
                      <a:r>
                        <a:rPr lang="tr-TR" sz="1800" b="0" strike="noStrike" spc="-1" dirty="0" err="1" smtClean="0">
                          <a:solidFill>
                            <a:srgbClr val="000000"/>
                          </a:solidFill>
                          <a:uFill>
                            <a:solidFill>
                              <a:srgbClr val="FFFFFF"/>
                            </a:solidFill>
                          </a:uFill>
                          <a:latin typeface="Arial"/>
                        </a:rPr>
                        <a:t>Container</a:t>
                      </a:r>
                      <a:endParaRPr lang="en-US" sz="1800" b="0" strike="noStrike" spc="-1" dirty="0">
                        <a:solidFill>
                          <a:srgbClr val="000000"/>
                        </a:solidFill>
                        <a:uFill>
                          <a:solidFill>
                            <a:srgbClr val="FFFFFF"/>
                          </a:solidFill>
                        </a:uFill>
                        <a:latin typeface="Arial"/>
                      </a:endParaRPr>
                    </a:p>
                  </a:txBody>
                  <a:tcPr anchor="ct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marL="0" indent="0">
                        <a:buFont typeface="Arial" panose="020B0604020202020204" pitchFamily="34" charset="0"/>
                        <a:buNone/>
                      </a:pPr>
                      <a:r>
                        <a:rPr lang="tr-TR" sz="1200" dirty="0" smtClean="0"/>
                        <a:t>-ABS(3D Printer)</a:t>
                      </a:r>
                    </a:p>
                    <a:p>
                      <a:pPr marL="0" indent="0">
                        <a:buFont typeface="Arial" panose="020B0604020202020204" pitchFamily="34" charset="0"/>
                        <a:buNone/>
                      </a:pPr>
                      <a:r>
                        <a:rPr lang="tr-TR" sz="1200" dirty="0" smtClean="0"/>
                        <a:t>-</a:t>
                      </a:r>
                      <a:r>
                        <a:rPr lang="tr-TR" sz="1200" dirty="0" err="1" smtClean="0"/>
                        <a:t>Kestamide</a:t>
                      </a:r>
                      <a:endParaRPr lang="tr-TR" sz="1200" dirty="0" smtClean="0"/>
                    </a:p>
                    <a:p>
                      <a:pPr marL="0" indent="0">
                        <a:buFont typeface="Arial" panose="020B0604020202020204" pitchFamily="34" charset="0"/>
                        <a:buNone/>
                      </a:pPr>
                      <a:r>
                        <a:rPr lang="tr-TR" sz="1200" dirty="0" smtClean="0"/>
                        <a:t>-</a:t>
                      </a:r>
                      <a:r>
                        <a:rPr lang="tr-TR" sz="1200" dirty="0" err="1" smtClean="0"/>
                        <a:t>Carbon</a:t>
                      </a:r>
                      <a:r>
                        <a:rPr lang="tr-TR" sz="1200" dirty="0" smtClean="0"/>
                        <a:t> Fiber</a:t>
                      </a:r>
                    </a:p>
                    <a:p>
                      <a:pPr marL="0" indent="0">
                        <a:buFont typeface="Arial" panose="020B0604020202020204" pitchFamily="34" charset="0"/>
                        <a:buNone/>
                      </a:pPr>
                      <a:r>
                        <a:rPr lang="tr-TR" sz="1200" dirty="0" smtClean="0"/>
                        <a:t>-HDP</a:t>
                      </a:r>
                    </a:p>
                    <a:p>
                      <a:pPr marL="0" indent="0">
                        <a:buFont typeface="Arial" panose="020B0604020202020204" pitchFamily="34" charset="0"/>
                        <a:buNone/>
                      </a:pPr>
                      <a:r>
                        <a:rPr lang="tr-TR" sz="1200" dirty="0" err="1" smtClean="0">
                          <a:solidFill>
                            <a:schemeClr val="tx1"/>
                          </a:solidFill>
                        </a:rPr>
                        <a:t>Fiber</a:t>
                      </a:r>
                      <a:r>
                        <a:rPr lang="tr-TR" sz="1200" baseline="0" dirty="0" err="1" smtClean="0">
                          <a:solidFill>
                            <a:schemeClr val="tx1"/>
                          </a:solidFill>
                        </a:rPr>
                        <a:t>glass</a:t>
                      </a:r>
                      <a:endParaRPr lang="tr-TR"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b="0" dirty="0" smtClean="0"/>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smtClean="0"/>
                        <a:t>-</a:t>
                      </a:r>
                      <a:r>
                        <a:rPr lang="tr-TR" sz="1200" dirty="0" err="1" smtClean="0"/>
                        <a:t>Fiberglass</a:t>
                      </a:r>
                      <a:endParaRPr lang="tr-TR" sz="1200" dirty="0" smtClean="0"/>
                    </a:p>
                    <a:p>
                      <a:pPr algn="l"/>
                      <a:endParaRPr lang="en-US" sz="1200" dirty="0">
                        <a:solidFill>
                          <a:schemeClr val="tx1"/>
                        </a:solidFil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smtClean="0"/>
                        <a:t>-</a:t>
                      </a:r>
                      <a:r>
                        <a:rPr lang="en-US" sz="1200" dirty="0" smtClean="0"/>
                        <a:t>Strong, inexpensive, light and better at absorbing impact energy than other materials</a:t>
                      </a:r>
                      <a:endParaRPr lang="tr-TR" sz="1200" dirty="0" smtClean="0">
                        <a:solidFill>
                          <a:schemeClr val="bg1"/>
                        </a:solidFill>
                      </a:endParaRPr>
                    </a:p>
                    <a:p>
                      <a:pPr algn="ctr"/>
                      <a:endParaRPr lang="tr-TR" sz="1400" b="0" i="0" u="none" strike="noStrike" cap="none" baseline="0" dirty="0" smtClean="0">
                        <a:solidFill>
                          <a:schemeClr val="tx1"/>
                        </a:solidFill>
                        <a:latin typeface="+mn-lt"/>
                        <a:ea typeface="+mn-ea"/>
                        <a:cs typeface="+mn-cs"/>
                        <a:sym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extLst>
                  <a:ext uri="{0D108BD9-81ED-4DB2-BD59-A6C34878D82A}">
                    <a16:rowId xmlns:a16="http://schemas.microsoft.com/office/drawing/2014/main" xmlns="" val="10001"/>
                  </a:ext>
                </a:extLst>
              </a:tr>
              <a:tr h="586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b="0" dirty="0" err="1" smtClean="0"/>
                        <a:t>Glider’s</a:t>
                      </a:r>
                      <a:r>
                        <a:rPr lang="tr-TR" sz="1600" b="0" dirty="0" smtClean="0"/>
                        <a:t> </a:t>
                      </a:r>
                      <a:r>
                        <a:rPr lang="tr-TR" sz="1600" b="0" dirty="0" err="1" smtClean="0"/>
                        <a:t>fuselage</a:t>
                      </a:r>
                      <a:endParaRPr lang="tr-TR" sz="1600" b="0" dirty="0" smtClean="0"/>
                    </a:p>
                  </a:txBody>
                  <a:tcPr anchor="ct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buFont typeface="Arial" panose="020B0604020202020204" pitchFamily="34" charset="0"/>
                        <a:buNone/>
                      </a:pPr>
                      <a:r>
                        <a:rPr lang="tr-TR" sz="1200" b="0" dirty="0" smtClean="0"/>
                        <a:t>-</a:t>
                      </a:r>
                      <a:r>
                        <a:rPr lang="tr-TR" sz="1200" b="0" dirty="0" err="1" smtClean="0"/>
                        <a:t>Foam</a:t>
                      </a:r>
                      <a:endParaRPr lang="tr-TR" sz="1200" b="0" dirty="0" smtClean="0"/>
                    </a:p>
                    <a:p>
                      <a:pPr>
                        <a:buFont typeface="Arial" panose="020B0604020202020204" pitchFamily="34" charset="0"/>
                        <a:buNone/>
                      </a:pPr>
                      <a:r>
                        <a:rPr lang="tr-TR" sz="1200" b="0" dirty="0" smtClean="0"/>
                        <a:t>-Balsa</a:t>
                      </a: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l"/>
                      <a:r>
                        <a:rPr lang="tr-TR" sz="1200" b="0" dirty="0" smtClean="0">
                          <a:solidFill>
                            <a:schemeClr val="tx1"/>
                          </a:solidFill>
                        </a:rPr>
                        <a:t>-</a:t>
                      </a:r>
                      <a:r>
                        <a:rPr lang="tr-TR" sz="1200" b="0" dirty="0" err="1" smtClean="0">
                          <a:solidFill>
                            <a:schemeClr val="tx1"/>
                          </a:solidFill>
                        </a:rPr>
                        <a:t>Foam</a:t>
                      </a:r>
                      <a:endParaRPr lang="en-US" sz="1200" b="0" dirty="0">
                        <a:solidFill>
                          <a:schemeClr val="tx1"/>
                        </a:solidFil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200" b="0" strike="noStrike" spc="-1" dirty="0" err="1" smtClean="0">
                          <a:solidFill>
                            <a:srgbClr val="000000"/>
                          </a:solidFill>
                          <a:uFill>
                            <a:solidFill>
                              <a:srgbClr val="FFFFFF"/>
                            </a:solidFill>
                          </a:uFill>
                          <a:latin typeface="Arial"/>
                        </a:rPr>
                        <a:t>Very</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light</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weight</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extLst>
                  <a:ext uri="{0D108BD9-81ED-4DB2-BD59-A6C34878D82A}">
                    <a16:rowId xmlns:a16="http://schemas.microsoft.com/office/drawing/2014/main" xmlns="" val="10002"/>
                  </a:ext>
                </a:extLst>
              </a:tr>
              <a:tr h="648414">
                <a:tc>
                  <a:txBody>
                    <a:bodyPr/>
                    <a:lstStyle/>
                    <a:p>
                      <a:pPr algn="ctr">
                        <a:buFont typeface="Arial" panose="020B0604020202020204" pitchFamily="34" charset="0"/>
                        <a:buNone/>
                      </a:pPr>
                      <a:r>
                        <a:rPr lang="tr-TR" sz="1600" b="0" dirty="0" err="1" smtClean="0"/>
                        <a:t>Glider’s</a:t>
                      </a:r>
                      <a:r>
                        <a:rPr lang="tr-TR" sz="1600" b="0" dirty="0" smtClean="0"/>
                        <a:t> </a:t>
                      </a:r>
                      <a:r>
                        <a:rPr lang="tr-TR" sz="1600" b="0" dirty="0" err="1" smtClean="0"/>
                        <a:t>wings</a:t>
                      </a:r>
                      <a:endParaRPr lang="tr-TR" sz="1600" b="0" dirty="0" smtClean="0"/>
                    </a:p>
                  </a:txBody>
                  <a:tcPr anchor="ct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buFont typeface="Arial" panose="020B0604020202020204" pitchFamily="34" charset="0"/>
                        <a:buNone/>
                      </a:pPr>
                      <a:r>
                        <a:rPr lang="tr-TR" sz="1200" dirty="0" smtClean="0"/>
                        <a:t>-</a:t>
                      </a:r>
                      <a:r>
                        <a:rPr lang="tr-TR" sz="1200" dirty="0" err="1" smtClean="0"/>
                        <a:t>Foam</a:t>
                      </a:r>
                      <a:endParaRPr lang="tr-TR" sz="1200" dirty="0" smtClean="0"/>
                    </a:p>
                    <a:p>
                      <a:pPr>
                        <a:buFont typeface="Arial" panose="020B0604020202020204" pitchFamily="34" charset="0"/>
                        <a:buNone/>
                      </a:pPr>
                      <a:r>
                        <a:rPr lang="tr-TR" sz="1200" dirty="0" smtClean="0"/>
                        <a:t>-Balsa</a:t>
                      </a:r>
                    </a:p>
                    <a:p>
                      <a:pPr>
                        <a:buFont typeface="Arial" panose="020B0604020202020204" pitchFamily="34" charset="0"/>
                        <a:buNone/>
                      </a:pPr>
                      <a:r>
                        <a:rPr lang="tr-TR" sz="1200" dirty="0" smtClean="0"/>
                        <a:t>-ABS(3D</a:t>
                      </a:r>
                      <a:r>
                        <a:rPr lang="tr-TR" sz="1200" baseline="0" dirty="0" smtClean="0"/>
                        <a:t> Printer)</a:t>
                      </a:r>
                      <a:endParaRPr lang="en-US" sz="1200" dirty="0"/>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dirty="0" smtClean="0">
                          <a:solidFill>
                            <a:schemeClr val="tx1"/>
                          </a:solidFill>
                        </a:rPr>
                        <a:t>-</a:t>
                      </a:r>
                      <a:r>
                        <a:rPr lang="tr-TR" sz="1200" b="0" dirty="0" err="1" smtClean="0">
                          <a:solidFill>
                            <a:schemeClr val="tx1"/>
                          </a:solidFill>
                        </a:rPr>
                        <a:t>Foam+ABS</a:t>
                      </a:r>
                      <a:endParaRPr lang="en-US" sz="1200" b="0" dirty="0">
                        <a:solidFill>
                          <a:schemeClr val="tx1"/>
                        </a:solidFil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tc>
                  <a:txBody>
                    <a:bodyPr/>
                    <a:lstStyle/>
                    <a:p>
                      <a:pPr algn="ctr">
                        <a:lnSpc>
                          <a:spcPct val="100000"/>
                        </a:lnSpc>
                      </a:pPr>
                      <a:r>
                        <a:rPr lang="tr-TR" sz="1200" b="0" strike="noStrike" spc="-1" dirty="0" err="1" smtClean="0">
                          <a:solidFill>
                            <a:srgbClr val="000000"/>
                          </a:solidFill>
                          <a:uFill>
                            <a:solidFill>
                              <a:srgbClr val="FFFFFF"/>
                            </a:solidFill>
                          </a:uFill>
                          <a:latin typeface="Arial"/>
                        </a:rPr>
                        <a:t>Very</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light</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weight</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and</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strong</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8989CD"/>
                    </a:solidFill>
                  </a:tcPr>
                </a:tc>
                <a:extLst>
                  <a:ext uri="{0D108BD9-81ED-4DB2-BD59-A6C34878D82A}">
                    <a16:rowId xmlns:a16="http://schemas.microsoft.com/office/drawing/2014/main" xmlns="" val="10003"/>
                  </a:ext>
                </a:extLst>
              </a:tr>
              <a:tr h="6484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b="0" dirty="0" err="1" smtClean="0"/>
                        <a:t>Glider’s</a:t>
                      </a:r>
                      <a:r>
                        <a:rPr lang="tr-TR" sz="1600" b="0" dirty="0" smtClean="0"/>
                        <a:t> </a:t>
                      </a:r>
                      <a:r>
                        <a:rPr lang="tr-TR" sz="1600" b="0" dirty="0" err="1" smtClean="0"/>
                        <a:t>tail</a:t>
                      </a:r>
                      <a:endParaRPr lang="tr-TR" sz="1600" b="0" dirty="0" smtClean="0"/>
                    </a:p>
                  </a:txBody>
                  <a:tcPr anchor="ct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buFont typeface="Arial" panose="020B0604020202020204" pitchFamily="34" charset="0"/>
                        <a:buNone/>
                      </a:pPr>
                      <a:r>
                        <a:rPr lang="tr-TR" sz="1200" b="0" dirty="0" smtClean="0"/>
                        <a:t>-</a:t>
                      </a:r>
                      <a:r>
                        <a:rPr lang="tr-TR" sz="1200" b="0" dirty="0" err="1" smtClean="0"/>
                        <a:t>Foam</a:t>
                      </a:r>
                      <a:endParaRPr lang="tr-TR" sz="1200" b="0" dirty="0" smtClean="0"/>
                    </a:p>
                    <a:p>
                      <a:pPr>
                        <a:buFont typeface="Arial" panose="020B0604020202020204" pitchFamily="34" charset="0"/>
                        <a:buNone/>
                      </a:pPr>
                      <a:r>
                        <a:rPr lang="tr-TR" sz="1200" b="0" dirty="0" smtClean="0"/>
                        <a:t>-Balsa</a:t>
                      </a:r>
                    </a:p>
                    <a:p>
                      <a:pPr>
                        <a:buFont typeface="Arial" panose="020B0604020202020204" pitchFamily="34" charset="0"/>
                        <a:buNone/>
                      </a:pPr>
                      <a:r>
                        <a:rPr lang="tr-TR" sz="1200" b="0" dirty="0" smtClean="0"/>
                        <a:t>-ABS</a:t>
                      </a: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r>
                        <a:rPr lang="tr-TR" sz="1200" dirty="0" smtClean="0"/>
                        <a:t>Balsa</a:t>
                      </a: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100" b="0" strike="noStrike" spc="-1" dirty="0" err="1" smtClean="0">
                          <a:solidFill>
                            <a:srgbClr val="000000"/>
                          </a:solidFill>
                          <a:uFill>
                            <a:solidFill>
                              <a:srgbClr val="FFFFFF"/>
                            </a:solidFill>
                          </a:uFill>
                          <a:latin typeface="Arial"/>
                        </a:rPr>
                        <a:t>More</a:t>
                      </a:r>
                      <a:r>
                        <a:rPr lang="tr-TR" sz="1100" b="0" strike="noStrike" spc="-1" dirty="0" smtClean="0">
                          <a:solidFill>
                            <a:srgbClr val="000000"/>
                          </a:solidFill>
                          <a:uFill>
                            <a:solidFill>
                              <a:srgbClr val="FFFFFF"/>
                            </a:solidFill>
                          </a:uFill>
                          <a:latin typeface="Arial"/>
                        </a:rPr>
                        <a:t> </a:t>
                      </a:r>
                      <a:r>
                        <a:rPr lang="tr-TR" sz="1100" b="0" strike="noStrike" spc="-1" dirty="0" err="1" smtClean="0">
                          <a:solidFill>
                            <a:srgbClr val="000000"/>
                          </a:solidFill>
                          <a:uFill>
                            <a:solidFill>
                              <a:srgbClr val="FFFFFF"/>
                            </a:solidFill>
                          </a:uFill>
                          <a:latin typeface="Arial"/>
                        </a:rPr>
                        <a:t>light</a:t>
                      </a:r>
                      <a:r>
                        <a:rPr lang="tr-TR" sz="1100" b="0" strike="noStrike" spc="-1" dirty="0" smtClean="0">
                          <a:solidFill>
                            <a:srgbClr val="000000"/>
                          </a:solidFill>
                          <a:uFill>
                            <a:solidFill>
                              <a:srgbClr val="FFFFFF"/>
                            </a:solidFill>
                          </a:uFill>
                          <a:latin typeface="Arial"/>
                        </a:rPr>
                        <a:t> </a:t>
                      </a:r>
                      <a:r>
                        <a:rPr lang="tr-TR" sz="1100" b="0" strike="noStrike" spc="-1" dirty="0" err="1" smtClean="0">
                          <a:solidFill>
                            <a:srgbClr val="000000"/>
                          </a:solidFill>
                          <a:uFill>
                            <a:solidFill>
                              <a:srgbClr val="FFFFFF"/>
                            </a:solidFill>
                          </a:uFill>
                          <a:latin typeface="Arial"/>
                        </a:rPr>
                        <a:t>weight</a:t>
                      </a:r>
                      <a:r>
                        <a:rPr lang="tr-TR" sz="1100" b="0" strike="noStrike" spc="-1" dirty="0" smtClean="0">
                          <a:solidFill>
                            <a:srgbClr val="000000"/>
                          </a:solidFill>
                          <a:uFill>
                            <a:solidFill>
                              <a:srgbClr val="FFFFFF"/>
                            </a:solidFill>
                          </a:uFill>
                          <a:latin typeface="Arial"/>
                        </a:rPr>
                        <a:t> </a:t>
                      </a:r>
                      <a:r>
                        <a:rPr lang="tr-TR" sz="1100" b="0" strike="noStrike" spc="-1" dirty="0" err="1" smtClean="0">
                          <a:solidFill>
                            <a:srgbClr val="000000"/>
                          </a:solidFill>
                          <a:uFill>
                            <a:solidFill>
                              <a:srgbClr val="FFFFFF"/>
                            </a:solidFill>
                          </a:uFill>
                          <a:latin typeface="Arial"/>
                        </a:rPr>
                        <a:t>than</a:t>
                      </a:r>
                      <a:r>
                        <a:rPr lang="tr-TR" sz="1100" b="0" strike="noStrike" spc="-1" dirty="0" smtClean="0">
                          <a:solidFill>
                            <a:srgbClr val="000000"/>
                          </a:solidFill>
                          <a:uFill>
                            <a:solidFill>
                              <a:srgbClr val="FFFFFF"/>
                            </a:solidFill>
                          </a:uFill>
                          <a:latin typeface="Arial"/>
                        </a:rPr>
                        <a:t> ABS </a:t>
                      </a:r>
                      <a:r>
                        <a:rPr lang="tr-TR" sz="1100" b="0" strike="noStrike" spc="-1" dirty="0" err="1" smtClean="0">
                          <a:solidFill>
                            <a:srgbClr val="000000"/>
                          </a:solidFill>
                          <a:uFill>
                            <a:solidFill>
                              <a:srgbClr val="FFFFFF"/>
                            </a:solidFill>
                          </a:uFill>
                          <a:latin typeface="Arial"/>
                        </a:rPr>
                        <a:t>and</a:t>
                      </a:r>
                      <a:r>
                        <a:rPr lang="tr-TR" sz="1100" b="0" strike="noStrike" spc="-1" dirty="0" smtClean="0">
                          <a:solidFill>
                            <a:srgbClr val="000000"/>
                          </a:solidFill>
                          <a:uFill>
                            <a:solidFill>
                              <a:srgbClr val="FFFFFF"/>
                            </a:solidFill>
                          </a:uFill>
                          <a:latin typeface="Arial"/>
                        </a:rPr>
                        <a:t> </a:t>
                      </a:r>
                      <a:r>
                        <a:rPr lang="tr-TR" sz="1100" b="0" strike="noStrike" spc="-1" dirty="0" err="1" smtClean="0">
                          <a:solidFill>
                            <a:srgbClr val="000000"/>
                          </a:solidFill>
                          <a:uFill>
                            <a:solidFill>
                              <a:srgbClr val="FFFFFF"/>
                            </a:solidFill>
                          </a:uFill>
                          <a:latin typeface="Arial"/>
                        </a:rPr>
                        <a:t>more</a:t>
                      </a:r>
                      <a:r>
                        <a:rPr lang="tr-TR" sz="1100" b="0" strike="noStrike" spc="-1" dirty="0" smtClean="0">
                          <a:solidFill>
                            <a:srgbClr val="000000"/>
                          </a:solidFill>
                          <a:uFill>
                            <a:solidFill>
                              <a:srgbClr val="FFFFFF"/>
                            </a:solidFill>
                          </a:uFill>
                          <a:latin typeface="Arial"/>
                        </a:rPr>
                        <a:t> </a:t>
                      </a:r>
                      <a:r>
                        <a:rPr lang="tr-TR" sz="1100" b="0" strike="noStrike" spc="-1" dirty="0" err="1" smtClean="0">
                          <a:solidFill>
                            <a:srgbClr val="000000"/>
                          </a:solidFill>
                          <a:uFill>
                            <a:solidFill>
                              <a:srgbClr val="FFFFFF"/>
                            </a:solidFill>
                          </a:uFill>
                          <a:latin typeface="Arial"/>
                        </a:rPr>
                        <a:t>strenght</a:t>
                      </a:r>
                      <a:r>
                        <a:rPr lang="tr-TR" sz="1100" b="0" strike="noStrike" spc="-1" dirty="0" smtClean="0">
                          <a:solidFill>
                            <a:srgbClr val="000000"/>
                          </a:solidFill>
                          <a:uFill>
                            <a:solidFill>
                              <a:srgbClr val="FFFFFF"/>
                            </a:solidFill>
                          </a:uFill>
                          <a:latin typeface="Arial"/>
                        </a:rPr>
                        <a:t> </a:t>
                      </a:r>
                      <a:r>
                        <a:rPr lang="tr-TR" sz="1100" b="0" strike="noStrike" spc="-1" dirty="0" err="1" smtClean="0">
                          <a:solidFill>
                            <a:srgbClr val="000000"/>
                          </a:solidFill>
                          <a:uFill>
                            <a:solidFill>
                              <a:srgbClr val="FFFFFF"/>
                            </a:solidFill>
                          </a:uFill>
                          <a:latin typeface="Arial"/>
                        </a:rPr>
                        <a:t>than</a:t>
                      </a:r>
                      <a:r>
                        <a:rPr lang="tr-TR" sz="1100" b="0" strike="noStrike" spc="-1" dirty="0" smtClean="0">
                          <a:solidFill>
                            <a:srgbClr val="000000"/>
                          </a:solidFill>
                          <a:uFill>
                            <a:solidFill>
                              <a:srgbClr val="FFFFFF"/>
                            </a:solidFill>
                          </a:uFill>
                          <a:latin typeface="Arial"/>
                        </a:rPr>
                        <a:t> </a:t>
                      </a:r>
                      <a:r>
                        <a:rPr lang="tr-TR" sz="1100" b="0" strike="noStrike" spc="-1" dirty="0" err="1" smtClean="0">
                          <a:solidFill>
                            <a:srgbClr val="000000"/>
                          </a:solidFill>
                          <a:uFill>
                            <a:solidFill>
                              <a:srgbClr val="FFFFFF"/>
                            </a:solidFill>
                          </a:uFill>
                          <a:latin typeface="Arial"/>
                        </a:rPr>
                        <a:t>foam</a:t>
                      </a:r>
                      <a:endParaRPr lang="en-US" sz="11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C2C2EF"/>
                    </a:solidFill>
                  </a:tcPr>
                </a:tc>
                <a:extLst>
                  <a:ext uri="{0D108BD9-81ED-4DB2-BD59-A6C34878D82A}">
                    <a16:rowId xmlns:a16="http://schemas.microsoft.com/office/drawing/2014/main" xmlns="" val="10004"/>
                  </a:ext>
                </a:extLst>
              </a:tr>
              <a:tr h="643758">
                <a:tc>
                  <a:txBody>
                    <a:bodyPr/>
                    <a:lstStyle/>
                    <a:p>
                      <a:pPr algn="ctr">
                        <a:buFont typeface="Arial" panose="020B0604020202020204" pitchFamily="34" charset="0"/>
                        <a:buNone/>
                      </a:pPr>
                      <a:endParaRPr lang="en-US" sz="1600" b="0" strike="noStrike" spc="-1" dirty="0">
                        <a:solidFill>
                          <a:srgbClr val="000000"/>
                        </a:solidFill>
                        <a:uFill>
                          <a:solidFill>
                            <a:srgbClr val="FFFFFF"/>
                          </a:solidFill>
                        </a:uFill>
                        <a:latin typeface="+mn-lt"/>
                      </a:endParaRPr>
                    </a:p>
                  </a:txBody>
                  <a:tcPr anchor="ct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chemeClr val="accent2">
                        <a:lumMod val="60000"/>
                        <a:lumOff val="40000"/>
                      </a:schemeClr>
                    </a:solidFill>
                  </a:tcPr>
                </a:tc>
                <a:tc>
                  <a:txBody>
                    <a:bodyPr/>
                    <a:lstStyle/>
                    <a:p>
                      <a:pPr>
                        <a:buFont typeface="Arial" panose="020B0604020202020204" pitchFamily="34" charset="0"/>
                        <a:buChar char="―"/>
                      </a:pPr>
                      <a:endParaRPr lang="tr-TR" sz="1200" b="0" dirty="0"/>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chemeClr val="accent2">
                        <a:lumMod val="60000"/>
                        <a:lumOff val="40000"/>
                      </a:schemeClr>
                    </a:solidFill>
                  </a:tcPr>
                </a:tc>
                <a:tc>
                  <a:txBody>
                    <a:bodyPr/>
                    <a:lstStyle/>
                    <a:p>
                      <a:pPr algn="l"/>
                      <a:endParaRPr lang="en-US" sz="1200" b="0" dirty="0">
                        <a:solidFill>
                          <a:schemeClr val="tx1"/>
                        </a:solidFil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chemeClr val="accent2">
                        <a:lumMod val="60000"/>
                        <a:lumOff val="40000"/>
                      </a:schemeClr>
                    </a:solidFill>
                  </a:tcPr>
                </a:tc>
                <a:tc>
                  <a:txBody>
                    <a:bodyPr/>
                    <a:lstStyle/>
                    <a:p>
                      <a:pPr algn="ctr">
                        <a:lnSpc>
                          <a:spcPct val="100000"/>
                        </a:lnSpc>
                      </a:pPr>
                      <a:endParaRPr lang="en-US" sz="14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cap="flat" cmpd="sng" algn="ctr">
                      <a:solidFill>
                        <a:srgbClr val="2F2F98"/>
                      </a:solidFill>
                      <a:prstDash val="solid"/>
                      <a:round/>
                      <a:headEnd type="none" w="med" len="med"/>
                      <a:tailEnd type="none" w="med" len="med"/>
                    </a:lnB>
                    <a:solidFill>
                      <a:schemeClr val="accent2">
                        <a:lumMod val="60000"/>
                        <a:lumOff val="40000"/>
                      </a:schemeClr>
                    </a:solidFill>
                  </a:tcPr>
                </a:tc>
              </a:tr>
            </a:tbl>
          </a:graphicData>
        </a:graphic>
      </p:graphicFrame>
      <p:sp>
        <p:nvSpPr>
          <p:cNvPr id="6" name="Metin kutusu 5"/>
          <p:cNvSpPr txBox="1"/>
          <p:nvPr/>
        </p:nvSpPr>
        <p:spPr>
          <a:xfrm>
            <a:off x="3563888" y="1196752"/>
            <a:ext cx="2223686" cy="369332"/>
          </a:xfrm>
          <a:prstGeom prst="rect">
            <a:avLst/>
          </a:prstGeom>
          <a:noFill/>
        </p:spPr>
        <p:txBody>
          <a:bodyPr wrap="none" rtlCol="0">
            <a:spAutoFit/>
          </a:bodyPr>
          <a:lstStyle/>
          <a:p>
            <a:r>
              <a:rPr lang="tr-TR" sz="1800" b="1" dirty="0" smtClean="0"/>
              <a:t>Material Selection</a:t>
            </a:r>
            <a:endParaRPr lang="tr-TR" sz="1800" b="1" dirty="0"/>
          </a:p>
        </p:txBody>
      </p:sp>
      <p:sp>
        <p:nvSpPr>
          <p:cNvPr id="8"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31858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smtClean="0"/>
              <a:t>Acronyms</a:t>
            </a:r>
            <a:r>
              <a:rPr lang="tr-TR" dirty="0" smtClean="0"/>
              <a:t> (2 of 2)</a:t>
            </a:r>
            <a:endParaRPr lang="tr-TR" dirty="0"/>
          </a:p>
        </p:txBody>
      </p:sp>
      <p:sp>
        <p:nvSpPr>
          <p:cNvPr id="3" name="Metin Yer Tutucusu 2"/>
          <p:cNvSpPr>
            <a:spLocks noGrp="1"/>
          </p:cNvSpPr>
          <p:nvPr>
            <p:ph type="body" idx="1"/>
          </p:nvPr>
        </p:nvSpPr>
        <p:spPr/>
        <p:txBody>
          <a:bodyPr/>
          <a:lstStyle/>
          <a:p>
            <a:r>
              <a:rPr lang="tr-TR" sz="1400" dirty="0" smtClean="0"/>
              <a:t>PC – </a:t>
            </a:r>
            <a:r>
              <a:rPr lang="tr-TR" sz="1400" b="0" dirty="0" err="1" smtClean="0"/>
              <a:t>Personal</a:t>
            </a:r>
            <a:r>
              <a:rPr lang="tr-TR" sz="1400" b="0" dirty="0" smtClean="0"/>
              <a:t> </a:t>
            </a:r>
            <a:r>
              <a:rPr lang="tr-TR" sz="1400" b="0" dirty="0" err="1" smtClean="0"/>
              <a:t>Computer</a:t>
            </a:r>
            <a:endParaRPr lang="tr-TR" sz="1400" b="0" dirty="0" smtClean="0"/>
          </a:p>
          <a:p>
            <a:r>
              <a:rPr lang="tr-TR" sz="1400" dirty="0" smtClean="0"/>
              <a:t>RAM – </a:t>
            </a:r>
            <a:r>
              <a:rPr lang="tr-TR" sz="1400" b="0" dirty="0" err="1" smtClean="0"/>
              <a:t>Random</a:t>
            </a:r>
            <a:r>
              <a:rPr lang="tr-TR" sz="1400" b="0" dirty="0" smtClean="0"/>
              <a:t> Access Memory</a:t>
            </a:r>
          </a:p>
          <a:p>
            <a:r>
              <a:rPr lang="tr-TR" sz="1400" dirty="0" smtClean="0"/>
              <a:t>USB – </a:t>
            </a:r>
            <a:r>
              <a:rPr lang="tr-TR" sz="1400" b="0" dirty="0" smtClean="0"/>
              <a:t>Universal </a:t>
            </a:r>
            <a:r>
              <a:rPr lang="tr-TR" sz="1400" b="0" dirty="0" err="1" smtClean="0"/>
              <a:t>Serial</a:t>
            </a:r>
            <a:r>
              <a:rPr lang="tr-TR" sz="1400" b="0" dirty="0" smtClean="0"/>
              <a:t> </a:t>
            </a:r>
            <a:r>
              <a:rPr lang="tr-TR" sz="1400" b="0" dirty="0" err="1" smtClean="0"/>
              <a:t>Bus</a:t>
            </a:r>
            <a:r>
              <a:rPr lang="tr-TR" sz="1400" b="0" dirty="0" smtClean="0"/>
              <a:t> </a:t>
            </a:r>
          </a:p>
          <a:p>
            <a:r>
              <a:rPr lang="tr-TR" sz="1400" dirty="0" smtClean="0"/>
              <a:t>GUI – </a:t>
            </a:r>
            <a:r>
              <a:rPr lang="tr-TR" sz="1400" b="0" dirty="0" err="1" smtClean="0"/>
              <a:t>Graphical</a:t>
            </a:r>
            <a:r>
              <a:rPr lang="tr-TR" sz="1400" b="0" dirty="0" smtClean="0"/>
              <a:t> User </a:t>
            </a:r>
            <a:r>
              <a:rPr lang="tr-TR" sz="1400" b="0" dirty="0" err="1" smtClean="0"/>
              <a:t>Interface</a:t>
            </a:r>
            <a:endParaRPr lang="tr-TR" sz="1400" b="0" dirty="0" smtClean="0"/>
          </a:p>
          <a:p>
            <a:r>
              <a:rPr lang="tr-TR" sz="1400" dirty="0" smtClean="0"/>
              <a:t>LED – </a:t>
            </a:r>
            <a:r>
              <a:rPr lang="tr-TR" sz="1400" b="0" dirty="0" err="1" smtClean="0"/>
              <a:t>Light</a:t>
            </a:r>
            <a:r>
              <a:rPr lang="tr-TR" sz="1400" b="0" dirty="0" smtClean="0"/>
              <a:t> </a:t>
            </a:r>
            <a:r>
              <a:rPr lang="tr-TR" sz="1400" b="0" dirty="0" err="1" smtClean="0"/>
              <a:t>Emitting</a:t>
            </a:r>
            <a:r>
              <a:rPr lang="tr-TR" sz="1400" b="0" dirty="0" smtClean="0"/>
              <a:t> </a:t>
            </a:r>
            <a:r>
              <a:rPr lang="tr-TR" sz="1400" b="0" dirty="0" err="1" smtClean="0"/>
              <a:t>Diode</a:t>
            </a:r>
            <a:endParaRPr lang="tr-TR" sz="1400" b="0" dirty="0" smtClean="0"/>
          </a:p>
          <a:p>
            <a:r>
              <a:rPr lang="tr-TR" sz="1400" dirty="0" smtClean="0"/>
              <a:t>LDR – </a:t>
            </a:r>
            <a:r>
              <a:rPr lang="tr-TR" sz="1400" b="0" dirty="0" err="1" smtClean="0"/>
              <a:t>Light</a:t>
            </a:r>
            <a:r>
              <a:rPr lang="tr-TR" sz="1400" b="0" dirty="0" smtClean="0"/>
              <a:t> </a:t>
            </a:r>
            <a:r>
              <a:rPr lang="tr-TR" sz="1400" b="0" dirty="0" err="1" smtClean="0"/>
              <a:t>Dependent</a:t>
            </a:r>
            <a:r>
              <a:rPr lang="tr-TR" sz="1400" b="0" dirty="0" smtClean="0"/>
              <a:t> </a:t>
            </a:r>
            <a:r>
              <a:rPr lang="tr-TR" sz="1400" b="0" dirty="0" err="1" smtClean="0"/>
              <a:t>Resistor</a:t>
            </a:r>
            <a:endParaRPr lang="tr-TR" sz="1400" b="0" dirty="0" smtClean="0"/>
          </a:p>
          <a:p>
            <a:r>
              <a:rPr lang="tr-TR" sz="1400" dirty="0" smtClean="0"/>
              <a:t>HDP – </a:t>
            </a:r>
            <a:r>
              <a:rPr lang="tr-TR" sz="1400" b="0" dirty="0" smtClean="0"/>
              <a:t>High </a:t>
            </a:r>
            <a:r>
              <a:rPr lang="tr-TR" sz="1400" b="0" dirty="0" err="1" smtClean="0"/>
              <a:t>Density</a:t>
            </a:r>
            <a:r>
              <a:rPr lang="tr-TR" sz="1400" b="0" dirty="0" smtClean="0"/>
              <a:t> </a:t>
            </a:r>
            <a:r>
              <a:rPr lang="tr-TR" sz="1400" b="0" dirty="0" err="1" smtClean="0"/>
              <a:t>Polycarbonate</a:t>
            </a:r>
            <a:r>
              <a:rPr lang="tr-TR" sz="1400" b="0" dirty="0" smtClean="0"/>
              <a:t> </a:t>
            </a:r>
          </a:p>
          <a:p>
            <a:r>
              <a:rPr lang="tr-TR" sz="1400" dirty="0" smtClean="0"/>
              <a:t>RN – </a:t>
            </a:r>
            <a:r>
              <a:rPr lang="tr-TR" sz="1400" b="0" dirty="0" err="1" smtClean="0"/>
              <a:t>Requirement</a:t>
            </a:r>
            <a:r>
              <a:rPr lang="tr-TR" sz="1400" b="0" dirty="0" smtClean="0"/>
              <a:t> </a:t>
            </a:r>
            <a:r>
              <a:rPr lang="tr-TR" sz="1400" b="0" dirty="0" err="1" smtClean="0"/>
              <a:t>Number</a:t>
            </a:r>
            <a:endParaRPr lang="tr-TR" sz="1400" b="0" dirty="0" smtClean="0"/>
          </a:p>
          <a:p>
            <a:r>
              <a:rPr lang="tr-TR" sz="1400" dirty="0" smtClean="0"/>
              <a:t>SRN – </a:t>
            </a:r>
            <a:r>
              <a:rPr lang="tr-TR" sz="1400" b="0" dirty="0" err="1" smtClean="0"/>
              <a:t>Subsytem</a:t>
            </a:r>
            <a:r>
              <a:rPr lang="tr-TR" sz="1400" b="0" dirty="0" smtClean="0"/>
              <a:t> </a:t>
            </a:r>
            <a:r>
              <a:rPr lang="tr-TR" sz="1400" b="0" dirty="0" err="1" smtClean="0"/>
              <a:t>Requirement</a:t>
            </a:r>
            <a:r>
              <a:rPr lang="tr-TR" sz="1400" b="0" dirty="0" smtClean="0"/>
              <a:t> </a:t>
            </a:r>
            <a:r>
              <a:rPr lang="tr-TR" sz="1400" b="0" dirty="0" err="1" smtClean="0"/>
              <a:t>Number</a:t>
            </a:r>
            <a:endParaRPr lang="tr-TR" sz="1400" b="0" dirty="0" smtClean="0"/>
          </a:p>
          <a:p>
            <a:r>
              <a:rPr lang="tr-TR" sz="1400" dirty="0" smtClean="0"/>
              <a:t>ADC – </a:t>
            </a:r>
            <a:r>
              <a:rPr lang="tr-TR" sz="1400" b="0" dirty="0" err="1" smtClean="0"/>
              <a:t>Analogue</a:t>
            </a:r>
            <a:r>
              <a:rPr lang="tr-TR" sz="1400" b="0" dirty="0" smtClean="0"/>
              <a:t> </a:t>
            </a:r>
            <a:r>
              <a:rPr lang="tr-TR" sz="1400" b="0" dirty="0" err="1" smtClean="0"/>
              <a:t>to</a:t>
            </a:r>
            <a:r>
              <a:rPr lang="tr-TR" sz="1400" b="0" dirty="0" smtClean="0"/>
              <a:t> </a:t>
            </a:r>
            <a:r>
              <a:rPr lang="tr-TR" sz="1400" b="0" dirty="0" err="1" smtClean="0"/>
              <a:t>Digital</a:t>
            </a:r>
            <a:r>
              <a:rPr lang="tr-TR" sz="1400" b="0" dirty="0" smtClean="0"/>
              <a:t> Converter</a:t>
            </a:r>
          </a:p>
          <a:p>
            <a:r>
              <a:rPr lang="tr-TR" sz="1400" dirty="0" smtClean="0"/>
              <a:t>DC – </a:t>
            </a:r>
            <a:r>
              <a:rPr lang="tr-TR" sz="1400" b="0" dirty="0" smtClean="0"/>
              <a:t>Direct </a:t>
            </a:r>
            <a:r>
              <a:rPr lang="tr-TR" sz="1400" b="0" dirty="0" err="1" smtClean="0"/>
              <a:t>Current</a:t>
            </a:r>
            <a:r>
              <a:rPr lang="tr-TR" sz="1400" b="0" dirty="0" smtClean="0"/>
              <a:t> </a:t>
            </a:r>
          </a:p>
          <a:p>
            <a:endParaRPr lang="tr-TR" sz="1400" b="0" dirty="0"/>
          </a:p>
          <a:p>
            <a:endParaRPr lang="tr-TR" sz="1400" b="0" dirty="0" smtClean="0"/>
          </a:p>
          <a:p>
            <a:endParaRPr lang="tr-TR" sz="1400" b="0" dirty="0"/>
          </a:p>
          <a:p>
            <a:r>
              <a:rPr lang="tr-TR" sz="3600" b="0" dirty="0" smtClean="0">
                <a:solidFill>
                  <a:srgbClr val="FF0000"/>
                </a:solidFill>
              </a:rPr>
              <a:t>TEKRAR GÖZDEN GEÇİRELECEK!!!!!</a:t>
            </a:r>
          </a:p>
          <a:p>
            <a:endParaRPr lang="tr-TR" sz="1400" dirty="0" smtClean="0"/>
          </a:p>
          <a:p>
            <a:endParaRPr lang="tr-TR" sz="1400"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pPr marL="0" marR="0" lvl="0" indent="0" algn="r" rtl="0">
                <a:spcBef>
                  <a:spcPts val="0"/>
                </a:spcBef>
                <a:spcAft>
                  <a:spcPts val="0"/>
                </a:spcAft>
                <a:buSzPct val="25000"/>
                <a:buNone/>
              </a:pPr>
              <a:t>5</a:t>
            </a:fld>
            <a:endParaRPr lang="en-US" sz="1000" b="0" i="0" u="none" strike="noStrike" cap="none">
              <a:solidFill>
                <a:schemeClr val="dk1"/>
              </a:solidFill>
              <a:latin typeface="Arial"/>
              <a:ea typeface="Arial"/>
              <a:cs typeface="Arial"/>
              <a:sym typeface="Arial"/>
            </a:endParaRPr>
          </a:p>
        </p:txBody>
      </p:sp>
      <p:sp>
        <p:nvSpPr>
          <p:cNvPr id="6" name="Shape 180"/>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(Team Number and Name)</a:t>
            </a:r>
          </a:p>
        </p:txBody>
      </p:sp>
      <p:sp>
        <p:nvSpPr>
          <p:cNvPr id="7" name="Shape 14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a:t>
            </a:r>
            <a:r>
              <a:rPr lang="tr-TR" sz="1000" dirty="0" smtClean="0">
                <a:solidFill>
                  <a:schemeClr val="dk1"/>
                </a:solidFill>
              </a:rPr>
              <a:t>Muzaffer Duysal</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973702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Payload Mechanical Layout of Components Trade &amp; Selection</a:t>
            </a:r>
            <a:endParaRPr lang="tr-TR" dirty="0"/>
          </a:p>
        </p:txBody>
      </p:sp>
      <p:sp>
        <p:nvSpPr>
          <p:cNvPr id="4" name="Slayt Numarası Yer Tutucusu 3"/>
          <p:cNvSpPr>
            <a:spLocks noGrp="1"/>
          </p:cNvSpPr>
          <p:nvPr>
            <p:ph type="sldNum" idx="12"/>
          </p:nvPr>
        </p:nvSpPr>
        <p:spPr/>
        <p:txBody>
          <a:bodyPr/>
          <a:lstStyle/>
          <a:p>
            <a:pPr algn="r">
              <a:buSzPct val="25000"/>
            </a:pPr>
            <a:fld id="{00000000-1234-1234-1234-123412341234}" type="slidenum">
              <a:rPr lang="en-US" sz="1000" smtClean="0"/>
              <a:pPr algn="r">
                <a:buSzPct val="25000"/>
              </a:pPr>
              <a:t>50</a:t>
            </a:fld>
            <a:endParaRPr lang="en-US" sz="100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 y="1027239"/>
            <a:ext cx="3781028" cy="2767274"/>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84" y="3957436"/>
            <a:ext cx="6061881" cy="2395737"/>
          </a:xfrm>
          <a:prstGeom prst="rect">
            <a:avLst/>
          </a:prstGeom>
        </p:spPr>
      </p:pic>
      <p:cxnSp>
        <p:nvCxnSpPr>
          <p:cNvPr id="12" name="Düz Ok Bağlayıcısı 11"/>
          <p:cNvCxnSpPr/>
          <p:nvPr/>
        </p:nvCxnSpPr>
        <p:spPr>
          <a:xfrm flipV="1">
            <a:off x="4427984" y="4653136"/>
            <a:ext cx="288032" cy="648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Metin kutusu 13"/>
          <p:cNvSpPr txBox="1"/>
          <p:nvPr/>
        </p:nvSpPr>
        <p:spPr>
          <a:xfrm>
            <a:off x="2536724" y="4424959"/>
            <a:ext cx="1795684" cy="261610"/>
          </a:xfrm>
          <a:prstGeom prst="rect">
            <a:avLst/>
          </a:prstGeom>
          <a:noFill/>
        </p:spPr>
        <p:txBody>
          <a:bodyPr wrap="none" rtlCol="0">
            <a:spAutoFit/>
          </a:bodyPr>
          <a:lstStyle/>
          <a:p>
            <a:r>
              <a:rPr lang="tr-TR" sz="1100" dirty="0" smtClean="0"/>
              <a:t>ABS </a:t>
            </a:r>
            <a:r>
              <a:rPr lang="tr-TR" sz="1100" dirty="0" err="1" smtClean="0"/>
              <a:t>flement</a:t>
            </a:r>
            <a:r>
              <a:rPr lang="tr-TR" sz="1100" dirty="0" smtClean="0"/>
              <a:t> ( 3D printer )</a:t>
            </a:r>
            <a:endParaRPr lang="tr-TR" sz="1100" dirty="0"/>
          </a:p>
        </p:txBody>
      </p:sp>
      <p:cxnSp>
        <p:nvCxnSpPr>
          <p:cNvPr id="21" name="Düz Ok Bağlayıcısı 20"/>
          <p:cNvCxnSpPr/>
          <p:nvPr/>
        </p:nvCxnSpPr>
        <p:spPr>
          <a:xfrm flipV="1">
            <a:off x="5580112" y="5228633"/>
            <a:ext cx="712681" cy="212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p:cNvCxnSpPr/>
          <p:nvPr/>
        </p:nvCxnSpPr>
        <p:spPr>
          <a:xfrm>
            <a:off x="5302538" y="4672997"/>
            <a:ext cx="1026676" cy="4523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Metin kutusu 24"/>
          <p:cNvSpPr txBox="1"/>
          <p:nvPr/>
        </p:nvSpPr>
        <p:spPr>
          <a:xfrm>
            <a:off x="6272857" y="5017969"/>
            <a:ext cx="538930" cy="261610"/>
          </a:xfrm>
          <a:prstGeom prst="rect">
            <a:avLst/>
          </a:prstGeom>
          <a:noFill/>
        </p:spPr>
        <p:txBody>
          <a:bodyPr wrap="none" rtlCol="0">
            <a:spAutoFit/>
          </a:bodyPr>
          <a:lstStyle/>
          <a:p>
            <a:r>
              <a:rPr lang="tr-TR" sz="1100" dirty="0" smtClean="0"/>
              <a:t>Balsa</a:t>
            </a:r>
            <a:endParaRPr lang="tr-TR" sz="1100" dirty="0"/>
          </a:p>
        </p:txBody>
      </p:sp>
      <p:cxnSp>
        <p:nvCxnSpPr>
          <p:cNvPr id="27" name="Düz Ok Bağlayıcısı 26"/>
          <p:cNvCxnSpPr/>
          <p:nvPr/>
        </p:nvCxnSpPr>
        <p:spPr>
          <a:xfrm flipV="1">
            <a:off x="2496516" y="4663125"/>
            <a:ext cx="713423" cy="5681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p:cNvCxnSpPr/>
          <p:nvPr/>
        </p:nvCxnSpPr>
        <p:spPr>
          <a:xfrm flipH="1" flipV="1">
            <a:off x="976361" y="4908608"/>
            <a:ext cx="3181436" cy="251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Metin kutusu 31"/>
          <p:cNvSpPr txBox="1"/>
          <p:nvPr/>
        </p:nvSpPr>
        <p:spPr>
          <a:xfrm>
            <a:off x="-19954" y="4636988"/>
            <a:ext cx="1090363" cy="307777"/>
          </a:xfrm>
          <a:prstGeom prst="rect">
            <a:avLst/>
          </a:prstGeom>
          <a:noFill/>
        </p:spPr>
        <p:txBody>
          <a:bodyPr wrap="none" rtlCol="0">
            <a:spAutoFit/>
          </a:bodyPr>
          <a:lstStyle/>
          <a:p>
            <a:r>
              <a:rPr lang="tr-TR" sz="1100" dirty="0" err="1" smtClean="0"/>
              <a:t>Foam</a:t>
            </a:r>
            <a:r>
              <a:rPr lang="tr-TR" sz="1100" dirty="0" smtClean="0"/>
              <a:t>(</a:t>
            </a:r>
            <a:r>
              <a:rPr lang="tr-TR" sz="1100" dirty="0" err="1" smtClean="0"/>
              <a:t>depron</a:t>
            </a:r>
            <a:r>
              <a:rPr lang="tr-TR" dirty="0" smtClean="0"/>
              <a:t>)</a:t>
            </a:r>
            <a:endParaRPr lang="tr-TR" dirty="0"/>
          </a:p>
        </p:txBody>
      </p:sp>
      <p:cxnSp>
        <p:nvCxnSpPr>
          <p:cNvPr id="35" name="Düz Ok Bağlayıcısı 34"/>
          <p:cNvCxnSpPr/>
          <p:nvPr/>
        </p:nvCxnSpPr>
        <p:spPr>
          <a:xfrm flipH="1" flipV="1">
            <a:off x="1920143" y="4571706"/>
            <a:ext cx="135089" cy="612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Resim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611461" y="3799939"/>
            <a:ext cx="617365" cy="740838"/>
          </a:xfrm>
          <a:prstGeom prst="rect">
            <a:avLst/>
          </a:prstGeom>
        </p:spPr>
      </p:pic>
      <p:cxnSp>
        <p:nvCxnSpPr>
          <p:cNvPr id="47" name="Düz Ok Bağlayıcısı 46"/>
          <p:cNvCxnSpPr/>
          <p:nvPr/>
        </p:nvCxnSpPr>
        <p:spPr>
          <a:xfrm flipH="1" flipV="1">
            <a:off x="419433" y="4992657"/>
            <a:ext cx="1671870" cy="7474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Düz Ok Bağlayıcısı 51"/>
          <p:cNvCxnSpPr/>
          <p:nvPr/>
        </p:nvCxnSpPr>
        <p:spPr>
          <a:xfrm>
            <a:off x="4247964" y="5697846"/>
            <a:ext cx="360040" cy="432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Metin kutusu 55"/>
          <p:cNvSpPr txBox="1"/>
          <p:nvPr/>
        </p:nvSpPr>
        <p:spPr>
          <a:xfrm>
            <a:off x="4485373" y="6058643"/>
            <a:ext cx="490840" cy="261610"/>
          </a:xfrm>
          <a:prstGeom prst="rect">
            <a:avLst/>
          </a:prstGeom>
          <a:noFill/>
        </p:spPr>
        <p:txBody>
          <a:bodyPr wrap="none" rtlCol="0">
            <a:spAutoFit/>
          </a:bodyPr>
          <a:lstStyle/>
          <a:p>
            <a:r>
              <a:rPr lang="tr-TR" sz="1100" dirty="0" err="1" smtClean="0"/>
              <a:t>cane</a:t>
            </a:r>
            <a:endParaRPr lang="tr-TR" sz="1100" dirty="0"/>
          </a:p>
        </p:txBody>
      </p:sp>
      <p:pic>
        <p:nvPicPr>
          <p:cNvPr id="57" name="Resim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2538" y="1027239"/>
            <a:ext cx="3859513" cy="2382044"/>
          </a:xfrm>
          <a:prstGeom prst="rect">
            <a:avLst/>
          </a:prstGeom>
        </p:spPr>
      </p:pic>
      <p:cxnSp>
        <p:nvCxnSpPr>
          <p:cNvPr id="59" name="Düz Ok Bağlayıcısı 58"/>
          <p:cNvCxnSpPr/>
          <p:nvPr/>
        </p:nvCxnSpPr>
        <p:spPr>
          <a:xfrm flipH="1">
            <a:off x="4716016" y="1700808"/>
            <a:ext cx="864096" cy="1539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Metin kutusu 59"/>
          <p:cNvSpPr txBox="1"/>
          <p:nvPr/>
        </p:nvSpPr>
        <p:spPr>
          <a:xfrm>
            <a:off x="4076645" y="1521401"/>
            <a:ext cx="941283" cy="523220"/>
          </a:xfrm>
          <a:prstGeom prst="rect">
            <a:avLst/>
          </a:prstGeom>
          <a:noFill/>
        </p:spPr>
        <p:txBody>
          <a:bodyPr wrap="none" rtlCol="0">
            <a:spAutoFit/>
          </a:bodyPr>
          <a:lstStyle/>
          <a:p>
            <a:r>
              <a:rPr lang="tr-TR" dirty="0" err="1" smtClean="0"/>
              <a:t>Pitot</a:t>
            </a:r>
            <a:r>
              <a:rPr lang="tr-TR" dirty="0" smtClean="0"/>
              <a:t> </a:t>
            </a:r>
            <a:r>
              <a:rPr lang="tr-TR" dirty="0" err="1" smtClean="0"/>
              <a:t>tube</a:t>
            </a:r>
            <a:endParaRPr lang="tr-TR" dirty="0" smtClean="0"/>
          </a:p>
          <a:p>
            <a:r>
              <a:rPr lang="tr-TR" dirty="0" smtClean="0"/>
              <a:t>   hole»»</a:t>
            </a:r>
            <a:endParaRPr lang="tr-TR" dirty="0"/>
          </a:p>
        </p:txBody>
      </p:sp>
      <p:cxnSp>
        <p:nvCxnSpPr>
          <p:cNvPr id="64" name="Düz Ok Bağlayıcısı 63"/>
          <p:cNvCxnSpPr/>
          <p:nvPr/>
        </p:nvCxnSpPr>
        <p:spPr>
          <a:xfrm>
            <a:off x="5915770" y="2120319"/>
            <a:ext cx="240406" cy="1092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Metin kutusu 65"/>
          <p:cNvSpPr txBox="1"/>
          <p:nvPr/>
        </p:nvSpPr>
        <p:spPr>
          <a:xfrm>
            <a:off x="5406613" y="3170402"/>
            <a:ext cx="1736373" cy="523220"/>
          </a:xfrm>
          <a:prstGeom prst="rect">
            <a:avLst/>
          </a:prstGeom>
          <a:noFill/>
        </p:spPr>
        <p:txBody>
          <a:bodyPr wrap="none" rtlCol="0">
            <a:spAutoFit/>
          </a:bodyPr>
          <a:lstStyle/>
          <a:p>
            <a:r>
              <a:rPr lang="tr-TR" dirty="0" err="1" smtClean="0"/>
              <a:t>Camera</a:t>
            </a:r>
            <a:r>
              <a:rPr lang="tr-TR" dirty="0" smtClean="0"/>
              <a:t> </a:t>
            </a:r>
            <a:r>
              <a:rPr lang="tr-TR" dirty="0" err="1" smtClean="0"/>
              <a:t>connection</a:t>
            </a:r>
            <a:endParaRPr lang="tr-TR" dirty="0" smtClean="0"/>
          </a:p>
          <a:p>
            <a:r>
              <a:rPr lang="tr-TR" dirty="0" smtClean="0"/>
              <a:t>           Hole          </a:t>
            </a:r>
            <a:endParaRPr lang="tr-TR" dirty="0"/>
          </a:p>
        </p:txBody>
      </p:sp>
      <p:cxnSp>
        <p:nvCxnSpPr>
          <p:cNvPr id="68" name="Düz Ok Bağlayıcısı 67"/>
          <p:cNvCxnSpPr/>
          <p:nvPr/>
        </p:nvCxnSpPr>
        <p:spPr>
          <a:xfrm flipV="1">
            <a:off x="6192180" y="1412776"/>
            <a:ext cx="669616" cy="441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Metin kutusu 69"/>
          <p:cNvSpPr txBox="1"/>
          <p:nvPr/>
        </p:nvSpPr>
        <p:spPr>
          <a:xfrm>
            <a:off x="5943853" y="1100863"/>
            <a:ext cx="1965603" cy="307777"/>
          </a:xfrm>
          <a:prstGeom prst="rect">
            <a:avLst/>
          </a:prstGeom>
          <a:noFill/>
        </p:spPr>
        <p:txBody>
          <a:bodyPr wrap="none" rtlCol="0">
            <a:spAutoFit/>
          </a:bodyPr>
          <a:lstStyle/>
          <a:p>
            <a:r>
              <a:rPr lang="tr-TR" dirty="0" smtClean="0"/>
              <a:t> electrical components</a:t>
            </a:r>
            <a:endParaRPr lang="tr-TR" dirty="0"/>
          </a:p>
        </p:txBody>
      </p:sp>
      <p:cxnSp>
        <p:nvCxnSpPr>
          <p:cNvPr id="76" name="Düz Ok Bağlayıcısı 75"/>
          <p:cNvCxnSpPr/>
          <p:nvPr/>
        </p:nvCxnSpPr>
        <p:spPr>
          <a:xfrm flipV="1">
            <a:off x="2055232" y="4131415"/>
            <a:ext cx="470966" cy="212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Metin kutusu 77"/>
          <p:cNvSpPr txBox="1"/>
          <p:nvPr/>
        </p:nvSpPr>
        <p:spPr>
          <a:xfrm>
            <a:off x="2496516" y="3952589"/>
            <a:ext cx="835485" cy="261610"/>
          </a:xfrm>
          <a:prstGeom prst="rect">
            <a:avLst/>
          </a:prstGeom>
          <a:noFill/>
        </p:spPr>
        <p:txBody>
          <a:bodyPr wrap="none" rtlCol="0">
            <a:spAutoFit/>
          </a:bodyPr>
          <a:lstStyle/>
          <a:p>
            <a:r>
              <a:rPr lang="tr-TR" sz="1100" dirty="0" err="1"/>
              <a:t>spring</a:t>
            </a:r>
            <a:r>
              <a:rPr lang="tr-TR" sz="1100" dirty="0"/>
              <a:t> </a:t>
            </a:r>
            <a:r>
              <a:rPr lang="tr-TR" sz="1100" dirty="0" err="1"/>
              <a:t>pin</a:t>
            </a:r>
            <a:r>
              <a:rPr lang="tr-TR" sz="1100" dirty="0"/>
              <a:t> </a:t>
            </a:r>
          </a:p>
        </p:txBody>
      </p:sp>
      <p:pic>
        <p:nvPicPr>
          <p:cNvPr id="110" name="Resim 10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4665" y="4420599"/>
            <a:ext cx="2311058" cy="1916131"/>
          </a:xfrm>
          <a:prstGeom prst="rect">
            <a:avLst/>
          </a:prstGeom>
        </p:spPr>
      </p:pic>
      <p:cxnSp>
        <p:nvCxnSpPr>
          <p:cNvPr id="112" name="Düz Ok Bağlayıcısı 111"/>
          <p:cNvCxnSpPr/>
          <p:nvPr/>
        </p:nvCxnSpPr>
        <p:spPr>
          <a:xfrm flipV="1">
            <a:off x="7543799" y="4214199"/>
            <a:ext cx="52537" cy="1087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Düz Ok Bağlayıcısı 113"/>
          <p:cNvCxnSpPr/>
          <p:nvPr/>
        </p:nvCxnSpPr>
        <p:spPr>
          <a:xfrm flipH="1" flipV="1">
            <a:off x="8204825" y="4214199"/>
            <a:ext cx="139074" cy="1087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Metin kutusu 114"/>
          <p:cNvSpPr txBox="1"/>
          <p:nvPr/>
        </p:nvSpPr>
        <p:spPr>
          <a:xfrm>
            <a:off x="7330128" y="3966555"/>
            <a:ext cx="1180131" cy="307777"/>
          </a:xfrm>
          <a:prstGeom prst="rect">
            <a:avLst/>
          </a:prstGeom>
          <a:noFill/>
        </p:spPr>
        <p:txBody>
          <a:bodyPr wrap="none" rtlCol="0">
            <a:spAutoFit/>
          </a:bodyPr>
          <a:lstStyle/>
          <a:p>
            <a:r>
              <a:rPr lang="tr-TR" dirty="0" smtClean="0"/>
              <a:t>Solar panels</a:t>
            </a:r>
            <a:endParaRPr lang="tr-TR" dirty="0"/>
          </a:p>
        </p:txBody>
      </p:sp>
      <p:sp>
        <p:nvSpPr>
          <p:cNvPr id="3" name="Metin kutusu 2"/>
          <p:cNvSpPr txBox="1"/>
          <p:nvPr/>
        </p:nvSpPr>
        <p:spPr>
          <a:xfrm>
            <a:off x="1182724" y="2965139"/>
            <a:ext cx="4934364" cy="1015663"/>
          </a:xfrm>
          <a:prstGeom prst="rect">
            <a:avLst/>
          </a:prstGeom>
          <a:noFill/>
        </p:spPr>
        <p:txBody>
          <a:bodyPr wrap="none" rtlCol="0">
            <a:spAutoFit/>
          </a:bodyPr>
          <a:lstStyle/>
          <a:p>
            <a:r>
              <a:rPr lang="tr-TR" sz="6000" dirty="0" err="1" smtClean="0">
                <a:solidFill>
                  <a:srgbClr val="FF0000"/>
                </a:solidFill>
              </a:rPr>
              <a:t>duzenlenecek</a:t>
            </a:r>
            <a:endParaRPr lang="tr-TR" sz="6000" dirty="0">
              <a:solidFill>
                <a:srgbClr val="FF0000"/>
              </a:solidFill>
            </a:endParaRPr>
          </a:p>
        </p:txBody>
      </p:sp>
    </p:spTree>
    <p:extLst>
      <p:ext uri="{BB962C8B-B14F-4D97-AF65-F5344CB8AC3E}">
        <p14:creationId xmlns:p14="http://schemas.microsoft.com/office/powerpoint/2010/main" val="7432625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Payload Pre Deployment</a:t>
            </a:r>
            <a:br>
              <a:rPr lang="en-US" dirty="0"/>
            </a:br>
            <a:r>
              <a:rPr lang="en-US" dirty="0"/>
              <a:t>Configuration Trade &amp; Selection</a:t>
            </a:r>
            <a:endParaRPr lang="tr-TR" dirty="0"/>
          </a:p>
        </p:txBody>
      </p:sp>
      <p:sp>
        <p:nvSpPr>
          <p:cNvPr id="4" name="Slayt Numarası Yer Tutucusu 3"/>
          <p:cNvSpPr>
            <a:spLocks noGrp="1"/>
          </p:cNvSpPr>
          <p:nvPr>
            <p:ph type="sldNum" idx="12"/>
          </p:nvPr>
        </p:nvSpPr>
        <p:spPr/>
        <p:txBody>
          <a:bodyPr/>
          <a:lstStyle/>
          <a:p>
            <a:pPr algn="r">
              <a:buSzPct val="25000"/>
            </a:pPr>
            <a:fld id="{00000000-1234-1234-1234-123412341234}" type="slidenum">
              <a:rPr lang="en-US" sz="1000" smtClean="0"/>
              <a:pPr algn="r">
                <a:buSzPct val="25000"/>
              </a:pPr>
              <a:t>51</a:t>
            </a:fld>
            <a:endParaRPr lang="en-US" sz="1000"/>
          </a:p>
        </p:txBody>
      </p:sp>
      <p:sp>
        <p:nvSpPr>
          <p:cNvPr id="5"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81" y="2910500"/>
            <a:ext cx="1910592" cy="1858144"/>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569479">
            <a:off x="1236902" y="3280898"/>
            <a:ext cx="1402474" cy="511071"/>
          </a:xfrm>
          <a:prstGeom prst="rect">
            <a:avLst/>
          </a:prstGeom>
        </p:spPr>
      </p:pic>
      <p:sp>
        <p:nvSpPr>
          <p:cNvPr id="30" name="Metin kutusu 29"/>
          <p:cNvSpPr txBox="1"/>
          <p:nvPr/>
        </p:nvSpPr>
        <p:spPr>
          <a:xfrm>
            <a:off x="206816" y="1267906"/>
            <a:ext cx="6651180" cy="692497"/>
          </a:xfrm>
          <a:prstGeom prst="rect">
            <a:avLst/>
          </a:prstGeom>
          <a:noFill/>
        </p:spPr>
        <p:txBody>
          <a:bodyPr wrap="none" rtlCol="0">
            <a:spAutoFit/>
          </a:bodyPr>
          <a:lstStyle/>
          <a:p>
            <a:r>
              <a:rPr lang="en-US" dirty="0"/>
              <a:t>– </a:t>
            </a:r>
            <a:r>
              <a:rPr lang="en-US" sz="1100" dirty="0"/>
              <a:t>The glider is supported by foam so that it does not move in the </a:t>
            </a:r>
            <a:r>
              <a:rPr lang="en-US" sz="1100" dirty="0" smtClean="0"/>
              <a:t>container</a:t>
            </a:r>
            <a:endParaRPr lang="tr-TR" sz="1100" dirty="0" smtClean="0"/>
          </a:p>
          <a:p>
            <a:endParaRPr lang="en-US" sz="1100" dirty="0"/>
          </a:p>
          <a:p>
            <a:r>
              <a:rPr lang="en-US" dirty="0"/>
              <a:t>–</a:t>
            </a:r>
            <a:r>
              <a:rPr lang="en-US" sz="1100" dirty="0"/>
              <a:t> The wings of the planer are folded backwards with the help of a spring pin and placed in the container</a:t>
            </a:r>
          </a:p>
        </p:txBody>
      </p:sp>
      <p:sp>
        <p:nvSpPr>
          <p:cNvPr id="31" name="Metin kutusu 30"/>
          <p:cNvSpPr txBox="1"/>
          <p:nvPr/>
        </p:nvSpPr>
        <p:spPr>
          <a:xfrm>
            <a:off x="5680415" y="2420888"/>
            <a:ext cx="1710725" cy="261610"/>
          </a:xfrm>
          <a:prstGeom prst="rect">
            <a:avLst/>
          </a:prstGeom>
          <a:noFill/>
        </p:spPr>
        <p:txBody>
          <a:bodyPr wrap="none" rtlCol="0">
            <a:spAutoFit/>
          </a:bodyPr>
          <a:lstStyle/>
          <a:p>
            <a:r>
              <a:rPr lang="tr-TR" sz="1100" dirty="0" err="1" smtClean="0"/>
              <a:t>Foam</a:t>
            </a:r>
            <a:r>
              <a:rPr lang="tr-TR" sz="1100" dirty="0" smtClean="0"/>
              <a:t> </a:t>
            </a:r>
            <a:r>
              <a:rPr lang="tr-TR" sz="1100" dirty="0" err="1" smtClean="0"/>
              <a:t>supports</a:t>
            </a:r>
            <a:r>
              <a:rPr lang="tr-TR" sz="1100" dirty="0" smtClean="0"/>
              <a:t> </a:t>
            </a:r>
            <a:r>
              <a:rPr lang="tr-TR" sz="1100" dirty="0" err="1" smtClean="0"/>
              <a:t>for</a:t>
            </a:r>
            <a:r>
              <a:rPr lang="tr-TR" sz="1100" dirty="0" smtClean="0"/>
              <a:t> </a:t>
            </a:r>
            <a:r>
              <a:rPr lang="tr-TR" sz="1100" dirty="0" err="1" smtClean="0"/>
              <a:t>glider</a:t>
            </a:r>
            <a:endParaRPr lang="tr-TR" sz="1100" dirty="0"/>
          </a:p>
        </p:txBody>
      </p:sp>
      <p:cxnSp>
        <p:nvCxnSpPr>
          <p:cNvPr id="33" name="Dirsek Bağlayıcısı 32"/>
          <p:cNvCxnSpPr/>
          <p:nvPr/>
        </p:nvCxnSpPr>
        <p:spPr>
          <a:xfrm rot="10800000" flipV="1">
            <a:off x="1579268" y="3927840"/>
            <a:ext cx="506374" cy="19828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Resim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0743" y="2729773"/>
            <a:ext cx="2734057" cy="1886213"/>
          </a:xfrm>
          <a:prstGeom prst="rect">
            <a:avLst/>
          </a:prstGeom>
        </p:spPr>
      </p:pic>
      <p:cxnSp>
        <p:nvCxnSpPr>
          <p:cNvPr id="52" name="Dirsek Bağlayıcısı 51"/>
          <p:cNvCxnSpPr/>
          <p:nvPr/>
        </p:nvCxnSpPr>
        <p:spPr>
          <a:xfrm rot="10800000" flipV="1">
            <a:off x="1479986" y="3440602"/>
            <a:ext cx="216024" cy="72008"/>
          </a:xfrm>
          <a:prstGeom prst="bentConnector3">
            <a:avLst>
              <a:gd name="adj1" fmla="val 3790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Düz Ok Bağlayıcısı 55"/>
          <p:cNvCxnSpPr/>
          <p:nvPr/>
        </p:nvCxnSpPr>
        <p:spPr>
          <a:xfrm flipV="1">
            <a:off x="5041518" y="2682498"/>
            <a:ext cx="845301" cy="780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Düz Ok Bağlayıcısı 57"/>
          <p:cNvCxnSpPr/>
          <p:nvPr/>
        </p:nvCxnSpPr>
        <p:spPr>
          <a:xfrm flipV="1">
            <a:off x="5253078" y="2682498"/>
            <a:ext cx="1156473" cy="14436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0" name="Resim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1471" y="2839725"/>
            <a:ext cx="1650794" cy="2996952"/>
          </a:xfrm>
          <a:prstGeom prst="rect">
            <a:avLst/>
          </a:prstGeom>
        </p:spPr>
      </p:pic>
      <p:sp>
        <p:nvSpPr>
          <p:cNvPr id="63" name="Metin kutusu 62"/>
          <p:cNvSpPr txBox="1"/>
          <p:nvPr/>
        </p:nvSpPr>
        <p:spPr>
          <a:xfrm>
            <a:off x="161076" y="5412194"/>
            <a:ext cx="5352747" cy="307777"/>
          </a:xfrm>
          <a:prstGeom prst="rect">
            <a:avLst/>
          </a:prstGeom>
          <a:noFill/>
        </p:spPr>
        <p:txBody>
          <a:bodyPr wrap="none" rtlCol="0">
            <a:spAutoFit/>
          </a:bodyPr>
          <a:lstStyle/>
          <a:p>
            <a:r>
              <a:rPr lang="en-US" dirty="0"/>
              <a:t>– </a:t>
            </a:r>
            <a:r>
              <a:rPr lang="en-US" sz="1100" dirty="0" smtClean="0"/>
              <a:t>Alkaline </a:t>
            </a:r>
            <a:r>
              <a:rPr lang="en-US" sz="1100" dirty="0"/>
              <a:t>battery and electrical box do not touch to </a:t>
            </a:r>
            <a:r>
              <a:rPr lang="en-US" sz="1100" dirty="0" smtClean="0"/>
              <a:t>rudder</a:t>
            </a:r>
            <a:r>
              <a:rPr lang="tr-TR" sz="1100" dirty="0" smtClean="0"/>
              <a:t> </a:t>
            </a:r>
            <a:r>
              <a:rPr lang="tr-TR" sz="1100" dirty="0" err="1" smtClean="0"/>
              <a:t>and</a:t>
            </a:r>
            <a:r>
              <a:rPr lang="tr-TR" sz="1100" dirty="0" smtClean="0"/>
              <a:t> </a:t>
            </a:r>
            <a:r>
              <a:rPr lang="tr-TR" sz="1100" dirty="0" err="1" smtClean="0"/>
              <a:t>glider’s</a:t>
            </a:r>
            <a:r>
              <a:rPr lang="tr-TR" sz="1100" dirty="0" smtClean="0"/>
              <a:t> </a:t>
            </a:r>
            <a:r>
              <a:rPr lang="tr-TR" sz="1100" dirty="0" err="1" smtClean="0"/>
              <a:t>other</a:t>
            </a:r>
            <a:r>
              <a:rPr lang="tr-TR" sz="1100" dirty="0" smtClean="0"/>
              <a:t> </a:t>
            </a:r>
            <a:r>
              <a:rPr lang="tr-TR" sz="1100" dirty="0" err="1" smtClean="0"/>
              <a:t>parts</a:t>
            </a:r>
            <a:endParaRPr lang="tr-TR" sz="1100" dirty="0"/>
          </a:p>
        </p:txBody>
      </p:sp>
      <p:sp>
        <p:nvSpPr>
          <p:cNvPr id="3" name="Metin kutusu 2"/>
          <p:cNvSpPr txBox="1"/>
          <p:nvPr/>
        </p:nvSpPr>
        <p:spPr>
          <a:xfrm>
            <a:off x="-26275" y="3182490"/>
            <a:ext cx="7417415" cy="707886"/>
          </a:xfrm>
          <a:prstGeom prst="rect">
            <a:avLst/>
          </a:prstGeom>
          <a:noFill/>
        </p:spPr>
        <p:txBody>
          <a:bodyPr wrap="none" rtlCol="0">
            <a:spAutoFit/>
          </a:bodyPr>
          <a:lstStyle/>
          <a:p>
            <a:r>
              <a:rPr lang="tr-TR" sz="4000" b="1" dirty="0" smtClean="0">
                <a:solidFill>
                  <a:srgbClr val="FF0000"/>
                </a:solidFill>
              </a:rPr>
              <a:t>DERLENİP NOT KOYULACAK</a:t>
            </a:r>
            <a:endParaRPr lang="tr-TR" sz="4000" b="1" dirty="0">
              <a:solidFill>
                <a:srgbClr val="FF0000"/>
              </a:solidFill>
            </a:endParaRPr>
          </a:p>
        </p:txBody>
      </p:sp>
    </p:spTree>
    <p:extLst>
      <p:ext uri="{BB962C8B-B14F-4D97-AF65-F5344CB8AC3E}">
        <p14:creationId xmlns:p14="http://schemas.microsoft.com/office/powerpoint/2010/main" val="1286584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Payload Deployment Configuration </a:t>
            </a:r>
            <a:br>
              <a:rPr lang="en-US" dirty="0"/>
            </a:br>
            <a:r>
              <a:rPr lang="en-US" dirty="0"/>
              <a:t>Trade &amp; Selection</a:t>
            </a:r>
            <a:endParaRPr lang="tr-TR" dirty="0"/>
          </a:p>
        </p:txBody>
      </p:sp>
      <p:sp>
        <p:nvSpPr>
          <p:cNvPr id="3" name="Metin Yer Tutucusu 2"/>
          <p:cNvSpPr>
            <a:spLocks noGrp="1"/>
          </p:cNvSpPr>
          <p:nvPr>
            <p:ph type="body" idx="1"/>
          </p:nvPr>
        </p:nvSpPr>
        <p:spPr/>
        <p:txBody>
          <a:bodyPr/>
          <a:lstStyle/>
          <a:p>
            <a:pPr marL="152400" indent="0">
              <a:buNone/>
            </a:pPr>
            <a:endParaRPr lang="tr-TR" sz="1200" b="0" dirty="0"/>
          </a:p>
          <a:p>
            <a:pPr marL="152400" indent="0">
              <a:buNone/>
            </a:pPr>
            <a:r>
              <a:rPr lang="en-US" sz="1200" b="0" dirty="0" smtClean="0"/>
              <a:t>– </a:t>
            </a:r>
            <a:r>
              <a:rPr lang="en-US" sz="1200" dirty="0"/>
              <a:t>The container is opened with the hinge and tire system and the glider is released</a:t>
            </a:r>
          </a:p>
          <a:p>
            <a:pPr marL="152400" indent="0">
              <a:buNone/>
            </a:pPr>
            <a:endParaRPr lang="tr-TR" sz="1200" b="0" dirty="0" smtClean="0"/>
          </a:p>
          <a:p>
            <a:pPr marL="152400" indent="0">
              <a:buNone/>
            </a:pPr>
            <a:r>
              <a:rPr lang="en-US" sz="1200" b="0" dirty="0" smtClean="0"/>
              <a:t>– </a:t>
            </a:r>
            <a:r>
              <a:rPr lang="en-US" sz="1200" dirty="0"/>
              <a:t>The released glider goes into flight position with the tire and </a:t>
            </a:r>
            <a:r>
              <a:rPr lang="en-US" sz="1200" dirty="0" smtClean="0"/>
              <a:t>spring</a:t>
            </a:r>
            <a:r>
              <a:rPr lang="tr-TR" sz="1200" dirty="0" smtClean="0"/>
              <a:t> </a:t>
            </a:r>
            <a:r>
              <a:rPr lang="tr-TR" sz="1200" dirty="0" err="1" smtClean="0"/>
              <a:t>pin</a:t>
            </a:r>
            <a:r>
              <a:rPr lang="en-US" sz="1200" dirty="0" smtClean="0"/>
              <a:t> </a:t>
            </a:r>
            <a:r>
              <a:rPr lang="en-US" sz="1200" dirty="0"/>
              <a:t>mechanism</a:t>
            </a:r>
            <a:endParaRPr lang="tr-TR" sz="1200" dirty="0"/>
          </a:p>
          <a:p>
            <a:pPr marL="0" lvl="0" indent="0">
              <a:buNone/>
            </a:pPr>
            <a:endParaRPr lang="tr-TR" dirty="0"/>
          </a:p>
        </p:txBody>
      </p:sp>
      <p:sp>
        <p:nvSpPr>
          <p:cNvPr id="4" name="Slayt Numarası Yer Tutucusu 3"/>
          <p:cNvSpPr>
            <a:spLocks noGrp="1"/>
          </p:cNvSpPr>
          <p:nvPr>
            <p:ph type="sldNum" idx="12"/>
          </p:nvPr>
        </p:nvSpPr>
        <p:spPr/>
        <p:txBody>
          <a:bodyPr/>
          <a:lstStyle/>
          <a:p>
            <a:pPr algn="r">
              <a:buSzPct val="25000"/>
            </a:pPr>
            <a:fld id="{00000000-1234-1234-1234-123412341234}" type="slidenum">
              <a:rPr lang="en-US" sz="1000" smtClean="0"/>
              <a:pPr algn="r">
                <a:buSzPct val="25000"/>
              </a:pPr>
              <a:t>52</a:t>
            </a:fld>
            <a:endParaRPr lang="en-US" sz="1000"/>
          </a:p>
        </p:txBody>
      </p:sp>
      <p:sp>
        <p:nvSpPr>
          <p:cNvPr id="5"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3" y="2241895"/>
            <a:ext cx="2217506" cy="2222748"/>
          </a:xfrm>
          <a:prstGeom prst="rect">
            <a:avLst/>
          </a:prstGeo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06818">
            <a:off x="1120601" y="4460235"/>
            <a:ext cx="2351549" cy="1619647"/>
          </a:xfrm>
          <a:prstGeom prst="rect">
            <a:avLst/>
          </a:prstGeom>
        </p:spPr>
      </p:pic>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1648" y="2593237"/>
            <a:ext cx="4027105" cy="1064363"/>
          </a:xfrm>
          <a:prstGeom prst="rect">
            <a:avLst/>
          </a:prstGeom>
        </p:spPr>
      </p:pic>
      <p:pic>
        <p:nvPicPr>
          <p:cNvPr id="9" name="Resim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7322" y="2132856"/>
            <a:ext cx="428685" cy="514422"/>
          </a:xfrm>
          <a:prstGeom prst="rect">
            <a:avLst/>
          </a:prstGeom>
        </p:spPr>
      </p:pic>
      <p:cxnSp>
        <p:nvCxnSpPr>
          <p:cNvPr id="11" name="Düz Ok Bağlayıcısı 10"/>
          <p:cNvCxnSpPr/>
          <p:nvPr/>
        </p:nvCxnSpPr>
        <p:spPr>
          <a:xfrm flipH="1" flipV="1">
            <a:off x="5861664" y="2673861"/>
            <a:ext cx="1682" cy="4737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Metin kutusu 9"/>
          <p:cNvSpPr txBox="1"/>
          <p:nvPr/>
        </p:nvSpPr>
        <p:spPr>
          <a:xfrm>
            <a:off x="1187624" y="4185355"/>
            <a:ext cx="6991130" cy="830997"/>
          </a:xfrm>
          <a:prstGeom prst="rect">
            <a:avLst/>
          </a:prstGeom>
          <a:noFill/>
        </p:spPr>
        <p:txBody>
          <a:bodyPr wrap="square" rtlCol="0">
            <a:spAutoFit/>
          </a:bodyPr>
          <a:lstStyle/>
          <a:p>
            <a:r>
              <a:rPr lang="tr-TR" sz="2400" b="1" dirty="0" smtClean="0">
                <a:solidFill>
                  <a:srgbClr val="FF0000"/>
                </a:solidFill>
              </a:rPr>
              <a:t>DERLENİP TEKRAR YERLERI DUZENLENIP  METIN ILE ZENGINLESTIRIRLECEK</a:t>
            </a:r>
            <a:endParaRPr lang="tr-TR" sz="2400" b="1" dirty="0">
              <a:solidFill>
                <a:srgbClr val="FF0000"/>
              </a:solidFill>
            </a:endParaRPr>
          </a:p>
        </p:txBody>
      </p:sp>
    </p:spTree>
    <p:extLst>
      <p:ext uri="{BB962C8B-B14F-4D97-AF65-F5344CB8AC3E}">
        <p14:creationId xmlns:p14="http://schemas.microsoft.com/office/powerpoint/2010/main" val="301091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Container Mechanical Layout of Components Trade &amp; Selection</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53</a:t>
            </a:fld>
            <a:endParaRPr lang="en-US" sz="1000" b="0" i="0" u="none" strike="noStrike" cap="none">
              <a:solidFill>
                <a:schemeClr val="dk1"/>
              </a:solidFill>
              <a:latin typeface="Arial"/>
              <a:ea typeface="Arial"/>
              <a:cs typeface="Arial"/>
              <a:sym typeface="Arial"/>
            </a:endParaRP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199930"/>
            <a:ext cx="2100428" cy="3813246"/>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500002" y="1146283"/>
            <a:ext cx="2152118" cy="1580998"/>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466355" y="2998259"/>
            <a:ext cx="2232248" cy="1781345"/>
          </a:xfrm>
          <a:prstGeom prst="rect">
            <a:avLst/>
          </a:prstGeom>
        </p:spPr>
      </p:pic>
      <p:sp>
        <p:nvSpPr>
          <p:cNvPr id="8" name="Metin kutusu 7"/>
          <p:cNvSpPr txBox="1"/>
          <p:nvPr/>
        </p:nvSpPr>
        <p:spPr>
          <a:xfrm>
            <a:off x="5828525" y="1555134"/>
            <a:ext cx="3312368" cy="2462213"/>
          </a:xfrm>
          <a:prstGeom prst="rect">
            <a:avLst/>
          </a:prstGeom>
          <a:noFill/>
        </p:spPr>
        <p:txBody>
          <a:bodyPr wrap="square" rtlCol="0">
            <a:spAutoFit/>
          </a:bodyPr>
          <a:lstStyle/>
          <a:p>
            <a:r>
              <a:rPr lang="en-US" dirty="0"/>
              <a:t>– </a:t>
            </a:r>
            <a:r>
              <a:rPr lang="en-US" dirty="0" smtClean="0"/>
              <a:t>When </a:t>
            </a:r>
            <a:r>
              <a:rPr lang="en-US" dirty="0"/>
              <a:t>the opening mechanism with servo motor is released, it will be opened by taut tires outside the </a:t>
            </a:r>
            <a:r>
              <a:rPr lang="en-US" dirty="0" smtClean="0"/>
              <a:t>container</a:t>
            </a:r>
            <a:endParaRPr lang="tr-TR" dirty="0" smtClean="0"/>
          </a:p>
          <a:p>
            <a:r>
              <a:rPr lang="en-US" dirty="0"/>
              <a:t>– </a:t>
            </a:r>
            <a:r>
              <a:rPr lang="en-US" dirty="0" smtClean="0"/>
              <a:t>Electronic </a:t>
            </a:r>
            <a:r>
              <a:rPr lang="en-US" dirty="0"/>
              <a:t>components like PCB </a:t>
            </a:r>
            <a:r>
              <a:rPr lang="en-US" dirty="0" smtClean="0"/>
              <a:t>board</a:t>
            </a:r>
            <a:r>
              <a:rPr lang="tr-TR" dirty="0" smtClean="0"/>
              <a:t>,</a:t>
            </a:r>
            <a:r>
              <a:rPr lang="tr-TR" dirty="0" err="1" smtClean="0"/>
              <a:t>battery</a:t>
            </a:r>
            <a:r>
              <a:rPr lang="tr-TR" dirty="0" smtClean="0"/>
              <a:t> </a:t>
            </a:r>
            <a:r>
              <a:rPr lang="tr-TR" dirty="0" err="1" smtClean="0"/>
              <a:t>and</a:t>
            </a:r>
            <a:r>
              <a:rPr lang="tr-TR" dirty="0" smtClean="0"/>
              <a:t> </a:t>
            </a:r>
            <a:r>
              <a:rPr lang="tr-TR" dirty="0" err="1" smtClean="0"/>
              <a:t>servo</a:t>
            </a:r>
            <a:r>
              <a:rPr lang="tr-TR" dirty="0" smtClean="0"/>
              <a:t> engine</a:t>
            </a:r>
            <a:r>
              <a:rPr lang="en-US" dirty="0" smtClean="0"/>
              <a:t> </a:t>
            </a:r>
            <a:r>
              <a:rPr lang="en-US" dirty="0"/>
              <a:t>and </a:t>
            </a:r>
            <a:r>
              <a:rPr lang="tr-TR" dirty="0" err="1" smtClean="0"/>
              <a:t>wi</a:t>
            </a:r>
            <a:r>
              <a:rPr lang="en-US" dirty="0" err="1" smtClean="0"/>
              <a:t>ll</a:t>
            </a:r>
            <a:r>
              <a:rPr lang="en-US" dirty="0" smtClean="0"/>
              <a:t> </a:t>
            </a:r>
            <a:r>
              <a:rPr lang="en-US" dirty="0"/>
              <a:t>be mounted to the </a:t>
            </a:r>
            <a:r>
              <a:rPr lang="tr-TR" dirty="0" err="1" smtClean="0"/>
              <a:t>container</a:t>
            </a:r>
            <a:r>
              <a:rPr lang="en-US" dirty="0" smtClean="0"/>
              <a:t> </a:t>
            </a:r>
            <a:r>
              <a:rPr lang="en-US" dirty="0"/>
              <a:t>with high performance </a:t>
            </a:r>
            <a:r>
              <a:rPr lang="en-US" dirty="0" smtClean="0"/>
              <a:t>adhesives</a:t>
            </a:r>
            <a:endParaRPr lang="tr-TR" dirty="0" smtClean="0"/>
          </a:p>
          <a:p>
            <a:r>
              <a:rPr lang="en-US" dirty="0"/>
              <a:t>– </a:t>
            </a:r>
            <a:r>
              <a:rPr lang="tr-TR" dirty="0" err="1" smtClean="0"/>
              <a:t>Container</a:t>
            </a:r>
            <a:r>
              <a:rPr lang="tr-TR" dirty="0" smtClean="0"/>
              <a:t> is not </a:t>
            </a:r>
            <a:r>
              <a:rPr lang="tr-TR" dirty="0" err="1" smtClean="0"/>
              <a:t>transparent</a:t>
            </a:r>
            <a:r>
              <a:rPr lang="tr-TR" dirty="0" smtClean="0"/>
              <a:t> </a:t>
            </a:r>
            <a:r>
              <a:rPr lang="tr-TR" dirty="0" err="1" smtClean="0"/>
              <a:t>like</a:t>
            </a:r>
            <a:r>
              <a:rPr lang="tr-TR" dirty="0" smtClean="0"/>
              <a:t> </a:t>
            </a:r>
            <a:r>
              <a:rPr lang="tr-TR" dirty="0" err="1" smtClean="0"/>
              <a:t>pictures</a:t>
            </a:r>
            <a:endParaRPr lang="en-US" dirty="0"/>
          </a:p>
          <a:p>
            <a:endParaRPr lang="tr-TR" dirty="0"/>
          </a:p>
        </p:txBody>
      </p:sp>
      <p:sp>
        <p:nvSpPr>
          <p:cNvPr id="11" name="Metin kutusu 10"/>
          <p:cNvSpPr txBox="1"/>
          <p:nvPr/>
        </p:nvSpPr>
        <p:spPr>
          <a:xfrm>
            <a:off x="4347593" y="2674563"/>
            <a:ext cx="493400" cy="307777"/>
          </a:xfrm>
          <a:prstGeom prst="rect">
            <a:avLst/>
          </a:prstGeom>
          <a:noFill/>
        </p:spPr>
        <p:txBody>
          <a:bodyPr wrap="square" rtlCol="0">
            <a:spAutoFit/>
          </a:bodyPr>
          <a:lstStyle/>
          <a:p>
            <a:r>
              <a:rPr lang="tr-TR" dirty="0"/>
              <a:t>T</a:t>
            </a:r>
            <a:r>
              <a:rPr lang="tr-TR" dirty="0" smtClean="0"/>
              <a:t>op</a:t>
            </a:r>
            <a:endParaRPr lang="tr-TR" dirty="0"/>
          </a:p>
        </p:txBody>
      </p:sp>
      <p:sp>
        <p:nvSpPr>
          <p:cNvPr id="12" name="Metin kutusu 11"/>
          <p:cNvSpPr txBox="1"/>
          <p:nvPr/>
        </p:nvSpPr>
        <p:spPr>
          <a:xfrm>
            <a:off x="4198249" y="4705399"/>
            <a:ext cx="792088" cy="307777"/>
          </a:xfrm>
          <a:prstGeom prst="rect">
            <a:avLst/>
          </a:prstGeom>
          <a:noFill/>
        </p:spPr>
        <p:txBody>
          <a:bodyPr wrap="square" rtlCol="0">
            <a:spAutoFit/>
          </a:bodyPr>
          <a:lstStyle/>
          <a:p>
            <a:r>
              <a:rPr lang="tr-TR" dirty="0" err="1"/>
              <a:t>B</a:t>
            </a:r>
            <a:r>
              <a:rPr lang="tr-TR" dirty="0" err="1" smtClean="0"/>
              <a:t>ottom</a:t>
            </a:r>
            <a:endParaRPr lang="tr-TR" dirty="0"/>
          </a:p>
        </p:txBody>
      </p:sp>
      <p:cxnSp>
        <p:nvCxnSpPr>
          <p:cNvPr id="16" name="Düz Ok Bağlayıcısı 15"/>
          <p:cNvCxnSpPr/>
          <p:nvPr/>
        </p:nvCxnSpPr>
        <p:spPr>
          <a:xfrm flipH="1">
            <a:off x="3194683" y="3805595"/>
            <a:ext cx="416740" cy="2477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2256698" y="4016556"/>
            <a:ext cx="1656184" cy="307777"/>
          </a:xfrm>
          <a:prstGeom prst="rect">
            <a:avLst/>
          </a:prstGeom>
          <a:noFill/>
        </p:spPr>
        <p:txBody>
          <a:bodyPr wrap="square" rtlCol="0">
            <a:spAutoFit/>
          </a:bodyPr>
          <a:lstStyle/>
          <a:p>
            <a:r>
              <a:rPr lang="tr-TR" dirty="0" err="1"/>
              <a:t>Hinge</a:t>
            </a:r>
            <a:r>
              <a:rPr lang="tr-TR" dirty="0"/>
              <a:t> </a:t>
            </a:r>
            <a:r>
              <a:rPr lang="tr-TR" dirty="0" err="1"/>
              <a:t>and</a:t>
            </a:r>
            <a:r>
              <a:rPr lang="tr-TR" dirty="0"/>
              <a:t> </a:t>
            </a:r>
            <a:r>
              <a:rPr lang="tr-TR" dirty="0" err="1"/>
              <a:t>pin</a:t>
            </a:r>
            <a:endParaRPr lang="tr-TR" dirty="0"/>
          </a:p>
        </p:txBody>
      </p:sp>
      <p:graphicFrame>
        <p:nvGraphicFramePr>
          <p:cNvPr id="20" name="Table 5"/>
          <p:cNvGraphicFramePr/>
          <p:nvPr>
            <p:extLst/>
          </p:nvPr>
        </p:nvGraphicFramePr>
        <p:xfrm>
          <a:off x="251520" y="5138510"/>
          <a:ext cx="8280921" cy="1249392"/>
        </p:xfrm>
        <a:graphic>
          <a:graphicData uri="http://schemas.openxmlformats.org/drawingml/2006/table">
            <a:tbl>
              <a:tblPr/>
              <a:tblGrid>
                <a:gridCol w="1877915">
                  <a:extLst>
                    <a:ext uri="{9D8B030D-6E8A-4147-A177-3AD203B41FA5}">
                      <a16:colId xmlns:a16="http://schemas.microsoft.com/office/drawing/2014/main" xmlns="" val="20000"/>
                    </a:ext>
                  </a:extLst>
                </a:gridCol>
                <a:gridCol w="2079164">
                  <a:extLst>
                    <a:ext uri="{9D8B030D-6E8A-4147-A177-3AD203B41FA5}">
                      <a16:colId xmlns:a16="http://schemas.microsoft.com/office/drawing/2014/main" xmlns="" val="20001"/>
                    </a:ext>
                  </a:extLst>
                </a:gridCol>
                <a:gridCol w="1618806">
                  <a:extLst>
                    <a:ext uri="{9D8B030D-6E8A-4147-A177-3AD203B41FA5}">
                      <a16:colId xmlns:a16="http://schemas.microsoft.com/office/drawing/2014/main" xmlns="" val="20002"/>
                    </a:ext>
                  </a:extLst>
                </a:gridCol>
                <a:gridCol w="2705036">
                  <a:extLst>
                    <a:ext uri="{9D8B030D-6E8A-4147-A177-3AD203B41FA5}">
                      <a16:colId xmlns:a16="http://schemas.microsoft.com/office/drawing/2014/main" xmlns="" val="20003"/>
                    </a:ext>
                  </a:extLst>
                </a:gridCol>
              </a:tblGrid>
              <a:tr h="259080">
                <a:tc>
                  <a:txBody>
                    <a:bodyPr/>
                    <a:lstStyle/>
                    <a:p>
                      <a:pPr algn="ctr">
                        <a:lnSpc>
                          <a:spcPct val="100000"/>
                        </a:lnSpc>
                      </a:pPr>
                      <a:r>
                        <a:rPr lang="tr-TR" sz="1100" b="1" strike="noStrike" spc="-1" dirty="0" smtClean="0">
                          <a:solidFill>
                            <a:schemeClr val="bg1"/>
                          </a:solidFill>
                          <a:uFill>
                            <a:solidFill>
                              <a:srgbClr val="FFFFFF"/>
                            </a:solidFill>
                          </a:uFill>
                          <a:latin typeface="Arial"/>
                        </a:rPr>
                        <a:t>Part</a:t>
                      </a:r>
                      <a:endParaRPr lang="en-US" sz="1100" b="1" strike="noStrike" spc="-1" dirty="0">
                        <a:solidFill>
                          <a:schemeClr val="bg1"/>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tr-TR" sz="1100" b="1" strike="noStrike" spc="-1" dirty="0" smtClean="0">
                          <a:solidFill>
                            <a:schemeClr val="bg1"/>
                          </a:solidFill>
                          <a:uFill>
                            <a:solidFill>
                              <a:srgbClr val="FFFFFF"/>
                            </a:solidFill>
                          </a:uFill>
                          <a:latin typeface="Arial"/>
                        </a:rPr>
                        <a:t>Material</a:t>
                      </a:r>
                      <a:endParaRPr lang="en-US" sz="1100" b="1"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tr-TR" sz="1100" b="1" strike="noStrike" spc="-1" dirty="0" err="1" smtClean="0">
                          <a:solidFill>
                            <a:schemeClr val="bg1"/>
                          </a:solidFill>
                          <a:uFill>
                            <a:solidFill>
                              <a:srgbClr val="FFFFFF"/>
                            </a:solidFill>
                          </a:uFill>
                          <a:latin typeface="Arial"/>
                        </a:rPr>
                        <a:t>Chosen</a:t>
                      </a:r>
                      <a:endParaRPr lang="en-US" sz="1100" b="1"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tc>
                  <a:txBody>
                    <a:bodyPr/>
                    <a:lstStyle/>
                    <a:p>
                      <a:pPr algn="ctr">
                        <a:lnSpc>
                          <a:spcPct val="100000"/>
                        </a:lnSpc>
                      </a:pPr>
                      <a:r>
                        <a:rPr lang="tr-TR" sz="1100" b="1" strike="noStrike" spc="-1" dirty="0" err="1" smtClean="0">
                          <a:solidFill>
                            <a:schemeClr val="bg1"/>
                          </a:solidFill>
                          <a:uFill>
                            <a:solidFill>
                              <a:srgbClr val="FFFFFF"/>
                            </a:solidFill>
                          </a:uFill>
                          <a:latin typeface="Arial"/>
                        </a:rPr>
                        <a:t>Reason</a:t>
                      </a:r>
                      <a:endParaRPr lang="en-US" sz="1100" b="1" strike="noStrike" spc="-1" dirty="0">
                        <a:solidFill>
                          <a:schemeClr val="bg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25200">
                      <a:solidFill>
                        <a:srgbClr val="FFFFFF"/>
                      </a:solidFill>
                    </a:lnB>
                    <a:solidFill>
                      <a:srgbClr val="333399"/>
                    </a:solidFill>
                  </a:tcPr>
                </a:tc>
                <a:extLst>
                  <a:ext uri="{0D108BD9-81ED-4DB2-BD59-A6C34878D82A}">
                    <a16:rowId xmlns:a16="http://schemas.microsoft.com/office/drawing/2014/main" xmlns="" val="10000"/>
                  </a:ext>
                </a:extLst>
              </a:tr>
              <a:tr h="990312">
                <a:tc>
                  <a:txBody>
                    <a:bodyPr/>
                    <a:lstStyle/>
                    <a:p>
                      <a:pPr algn="ctr">
                        <a:lnSpc>
                          <a:spcPct val="100000"/>
                        </a:lnSpc>
                      </a:pPr>
                      <a:r>
                        <a:rPr lang="tr-TR" sz="1400" b="0" strike="noStrike" spc="-1" dirty="0" err="1" smtClean="0">
                          <a:solidFill>
                            <a:srgbClr val="000000"/>
                          </a:solidFill>
                          <a:uFill>
                            <a:solidFill>
                              <a:srgbClr val="FFFFFF"/>
                            </a:solidFill>
                          </a:uFill>
                          <a:latin typeface="Arial"/>
                        </a:rPr>
                        <a:t>Container</a:t>
                      </a:r>
                      <a:endParaRPr lang="en-US" sz="1400" b="0" strike="noStrike" spc="-1" dirty="0">
                        <a:solidFill>
                          <a:srgbClr val="000000"/>
                        </a:solidFill>
                        <a:uFill>
                          <a:solidFill>
                            <a:srgbClr val="FFFFFF"/>
                          </a:solidFill>
                        </a:uFill>
                        <a:latin typeface="Arial"/>
                      </a:endParaRPr>
                    </a:p>
                  </a:txBody>
                  <a:tcPr anchor="ct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marL="0" indent="0">
                        <a:buFont typeface="Arial" panose="020B0604020202020204" pitchFamily="34" charset="0"/>
                        <a:buNone/>
                      </a:pPr>
                      <a:r>
                        <a:rPr lang="tr-TR" sz="1100" dirty="0" smtClean="0"/>
                        <a:t>-ABS(3D Printer)</a:t>
                      </a:r>
                    </a:p>
                    <a:p>
                      <a:pPr marL="0" indent="0">
                        <a:buFont typeface="Arial" panose="020B0604020202020204" pitchFamily="34" charset="0"/>
                        <a:buNone/>
                      </a:pPr>
                      <a:r>
                        <a:rPr lang="tr-TR" sz="1100" dirty="0" smtClean="0"/>
                        <a:t>-</a:t>
                      </a:r>
                      <a:r>
                        <a:rPr lang="tr-TR" sz="1100" dirty="0" err="1" smtClean="0"/>
                        <a:t>Kestamide</a:t>
                      </a:r>
                      <a:endParaRPr lang="tr-TR" sz="1100" dirty="0" smtClean="0"/>
                    </a:p>
                    <a:p>
                      <a:pPr marL="0" indent="0">
                        <a:buFont typeface="Arial" panose="020B0604020202020204" pitchFamily="34" charset="0"/>
                        <a:buNone/>
                      </a:pPr>
                      <a:r>
                        <a:rPr lang="tr-TR" sz="1100" dirty="0" smtClean="0"/>
                        <a:t>-</a:t>
                      </a:r>
                      <a:r>
                        <a:rPr lang="tr-TR" sz="1100" dirty="0" err="1" smtClean="0"/>
                        <a:t>Carbon</a:t>
                      </a:r>
                      <a:r>
                        <a:rPr lang="tr-TR" sz="1100" dirty="0" smtClean="0"/>
                        <a:t> Fiber</a:t>
                      </a:r>
                    </a:p>
                    <a:p>
                      <a:pPr marL="0" indent="0">
                        <a:buFont typeface="Arial" panose="020B0604020202020204" pitchFamily="34" charset="0"/>
                        <a:buNone/>
                      </a:pPr>
                      <a:r>
                        <a:rPr lang="tr-TR" sz="1100" dirty="0" smtClean="0"/>
                        <a:t>-HDP</a:t>
                      </a:r>
                    </a:p>
                    <a:p>
                      <a:pPr marL="0" indent="0">
                        <a:buFont typeface="Arial" panose="020B0604020202020204" pitchFamily="34" charset="0"/>
                        <a:buNone/>
                      </a:pPr>
                      <a:r>
                        <a:rPr lang="tr-TR" sz="1100" dirty="0" err="1" smtClean="0">
                          <a:solidFill>
                            <a:schemeClr val="tx1"/>
                          </a:solidFill>
                        </a:rPr>
                        <a:t>Fiber</a:t>
                      </a:r>
                      <a:r>
                        <a:rPr lang="tr-TR" sz="1100" baseline="0" dirty="0" err="1" smtClean="0">
                          <a:solidFill>
                            <a:schemeClr val="tx1"/>
                          </a:solidFill>
                        </a:rPr>
                        <a:t>glass</a:t>
                      </a:r>
                      <a:endParaRPr lang="tr-TR" sz="1100" dirty="0" smtClean="0">
                        <a:solidFill>
                          <a:schemeClr val="tx1"/>
                        </a:solidFil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smtClean="0"/>
                        <a:t>-</a:t>
                      </a:r>
                      <a:r>
                        <a:rPr lang="tr-TR" sz="1100" dirty="0" err="1" smtClean="0"/>
                        <a:t>Fiberglass</a:t>
                      </a:r>
                      <a:endParaRPr lang="tr-TR" sz="1100" dirty="0" smtClean="0"/>
                    </a:p>
                    <a:p>
                      <a:pPr algn="l"/>
                      <a:endParaRPr lang="en-US" sz="1200" dirty="0">
                        <a:solidFill>
                          <a:schemeClr val="tx1"/>
                        </a:solidFil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100" dirty="0" smtClean="0"/>
                        <a:t>-</a:t>
                      </a:r>
                      <a:r>
                        <a:rPr lang="en-US" sz="1100" dirty="0" smtClean="0"/>
                        <a:t>Strong, inexpensive, light and better at absorbing impact energy than other materials</a:t>
                      </a:r>
                      <a:endParaRPr lang="tr-TR" sz="1100" dirty="0" smtClean="0">
                        <a:solidFill>
                          <a:schemeClr val="bg1"/>
                        </a:solidFil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extLst>
                  <a:ext uri="{0D108BD9-81ED-4DB2-BD59-A6C34878D82A}">
                    <a16:rowId xmlns:a16="http://schemas.microsoft.com/office/drawing/2014/main" xmlns="" val="10001"/>
                  </a:ext>
                </a:extLst>
              </a:tr>
            </a:tbl>
          </a:graphicData>
        </a:graphic>
      </p:graphicFrame>
      <p:cxnSp>
        <p:nvCxnSpPr>
          <p:cNvPr id="24" name="Düz Ok Bağlayıcısı 23"/>
          <p:cNvCxnSpPr/>
          <p:nvPr/>
        </p:nvCxnSpPr>
        <p:spPr>
          <a:xfrm flipH="1">
            <a:off x="3194683" y="2276872"/>
            <a:ext cx="1377316" cy="295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Metin kutusu 25"/>
          <p:cNvSpPr txBox="1"/>
          <p:nvPr/>
        </p:nvSpPr>
        <p:spPr>
          <a:xfrm>
            <a:off x="2365466" y="2454947"/>
            <a:ext cx="948300" cy="523220"/>
          </a:xfrm>
          <a:prstGeom prst="rect">
            <a:avLst/>
          </a:prstGeom>
          <a:noFill/>
        </p:spPr>
        <p:txBody>
          <a:bodyPr wrap="square" rtlCol="0">
            <a:spAutoFit/>
          </a:bodyPr>
          <a:lstStyle/>
          <a:p>
            <a:r>
              <a:rPr lang="tr-TR" dirty="0" err="1" smtClean="0"/>
              <a:t>Fixed</a:t>
            </a:r>
            <a:r>
              <a:rPr lang="tr-TR" dirty="0" smtClean="0"/>
              <a:t> top </a:t>
            </a:r>
          </a:p>
          <a:p>
            <a:r>
              <a:rPr lang="tr-TR" dirty="0" smtClean="0"/>
              <a:t>   </a:t>
            </a:r>
            <a:r>
              <a:rPr lang="tr-TR" dirty="0" err="1" smtClean="0"/>
              <a:t>cover</a:t>
            </a:r>
            <a:endParaRPr lang="tr-TR" dirty="0"/>
          </a:p>
        </p:txBody>
      </p:sp>
      <p:cxnSp>
        <p:nvCxnSpPr>
          <p:cNvPr id="28" name="Düz Ok Bağlayıcısı 27"/>
          <p:cNvCxnSpPr/>
          <p:nvPr/>
        </p:nvCxnSpPr>
        <p:spPr>
          <a:xfrm>
            <a:off x="5148064" y="4053355"/>
            <a:ext cx="1008112" cy="2709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Metin kutusu 28"/>
          <p:cNvSpPr txBox="1"/>
          <p:nvPr/>
        </p:nvSpPr>
        <p:spPr>
          <a:xfrm>
            <a:off x="5970274" y="4160809"/>
            <a:ext cx="1218603" cy="523220"/>
          </a:xfrm>
          <a:prstGeom prst="rect">
            <a:avLst/>
          </a:prstGeom>
          <a:noFill/>
        </p:spPr>
        <p:txBody>
          <a:bodyPr wrap="none" rtlCol="0">
            <a:spAutoFit/>
          </a:bodyPr>
          <a:lstStyle/>
          <a:p>
            <a:r>
              <a:rPr lang="tr-TR" dirty="0" smtClean="0"/>
              <a:t>   </a:t>
            </a:r>
            <a:r>
              <a:rPr lang="tr-TR" dirty="0" err="1" smtClean="0"/>
              <a:t>Opening</a:t>
            </a:r>
            <a:endParaRPr lang="tr-TR" dirty="0" smtClean="0"/>
          </a:p>
          <a:p>
            <a:r>
              <a:rPr lang="tr-TR" dirty="0" err="1" smtClean="0"/>
              <a:t>bottom</a:t>
            </a:r>
            <a:r>
              <a:rPr lang="tr-TR" dirty="0" smtClean="0"/>
              <a:t> </a:t>
            </a:r>
            <a:r>
              <a:rPr lang="tr-TR" dirty="0" err="1" smtClean="0"/>
              <a:t>cover</a:t>
            </a:r>
            <a:endParaRPr lang="tr-TR" dirty="0"/>
          </a:p>
        </p:txBody>
      </p:sp>
      <p:sp>
        <p:nvSpPr>
          <p:cNvPr id="18"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935458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Payload</a:t>
            </a:r>
            <a:r>
              <a:rPr lang="tr-TR" dirty="0"/>
              <a:t> </a:t>
            </a:r>
            <a:r>
              <a:rPr lang="tr-TR" dirty="0" err="1"/>
              <a:t>Release</a:t>
            </a:r>
            <a:r>
              <a:rPr lang="tr-TR" dirty="0"/>
              <a:t> </a:t>
            </a:r>
            <a:r>
              <a:rPr lang="tr-TR" dirty="0" err="1"/>
              <a:t>Mechanism</a:t>
            </a:r>
            <a:endParaRPr lang="tr-TR" dirty="0"/>
          </a:p>
        </p:txBody>
      </p:sp>
      <p:sp>
        <p:nvSpPr>
          <p:cNvPr id="6" name="Metin Yer Tutucusu 5"/>
          <p:cNvSpPr>
            <a:spLocks noGrp="1"/>
          </p:cNvSpPr>
          <p:nvPr>
            <p:ph type="body" idx="1"/>
          </p:nvPr>
        </p:nvSpPr>
        <p:spPr>
          <a:xfrm>
            <a:off x="228600" y="1066800"/>
            <a:ext cx="5279504" cy="5181600"/>
          </a:xfrm>
        </p:spPr>
        <p:txBody>
          <a:bodyPr/>
          <a:lstStyle/>
          <a:p>
            <a:r>
              <a:rPr lang="en-US" b="0" dirty="0"/>
              <a:t>The glider is fixed with half discs of 10 mm thickness fixed to the container</a:t>
            </a:r>
            <a:r>
              <a:rPr lang="en-US" b="0" dirty="0" smtClean="0"/>
              <a:t>.</a:t>
            </a:r>
            <a:endParaRPr lang="tr-TR" b="0" dirty="0" smtClean="0"/>
          </a:p>
          <a:p>
            <a:r>
              <a:rPr lang="tr-TR" b="0" dirty="0" err="1"/>
              <a:t>These</a:t>
            </a:r>
            <a:r>
              <a:rPr lang="tr-TR" b="0" dirty="0"/>
              <a:t> </a:t>
            </a:r>
            <a:r>
              <a:rPr lang="tr-TR" b="0" dirty="0" err="1"/>
              <a:t>discs</a:t>
            </a:r>
            <a:r>
              <a:rPr lang="tr-TR" b="0" dirty="0"/>
              <a:t> </a:t>
            </a:r>
            <a:r>
              <a:rPr lang="tr-TR" b="0" dirty="0" err="1"/>
              <a:t>contain</a:t>
            </a:r>
            <a:r>
              <a:rPr lang="tr-TR" b="0" dirty="0"/>
              <a:t> </a:t>
            </a:r>
            <a:r>
              <a:rPr lang="tr-TR" b="0" dirty="0" err="1"/>
              <a:t>material</a:t>
            </a:r>
            <a:r>
              <a:rPr lang="tr-TR" b="0" dirty="0"/>
              <a:t> </a:t>
            </a:r>
            <a:r>
              <a:rPr lang="tr-TR" b="0" dirty="0" err="1"/>
              <a:t>Foam</a:t>
            </a:r>
            <a:r>
              <a:rPr lang="tr-TR" b="0" dirty="0"/>
              <a:t> (</a:t>
            </a:r>
            <a:r>
              <a:rPr lang="tr-TR" b="0" dirty="0" err="1"/>
              <a:t>Depron</a:t>
            </a:r>
            <a:r>
              <a:rPr lang="tr-TR" b="0" dirty="0" smtClean="0"/>
              <a:t>)</a:t>
            </a:r>
          </a:p>
          <a:p>
            <a:r>
              <a:rPr lang="en-US" b="0" dirty="0"/>
              <a:t>On top of the opened lid there is a stopper inside the nose to stop the glider</a:t>
            </a:r>
            <a:r>
              <a:rPr lang="en-US" b="0" dirty="0" smtClean="0"/>
              <a:t>.</a:t>
            </a:r>
            <a:endParaRPr lang="tr-TR" b="0" dirty="0" smtClean="0"/>
          </a:p>
          <a:p>
            <a:r>
              <a:rPr lang="en-US" b="0" dirty="0"/>
              <a:t>This system ensures that the glider remains stationary within the container</a:t>
            </a:r>
            <a:r>
              <a:rPr lang="en-US" b="0" dirty="0" smtClean="0"/>
              <a:t>.</a:t>
            </a:r>
            <a:endParaRPr lang="tr-TR" b="0" dirty="0" smtClean="0"/>
          </a:p>
          <a:p>
            <a:r>
              <a:rPr lang="en-US" b="0" dirty="0"/>
              <a:t>The second servo is not used.</a:t>
            </a:r>
            <a:endParaRPr lang="tr-TR" b="0"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54</a:t>
            </a:fld>
            <a:endParaRPr lang="en-US" sz="1000" b="0" i="0" u="none" strike="noStrike" cap="none">
              <a:solidFill>
                <a:schemeClr val="dk1"/>
              </a:solidFill>
              <a:latin typeface="Arial"/>
              <a:ea typeface="Arial"/>
              <a:cs typeface="Arial"/>
              <a:sym typeface="Arial"/>
            </a:endParaRPr>
          </a:p>
        </p:txBody>
      </p:sp>
      <p:sp>
        <p:nvSpPr>
          <p:cNvPr id="5"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8083" y="1066800"/>
            <a:ext cx="2939717" cy="5092628"/>
          </a:xfrm>
          <a:prstGeom prst="rect">
            <a:avLst/>
          </a:prstGeom>
        </p:spPr>
      </p:pic>
      <p:cxnSp>
        <p:nvCxnSpPr>
          <p:cNvPr id="11" name="Düz Ok Bağlayıcısı 10"/>
          <p:cNvCxnSpPr/>
          <p:nvPr/>
        </p:nvCxnSpPr>
        <p:spPr>
          <a:xfrm flipH="1" flipV="1">
            <a:off x="6516216" y="1844824"/>
            <a:ext cx="576064" cy="792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Düz Ok Bağlayıcısı 13"/>
          <p:cNvCxnSpPr/>
          <p:nvPr/>
        </p:nvCxnSpPr>
        <p:spPr>
          <a:xfrm flipH="1" flipV="1">
            <a:off x="6372200" y="1844824"/>
            <a:ext cx="720080" cy="2880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Düz Ok Bağlayıcısı 16"/>
          <p:cNvCxnSpPr/>
          <p:nvPr/>
        </p:nvCxnSpPr>
        <p:spPr>
          <a:xfrm flipH="1" flipV="1">
            <a:off x="6804248" y="1844824"/>
            <a:ext cx="739551" cy="144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Resim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825" y="1243676"/>
            <a:ext cx="1818781" cy="565503"/>
          </a:xfrm>
          <a:prstGeom prst="rect">
            <a:avLst/>
          </a:prstGeom>
        </p:spPr>
      </p:pic>
      <p:sp>
        <p:nvSpPr>
          <p:cNvPr id="3" name="Metin kutusu 2"/>
          <p:cNvSpPr txBox="1"/>
          <p:nvPr/>
        </p:nvSpPr>
        <p:spPr>
          <a:xfrm>
            <a:off x="1600199" y="5867400"/>
            <a:ext cx="4527883" cy="400110"/>
          </a:xfrm>
          <a:prstGeom prst="rect">
            <a:avLst/>
          </a:prstGeom>
          <a:noFill/>
        </p:spPr>
        <p:txBody>
          <a:bodyPr wrap="square" rtlCol="0">
            <a:spAutoFit/>
          </a:bodyPr>
          <a:lstStyle/>
          <a:p>
            <a:r>
              <a:rPr lang="tr-TR" sz="2000" dirty="0" smtClean="0">
                <a:solidFill>
                  <a:srgbClr val="FF0000"/>
                </a:solidFill>
              </a:rPr>
              <a:t>Algoritma </a:t>
            </a:r>
            <a:r>
              <a:rPr lang="tr-TR" sz="2000" dirty="0" err="1" smtClean="0">
                <a:solidFill>
                  <a:srgbClr val="FF0000"/>
                </a:solidFill>
              </a:rPr>
              <a:t>tarzi</a:t>
            </a:r>
            <a:r>
              <a:rPr lang="tr-TR" sz="2000" dirty="0" smtClean="0">
                <a:solidFill>
                  <a:srgbClr val="FF0000"/>
                </a:solidFill>
              </a:rPr>
              <a:t> diyagram eklenecek.</a:t>
            </a:r>
            <a:endParaRPr lang="en-US" sz="2000" dirty="0">
              <a:solidFill>
                <a:srgbClr val="FF0000"/>
              </a:solidFill>
            </a:endParaRPr>
          </a:p>
        </p:txBody>
      </p:sp>
    </p:spTree>
    <p:extLst>
      <p:ext uri="{BB962C8B-B14F-4D97-AF65-F5344CB8AC3E}">
        <p14:creationId xmlns:p14="http://schemas.microsoft.com/office/powerpoint/2010/main" val="1925218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Electronics Structural Integrity</a:t>
            </a:r>
            <a:endParaRPr lang="tr-TR" dirty="0"/>
          </a:p>
        </p:txBody>
      </p:sp>
      <p:sp>
        <p:nvSpPr>
          <p:cNvPr id="3" name="Metin Yer Tutucusu 2"/>
          <p:cNvSpPr>
            <a:spLocks noGrp="1"/>
          </p:cNvSpPr>
          <p:nvPr>
            <p:ph type="body" idx="1"/>
          </p:nvPr>
        </p:nvSpPr>
        <p:spPr/>
        <p:txBody>
          <a:bodyPr/>
          <a:lstStyle/>
          <a:p>
            <a:r>
              <a:rPr lang="tr-TR" sz="1400" dirty="0" smtClean="0"/>
              <a:t>Descent control </a:t>
            </a:r>
            <a:r>
              <a:rPr lang="tr-TR" sz="1400" dirty="0" err="1" smtClean="0"/>
              <a:t>system</a:t>
            </a:r>
            <a:r>
              <a:rPr lang="tr-TR" sz="1400" dirty="0" smtClean="0"/>
              <a:t>:</a:t>
            </a:r>
          </a:p>
          <a:p>
            <a:pPr marL="152400" indent="0">
              <a:buNone/>
            </a:pPr>
            <a:r>
              <a:rPr lang="tr-TR" sz="1400" b="0" dirty="0" smtClean="0"/>
              <a:t>We </a:t>
            </a:r>
            <a:r>
              <a:rPr lang="tr-TR" sz="1400" b="0" dirty="0" err="1" smtClean="0"/>
              <a:t>used</a:t>
            </a:r>
            <a:r>
              <a:rPr lang="tr-TR" sz="1400" b="0" dirty="0" smtClean="0"/>
              <a:t> </a:t>
            </a:r>
            <a:r>
              <a:rPr lang="tr-TR" sz="1400" b="0" dirty="0" err="1" smtClean="0"/>
              <a:t>parachute</a:t>
            </a:r>
            <a:r>
              <a:rPr lang="tr-TR" sz="1400" b="0" dirty="0" smtClean="0"/>
              <a:t> at descent control for soft landing</a:t>
            </a:r>
            <a:endParaRPr lang="tr-TR" sz="1400" b="0" dirty="0"/>
          </a:p>
          <a:p>
            <a:r>
              <a:rPr lang="tr-TR" sz="1400" dirty="0" err="1"/>
              <a:t>Electronics</a:t>
            </a:r>
            <a:r>
              <a:rPr lang="tr-TR" sz="1400" dirty="0"/>
              <a:t> </a:t>
            </a:r>
            <a:r>
              <a:rPr lang="tr-TR" sz="1400" dirty="0" err="1"/>
              <a:t>mounting</a:t>
            </a:r>
            <a:r>
              <a:rPr lang="tr-TR" sz="1400" dirty="0"/>
              <a:t>: </a:t>
            </a:r>
            <a:endParaRPr lang="tr-TR" sz="1400" b="0" dirty="0"/>
          </a:p>
          <a:p>
            <a:pPr marL="152400" indent="0">
              <a:buNone/>
            </a:pPr>
            <a:r>
              <a:rPr lang="en-US" sz="1400" b="0" dirty="0" smtClean="0"/>
              <a:t>–Electronic </a:t>
            </a:r>
            <a:r>
              <a:rPr lang="en-US" sz="1400" b="0" dirty="0"/>
              <a:t>components like PCB board and camera module will be mounted to the fuselage </a:t>
            </a:r>
            <a:r>
              <a:rPr lang="en-US" sz="1400" b="0" dirty="0" smtClean="0"/>
              <a:t>with</a:t>
            </a:r>
            <a:r>
              <a:rPr lang="tr-TR" sz="1400" b="0" dirty="0" smtClean="0"/>
              <a:t> </a:t>
            </a:r>
            <a:r>
              <a:rPr lang="tr-TR" sz="1400" b="0" dirty="0" err="1" smtClean="0"/>
              <a:t>high</a:t>
            </a:r>
            <a:r>
              <a:rPr lang="tr-TR" sz="1400" b="0" dirty="0" smtClean="0"/>
              <a:t> </a:t>
            </a:r>
            <a:r>
              <a:rPr lang="tr-TR" sz="1400" b="0" dirty="0" err="1" smtClean="0"/>
              <a:t>performance</a:t>
            </a:r>
            <a:r>
              <a:rPr lang="en-US" sz="1400" b="0" dirty="0" smtClean="0"/>
              <a:t> </a:t>
            </a:r>
            <a:r>
              <a:rPr lang="tr-TR" sz="1400" b="0" dirty="0" err="1" smtClean="0"/>
              <a:t>adhesives</a:t>
            </a:r>
            <a:endParaRPr lang="tr-TR" sz="1400" b="0" dirty="0" smtClean="0"/>
          </a:p>
          <a:p>
            <a:pPr marL="152400" indent="0">
              <a:buNone/>
            </a:pPr>
            <a:r>
              <a:rPr lang="en-US" sz="1400" b="0" dirty="0"/>
              <a:t>– </a:t>
            </a:r>
            <a:r>
              <a:rPr lang="en-US" sz="1400" b="0" dirty="0" smtClean="0"/>
              <a:t>Protection </a:t>
            </a:r>
            <a:r>
              <a:rPr lang="en-US" sz="1400" b="0" dirty="0"/>
              <a:t>of casing ensures security of electronic components integrated into the </a:t>
            </a:r>
            <a:r>
              <a:rPr lang="en-US" sz="1400" b="0" dirty="0" err="1"/>
              <a:t>CanSat</a:t>
            </a:r>
            <a:endParaRPr lang="en-US" sz="1400" b="0" dirty="0"/>
          </a:p>
          <a:p>
            <a:pPr marL="152400" indent="0">
              <a:buNone/>
            </a:pPr>
            <a:r>
              <a:rPr lang="en-US" sz="1400" b="0" dirty="0"/>
              <a:t>–This was chosen to satisfy – </a:t>
            </a:r>
            <a:r>
              <a:rPr lang="tr-TR" sz="1400" b="0" dirty="0" smtClean="0"/>
              <a:t>RN</a:t>
            </a:r>
            <a:r>
              <a:rPr lang="en-US" sz="1400" b="0" dirty="0" smtClean="0"/>
              <a:t> </a:t>
            </a:r>
            <a:r>
              <a:rPr lang="en-US" sz="1400" b="0" dirty="0"/>
              <a:t>#17 </a:t>
            </a:r>
          </a:p>
          <a:p>
            <a:r>
              <a:rPr lang="tr-TR" sz="1400" dirty="0" err="1" smtClean="0"/>
              <a:t>Electronics</a:t>
            </a:r>
            <a:r>
              <a:rPr lang="tr-TR" sz="1400" dirty="0" smtClean="0"/>
              <a:t> </a:t>
            </a:r>
            <a:r>
              <a:rPr lang="tr-TR" sz="1400" dirty="0" err="1"/>
              <a:t>Enclosure</a:t>
            </a:r>
            <a:r>
              <a:rPr lang="tr-TR" sz="1400" dirty="0"/>
              <a:t> </a:t>
            </a:r>
            <a:endParaRPr lang="tr-TR" sz="1400" b="0" dirty="0"/>
          </a:p>
          <a:p>
            <a:pPr marL="152400" indent="0">
              <a:buNone/>
            </a:pPr>
            <a:r>
              <a:rPr lang="en-US" sz="1400" b="0" dirty="0" smtClean="0"/>
              <a:t>–</a:t>
            </a:r>
            <a:r>
              <a:rPr lang="en-US" sz="1400" b="0" dirty="0"/>
              <a:t>Epoxy </a:t>
            </a:r>
            <a:r>
              <a:rPr lang="tr-TR" sz="1400" b="0" dirty="0" err="1" smtClean="0"/>
              <a:t>and</a:t>
            </a:r>
            <a:r>
              <a:rPr lang="tr-TR" sz="1400" b="0" dirty="0" smtClean="0"/>
              <a:t> </a:t>
            </a:r>
            <a:r>
              <a:rPr lang="tr-TR" sz="1400" b="0" dirty="0" err="1" smtClean="0"/>
              <a:t>silicon</a:t>
            </a:r>
            <a:r>
              <a:rPr lang="en-US" sz="1400" b="0" dirty="0" smtClean="0"/>
              <a:t> </a:t>
            </a:r>
            <a:r>
              <a:rPr lang="en-US" sz="1400" b="0" dirty="0"/>
              <a:t>will used to ensure extra security and electrical insulation </a:t>
            </a:r>
            <a:endParaRPr lang="tr-TR" sz="1400" b="0" dirty="0" smtClean="0"/>
          </a:p>
          <a:p>
            <a:pPr marL="152400" indent="0">
              <a:buNone/>
            </a:pPr>
            <a:r>
              <a:rPr lang="en-US" sz="1400" b="0" dirty="0"/>
              <a:t>– </a:t>
            </a:r>
            <a:r>
              <a:rPr lang="en-US" sz="1400" b="0" dirty="0" smtClean="0"/>
              <a:t>Pitot </a:t>
            </a:r>
            <a:r>
              <a:rPr lang="en-US" sz="1400" b="0" dirty="0"/>
              <a:t>tube will be glued to </a:t>
            </a:r>
            <a:r>
              <a:rPr lang="en-US" sz="1400" b="0" dirty="0" smtClean="0"/>
              <a:t>payload</a:t>
            </a:r>
            <a:endParaRPr lang="tr-TR" sz="1400" b="0" dirty="0" smtClean="0"/>
          </a:p>
          <a:p>
            <a:pPr marL="152400" indent="0">
              <a:buNone/>
            </a:pPr>
            <a:r>
              <a:rPr lang="en-US" sz="1400" b="0" dirty="0"/>
              <a:t>– Protection of casing ensures security of electronic components integrated into the </a:t>
            </a:r>
            <a:r>
              <a:rPr lang="en-US" sz="1400" b="0" dirty="0" err="1" smtClean="0"/>
              <a:t>CanSat</a:t>
            </a:r>
            <a:endParaRPr lang="en-US" sz="1400" b="0" dirty="0"/>
          </a:p>
          <a:p>
            <a:r>
              <a:rPr lang="tr-TR" sz="1400" dirty="0" smtClean="0"/>
              <a:t>Electronic </a:t>
            </a:r>
            <a:r>
              <a:rPr lang="tr-TR" sz="1400" dirty="0" err="1"/>
              <a:t>Connections</a:t>
            </a:r>
            <a:r>
              <a:rPr lang="tr-TR" sz="1400" dirty="0"/>
              <a:t> </a:t>
            </a:r>
            <a:endParaRPr lang="tr-TR" sz="1400" b="0" dirty="0"/>
          </a:p>
          <a:p>
            <a:pPr marL="152400" indent="0">
              <a:buNone/>
            </a:pPr>
            <a:r>
              <a:rPr lang="en-US" sz="1400" b="0" dirty="0"/>
              <a:t>–Electronic connectors will be secured using hot glue </a:t>
            </a:r>
          </a:p>
          <a:p>
            <a:r>
              <a:rPr lang="tr-TR" sz="1400" dirty="0" err="1" smtClean="0"/>
              <a:t>Requirements</a:t>
            </a:r>
            <a:r>
              <a:rPr lang="tr-TR" sz="1400" dirty="0" smtClean="0"/>
              <a:t> </a:t>
            </a:r>
            <a:endParaRPr lang="tr-TR" sz="1400" b="0" dirty="0"/>
          </a:p>
          <a:p>
            <a:pPr marL="152400" indent="0">
              <a:buNone/>
            </a:pPr>
            <a:r>
              <a:rPr lang="en-US" sz="1400" b="0" dirty="0"/>
              <a:t>–All structures must survive 30 </a:t>
            </a:r>
            <a:r>
              <a:rPr lang="en-US" sz="1400" b="0" dirty="0" err="1"/>
              <a:t>Gs</a:t>
            </a:r>
            <a:r>
              <a:rPr lang="en-US" sz="1400" b="0" dirty="0"/>
              <a:t> of shock – </a:t>
            </a:r>
            <a:r>
              <a:rPr lang="tr-TR" sz="1400" b="0" dirty="0" smtClean="0"/>
              <a:t>RN</a:t>
            </a:r>
            <a:r>
              <a:rPr lang="en-US" sz="1400" b="0" dirty="0" smtClean="0"/>
              <a:t> </a:t>
            </a:r>
            <a:r>
              <a:rPr lang="en-US" sz="1400" b="0" dirty="0"/>
              <a:t>#16 </a:t>
            </a:r>
          </a:p>
          <a:p>
            <a:pPr marL="152400" indent="0">
              <a:buNone/>
            </a:pPr>
            <a:r>
              <a:rPr lang="en-US" sz="1400" b="0" dirty="0"/>
              <a:t>–All structures must be built to survive 15 </a:t>
            </a:r>
            <a:r>
              <a:rPr lang="en-US" sz="1400" b="0" dirty="0" err="1"/>
              <a:t>Gs</a:t>
            </a:r>
            <a:r>
              <a:rPr lang="en-US" sz="1400" b="0" dirty="0"/>
              <a:t> of acceleration – </a:t>
            </a:r>
            <a:r>
              <a:rPr lang="tr-TR" sz="1400" b="0" dirty="0" smtClean="0"/>
              <a:t>RN</a:t>
            </a:r>
            <a:r>
              <a:rPr lang="en-US" sz="1400" b="0" dirty="0" smtClean="0"/>
              <a:t> </a:t>
            </a:r>
            <a:r>
              <a:rPr lang="en-US" sz="1400" b="0" dirty="0"/>
              <a:t>#15 </a:t>
            </a:r>
          </a:p>
          <a:p>
            <a:pPr marL="152400" indent="0">
              <a:buNone/>
            </a:pPr>
            <a:endParaRPr lang="tr-TR" sz="1400" dirty="0"/>
          </a:p>
        </p:txBody>
      </p:sp>
      <p:sp>
        <p:nvSpPr>
          <p:cNvPr id="4" name="Slayt Numarası Yer Tutucusu 3"/>
          <p:cNvSpPr>
            <a:spLocks noGrp="1"/>
          </p:cNvSpPr>
          <p:nvPr>
            <p:ph type="sldNum" idx="12"/>
          </p:nvPr>
        </p:nvSpPr>
        <p:spPr/>
        <p:txBody>
          <a:bodyPr/>
          <a:lstStyle/>
          <a:p>
            <a:pPr algn="r">
              <a:buSzPct val="25000"/>
            </a:pPr>
            <a:fld id="{00000000-1234-1234-1234-123412341234}" type="slidenum">
              <a:rPr lang="en-US" sz="1000" smtClean="0"/>
              <a:pPr algn="r">
                <a:buSzPct val="25000"/>
              </a:pPr>
              <a:t>55</a:t>
            </a:fld>
            <a:endParaRPr lang="en-US" sz="1000"/>
          </a:p>
        </p:txBody>
      </p:sp>
      <p:sp>
        <p:nvSpPr>
          <p:cNvPr id="5" name="Shape 3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258139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en-US" dirty="0">
                <a:solidFill>
                  <a:srgbClr val="333399"/>
                </a:solidFill>
              </a:rPr>
              <a:t>Mass </a:t>
            </a:r>
            <a:r>
              <a:rPr lang="en-US" dirty="0" smtClean="0">
                <a:solidFill>
                  <a:srgbClr val="333399"/>
                </a:solidFill>
              </a:rPr>
              <a:t>Budget</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t>56</a:t>
            </a:fld>
            <a:endParaRPr lang="en-US" sz="1000" b="0" i="0" u="none" strike="noStrike" cap="none">
              <a:solidFill>
                <a:schemeClr val="dk1"/>
              </a:solidFill>
              <a:latin typeface="Arial"/>
              <a:ea typeface="Arial"/>
              <a:cs typeface="Arial"/>
              <a:sym typeface="Arial"/>
            </a:endParaRPr>
          </a:p>
        </p:txBody>
      </p:sp>
      <p:graphicFrame>
        <p:nvGraphicFramePr>
          <p:cNvPr id="5" name="Tablo 4"/>
          <p:cNvGraphicFramePr>
            <a:graphicFrameLocks noGrp="1"/>
          </p:cNvGraphicFramePr>
          <p:nvPr>
            <p:extLst>
              <p:ext uri="{D42A27DB-BD31-4B8C-83A1-F6EECF244321}">
                <p14:modId xmlns:p14="http://schemas.microsoft.com/office/powerpoint/2010/main" val="3980339170"/>
              </p:ext>
            </p:extLst>
          </p:nvPr>
        </p:nvGraphicFramePr>
        <p:xfrm>
          <a:off x="713945" y="1036658"/>
          <a:ext cx="7716107" cy="5412532"/>
        </p:xfrm>
        <a:graphic>
          <a:graphicData uri="http://schemas.openxmlformats.org/drawingml/2006/table">
            <a:tbl>
              <a:tblPr/>
              <a:tblGrid>
                <a:gridCol w="2598738"/>
                <a:gridCol w="2657096"/>
                <a:gridCol w="2460273"/>
              </a:tblGrid>
              <a:tr h="322300">
                <a:tc gridSpan="3">
                  <a:txBody>
                    <a:bodyPr/>
                    <a:lstStyle/>
                    <a:p>
                      <a:pPr algn="ctr" rtl="0" fontAlgn="b"/>
                      <a:r>
                        <a:rPr lang="tr-TR" sz="1800" b="1" u="none" strike="noStrike" dirty="0" smtClean="0">
                          <a:effectLst/>
                        </a:rPr>
                        <a:t>GLİDER</a:t>
                      </a:r>
                      <a:endParaRPr lang="tr-TR" sz="18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rtl="0" fontAlgn="b"/>
                      <a:endParaRPr lang="tr-TR" sz="14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rtl="0" fontAlgn="b"/>
                      <a:endParaRPr lang="tr-TR" sz="1400" b="1" i="0" u="none" strike="noStrike" dirty="0">
                        <a:solidFill>
                          <a:srgbClr val="000000"/>
                        </a:solidFill>
                        <a:effectLst/>
                        <a:latin typeface="Calibri" panose="020F0502020204030204" pitchFamily="34" charset="0"/>
                      </a:endParaRPr>
                    </a:p>
                  </a:txBody>
                  <a:tcPr marL="9525" marR="9525" marT="9525" marB="0" anchor="b"/>
                </a:tc>
              </a:tr>
              <a:tr h="325772">
                <a:tc>
                  <a:txBody>
                    <a:bodyPr/>
                    <a:lstStyle/>
                    <a:p>
                      <a:pPr algn="l" rtl="0" fontAlgn="ctr"/>
                      <a:r>
                        <a:rPr lang="tr-TR" sz="1400" b="1" u="none" strike="noStrike" dirty="0">
                          <a:effectLst/>
                        </a:rPr>
                        <a:t>                Part</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a:effectLst/>
                        </a:rPr>
                        <a:t>Mass</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        </a:t>
                      </a:r>
                      <a:r>
                        <a:rPr lang="tr-TR" sz="1400" b="1" u="none" strike="noStrike" dirty="0" err="1">
                          <a:effectLst/>
                        </a:rPr>
                        <a:t>Determination</a:t>
                      </a:r>
                      <a:endParaRPr lang="tr-TR" sz="1400" b="1" i="0" u="none" strike="noStrike" dirty="0">
                        <a:solidFill>
                          <a:srgbClr val="000000"/>
                        </a:solidFill>
                        <a:effectLst/>
                        <a:latin typeface="Calibri" panose="020F0502020204030204" pitchFamily="34" charset="0"/>
                      </a:endParaRPr>
                    </a:p>
                  </a:txBody>
                  <a:tcPr marL="9525" marR="9525" marT="9525" marB="0" anchor="ctr"/>
                </a:tc>
              </a:tr>
              <a:tr h="233627">
                <a:tc>
                  <a:txBody>
                    <a:bodyPr/>
                    <a:lstStyle/>
                    <a:p>
                      <a:pPr algn="l" rtl="0" fontAlgn="ctr"/>
                      <a:r>
                        <a:rPr lang="tr-TR" sz="1400" b="1" u="none" strike="noStrike" dirty="0">
                          <a:effectLst/>
                        </a:rPr>
                        <a:t>MCU</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7 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smtClean="0">
                          <a:effectLst/>
                        </a:rPr>
                        <a:t>Estimated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33627">
                <a:tc>
                  <a:txBody>
                    <a:bodyPr/>
                    <a:lstStyle/>
                    <a:p>
                      <a:pPr algn="l" rtl="0" fontAlgn="ctr"/>
                      <a:r>
                        <a:rPr lang="tr-TR" sz="1400" b="1" u="none" strike="noStrike" dirty="0">
                          <a:effectLst/>
                        </a:rPr>
                        <a:t>RTC</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a:effectLst/>
                        </a:rPr>
                        <a:t>10 g</a:t>
                      </a:r>
                      <a:endParaRPr lang="tr-TR"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smtClean="0">
                          <a:effectLst/>
                        </a:rPr>
                        <a:t>Estimated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33627">
                <a:tc>
                  <a:txBody>
                    <a:bodyPr/>
                    <a:lstStyle/>
                    <a:p>
                      <a:pPr algn="l" rtl="0" fontAlgn="ctr"/>
                      <a:r>
                        <a:rPr lang="tr-TR" sz="1400" b="1" u="none" strike="noStrike" dirty="0" smtClean="0">
                          <a:effectLst/>
                        </a:rPr>
                        <a:t>Camera</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12 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smtClean="0">
                          <a:effectLst/>
                        </a:rPr>
                        <a:t>Estimated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91800">
                <a:tc>
                  <a:txBody>
                    <a:bodyPr/>
                    <a:lstStyle/>
                    <a:p>
                      <a:pPr algn="l" rtl="0" fontAlgn="ctr"/>
                      <a:r>
                        <a:rPr lang="tr-TR" sz="1400" b="1" u="none" strike="noStrike" dirty="0">
                          <a:effectLst/>
                        </a:rPr>
                        <a:t>SD Card Module</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6 g</a:t>
                      </a:r>
                      <a:endParaRPr lang="tr-TR" sz="1400" b="1" i="0" u="none" strike="noStrike" dirty="0">
                        <a:solidFill>
                          <a:srgbClr val="000000"/>
                        </a:solidFill>
                        <a:effectLst/>
                        <a:latin typeface="Arial" panose="020B0604020202020204" pitchFamily="34" charset="0"/>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tr-TR" sz="1400" b="1" i="0" u="none" strike="noStrike" dirty="0" err="1" smtClean="0">
                          <a:solidFill>
                            <a:schemeClr val="tx1"/>
                          </a:solidFill>
                          <a:effectLst/>
                          <a:latin typeface="+mn-lt"/>
                        </a:rPr>
                        <a:t>Estimated</a:t>
                      </a:r>
                      <a:endParaRPr lang="tr-TR" sz="1400" b="1" i="0" u="none" strike="noStrike" dirty="0" smtClean="0">
                        <a:solidFill>
                          <a:srgbClr val="000000"/>
                        </a:solidFill>
                        <a:effectLst/>
                        <a:latin typeface="Calibri" panose="020F0502020204030204" pitchFamily="34" charset="0"/>
                      </a:endParaRPr>
                    </a:p>
                  </a:txBody>
                  <a:tcPr marL="9525" marR="9525" marT="9525" marB="0" anchor="ctr"/>
                </a:tc>
              </a:tr>
              <a:tr h="233627">
                <a:tc>
                  <a:txBody>
                    <a:bodyPr/>
                    <a:lstStyle/>
                    <a:p>
                      <a:pPr algn="l" rtl="0" fontAlgn="ctr"/>
                      <a:r>
                        <a:rPr lang="tr-TR" sz="1400" b="1" u="none" strike="noStrike" dirty="0" smtClean="0">
                          <a:effectLst/>
                        </a:rPr>
                        <a:t> </a:t>
                      </a:r>
                      <a:r>
                        <a:rPr lang="tr-TR" sz="1400" b="1" u="none" strike="noStrike" dirty="0">
                          <a:effectLst/>
                        </a:rPr>
                        <a:t>Pitottube</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15 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smtClean="0">
                          <a:effectLst/>
                        </a:rPr>
                        <a:t>Estimated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33627">
                <a:tc>
                  <a:txBody>
                    <a:bodyPr/>
                    <a:lstStyle/>
                    <a:p>
                      <a:pPr algn="l" rtl="0" fontAlgn="ctr"/>
                      <a:r>
                        <a:rPr lang="tr-TR" sz="1400" b="1" u="none" strike="noStrike" dirty="0" err="1">
                          <a:effectLst/>
                        </a:rPr>
                        <a:t>Buzzer</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3 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smtClean="0">
                          <a:effectLst/>
                        </a:rPr>
                        <a:t>Estimated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33627">
                <a:tc>
                  <a:txBody>
                    <a:bodyPr/>
                    <a:lstStyle/>
                    <a:p>
                      <a:pPr algn="l" rtl="0" fontAlgn="ctr"/>
                      <a:r>
                        <a:rPr lang="tr-TR" sz="1400" b="1" u="none" strike="noStrike" dirty="0" smtClean="0">
                          <a:effectLst/>
                        </a:rPr>
                        <a:t>Radio </a:t>
                      </a:r>
                      <a:r>
                        <a:rPr lang="tr-TR" sz="1400" b="1" u="none" strike="noStrike" dirty="0">
                          <a:effectLst/>
                        </a:rPr>
                        <a:t>module</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8 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smtClean="0">
                          <a:effectLst/>
                        </a:rPr>
                        <a:t>Estimated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33627">
                <a:tc>
                  <a:txBody>
                    <a:bodyPr/>
                    <a:lstStyle/>
                    <a:p>
                      <a:pPr algn="l" rtl="0" fontAlgn="ctr"/>
                      <a:r>
                        <a:rPr lang="tr-TR" sz="1400" b="1" u="none" strike="noStrike" dirty="0" smtClean="0">
                          <a:effectLst/>
                        </a:rPr>
                        <a:t>Solar </a:t>
                      </a:r>
                      <a:r>
                        <a:rPr lang="tr-TR" sz="1400" b="1" u="none" strike="noStrike" dirty="0">
                          <a:effectLst/>
                        </a:rPr>
                        <a:t>Pannels</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7 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smtClean="0">
                          <a:effectLst/>
                        </a:rPr>
                        <a:t>Estimated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17273">
                <a:tc>
                  <a:txBody>
                    <a:bodyPr/>
                    <a:lstStyle/>
                    <a:p>
                      <a:pPr algn="l" rtl="0" fontAlgn="ctr"/>
                      <a:r>
                        <a:rPr lang="tr-TR" sz="1400" b="1" u="none" strike="noStrike" dirty="0" smtClean="0">
                          <a:effectLst/>
                        </a:rPr>
                        <a:t>Custom </a:t>
                      </a:r>
                      <a:r>
                        <a:rPr lang="tr-TR" sz="1400" b="1" u="none" strike="noStrike" dirty="0">
                          <a:effectLst/>
                        </a:rPr>
                        <a:t>PCB board</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35</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smtClean="0">
                          <a:effectLst/>
                        </a:rPr>
                        <a:t>Estimated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33627">
                <a:tc>
                  <a:txBody>
                    <a:bodyPr/>
                    <a:lstStyle/>
                    <a:p>
                      <a:pPr algn="l" rtl="0" fontAlgn="ctr"/>
                      <a:r>
                        <a:rPr lang="tr-TR" sz="1400" b="1" u="none" strike="noStrike" dirty="0" smtClean="0">
                          <a:effectLst/>
                        </a:rPr>
                        <a:t>Wiring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a:effectLst/>
                        </a:rPr>
                        <a:t>10 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err="1" smtClean="0">
                          <a:effectLst/>
                        </a:rPr>
                        <a:t>Estimated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63482">
                <a:tc>
                  <a:txBody>
                    <a:bodyPr/>
                    <a:lstStyle/>
                    <a:p>
                      <a:pPr algn="l" rtl="0" fontAlgn="t"/>
                      <a:r>
                        <a:rPr lang="tr-TR" sz="1400" b="1" u="none" strike="noStrike" dirty="0">
                          <a:effectLst/>
                        </a:rPr>
                        <a:t> 10-DOF IMU Sensor </a:t>
                      </a:r>
                      <a:r>
                        <a:rPr lang="tr-TR" sz="1400" b="1" u="none" strike="noStrike" dirty="0" err="1">
                          <a:effectLst/>
                        </a:rPr>
                        <a:t>package</a:t>
                      </a:r>
                      <a:endParaRPr lang="tr-TR" sz="1400" b="1" i="0" u="none" strike="noStrike" dirty="0">
                        <a:solidFill>
                          <a:srgbClr val="000000"/>
                        </a:solidFill>
                        <a:effectLst/>
                        <a:latin typeface="Calibri" panose="020F0502020204030204" pitchFamily="34" charset="0"/>
                      </a:endParaRPr>
                    </a:p>
                  </a:txBody>
                  <a:tcPr marL="9525" marR="9525" marT="9525" marB="0"/>
                </a:tc>
                <a:tc>
                  <a:txBody>
                    <a:bodyPr/>
                    <a:lstStyle/>
                    <a:p>
                      <a:pPr algn="l" rtl="0" fontAlgn="t"/>
                      <a:r>
                        <a:rPr lang="tr-TR" sz="1400" b="1" u="none" strike="noStrike" dirty="0">
                          <a:effectLst/>
                        </a:rPr>
                        <a:t>10 g</a:t>
                      </a:r>
                      <a:endParaRPr lang="tr-TR" sz="1400" b="1" i="0" u="none" strike="noStrike" dirty="0">
                        <a:solidFill>
                          <a:srgbClr val="000000"/>
                        </a:solidFill>
                        <a:effectLst/>
                        <a:latin typeface="Calibri" panose="020F0502020204030204" pitchFamily="34" charset="0"/>
                      </a:endParaRPr>
                    </a:p>
                  </a:txBody>
                  <a:tcPr marL="9525" marR="9525" marT="9525"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tr-TR" sz="1400" b="1" u="none" strike="noStrike" dirty="0" err="1" smtClean="0">
                          <a:effectLst/>
                        </a:rPr>
                        <a:t>Estimated</a:t>
                      </a:r>
                      <a:endParaRPr lang="tr-TR" sz="1400" b="1" i="0" u="none" strike="noStrike" dirty="0" smtClean="0">
                        <a:solidFill>
                          <a:srgbClr val="000000"/>
                        </a:solidFill>
                        <a:effectLst/>
                        <a:latin typeface="Calibri" panose="020F0502020204030204" pitchFamily="34" charset="0"/>
                      </a:endParaRPr>
                    </a:p>
                  </a:txBody>
                  <a:tcPr marL="9525" marR="9525" marT="9525" marB="0" anchor="b"/>
                </a:tc>
              </a:tr>
              <a:tr h="273344">
                <a:tc>
                  <a:txBody>
                    <a:bodyPr/>
                    <a:lstStyle/>
                    <a:p>
                      <a:pPr algn="l" rtl="0" fontAlgn="ctr"/>
                      <a:r>
                        <a:rPr lang="tr-TR" sz="1400" b="1" u="none" strike="noStrike" dirty="0" err="1">
                          <a:effectLst/>
                        </a:rPr>
                        <a:t>super</a:t>
                      </a:r>
                      <a:r>
                        <a:rPr lang="tr-TR" sz="1400" b="1" u="none" strike="noStrike" dirty="0">
                          <a:effectLst/>
                        </a:rPr>
                        <a:t> </a:t>
                      </a:r>
                      <a:r>
                        <a:rPr lang="tr-TR" sz="1400" b="1" u="none" strike="noStrike" dirty="0" err="1">
                          <a:effectLst/>
                        </a:rPr>
                        <a:t>capacitor</a:t>
                      </a:r>
                      <a:r>
                        <a:rPr lang="tr-TR" sz="1400" b="1" u="none" strike="noStrike" dirty="0">
                          <a:effectLst/>
                        </a:rPr>
                        <a:t> </a:t>
                      </a:r>
                      <a:r>
                        <a:rPr lang="tr-TR" sz="1400" b="1" u="none" strike="noStrike" dirty="0" err="1">
                          <a:effectLst/>
                        </a:rPr>
                        <a:t>battery</a:t>
                      </a:r>
                      <a:r>
                        <a:rPr lang="tr-TR" sz="1400" b="1" u="none" strike="noStrike" dirty="0">
                          <a:effectLst/>
                        </a:rPr>
                        <a:t> </a:t>
                      </a:r>
                      <a:r>
                        <a:rPr lang="tr-TR" sz="1400" b="1" u="none" strike="noStrike" dirty="0" err="1">
                          <a:effectLst/>
                        </a:rPr>
                        <a:t>circuit</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b"/>
                      <a:r>
                        <a:rPr lang="tr-TR" sz="1400" b="1" u="none" strike="noStrike" dirty="0">
                          <a:effectLst/>
                        </a:rPr>
                        <a:t>15 g</a:t>
                      </a:r>
                      <a:endParaRPr lang="tr-TR" sz="14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tr-TR" sz="1400" b="1" u="none" strike="noStrike" dirty="0" err="1" smtClean="0">
                          <a:effectLst/>
                        </a:rPr>
                        <a:t>Estimated</a:t>
                      </a:r>
                      <a:endParaRPr lang="tr-TR" sz="1400" b="1" i="0" u="none" strike="noStrike" dirty="0" smtClean="0">
                        <a:solidFill>
                          <a:srgbClr val="000000"/>
                        </a:solidFill>
                        <a:effectLst/>
                        <a:latin typeface="Calibri" panose="020F0502020204030204" pitchFamily="34" charset="0"/>
                      </a:endParaRPr>
                    </a:p>
                  </a:txBody>
                  <a:tcPr marL="9525" marR="9525" marT="9525" marB="0" anchor="b"/>
                </a:tc>
              </a:tr>
              <a:tr h="273344">
                <a:tc>
                  <a:txBody>
                    <a:bodyPr/>
                    <a:lstStyle/>
                    <a:p>
                      <a:pPr algn="l" rtl="0" fontAlgn="ctr"/>
                      <a:r>
                        <a:rPr lang="tr-TR" sz="1400" b="1" u="none" strike="noStrike" dirty="0" err="1" smtClean="0">
                          <a:effectLst/>
                        </a:rPr>
                        <a:t>Empennage</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b"/>
                      <a:r>
                        <a:rPr lang="tr-TR" sz="1400" b="1" u="none" strike="noStrike" dirty="0" smtClean="0">
                          <a:effectLst/>
                        </a:rPr>
                        <a:t>32,4</a:t>
                      </a:r>
                      <a:endParaRPr lang="tr-TR" sz="14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tr-TR" sz="1400" b="1" u="none" strike="noStrike" dirty="0" smtClean="0">
                          <a:effectLst/>
                        </a:rPr>
                        <a:t>CAD</a:t>
                      </a:r>
                      <a:r>
                        <a:rPr lang="tr-TR" sz="1400" b="1" u="none" strike="noStrike" baseline="0" dirty="0" smtClean="0">
                          <a:effectLst/>
                        </a:rPr>
                        <a:t> </a:t>
                      </a:r>
                      <a:r>
                        <a:rPr lang="tr-TR" sz="1400" b="1" u="none" strike="noStrike" baseline="0" dirty="0" err="1" smtClean="0">
                          <a:effectLst/>
                        </a:rPr>
                        <a:t>Measured</a:t>
                      </a:r>
                      <a:r>
                        <a:rPr lang="tr-TR" sz="1400" b="1" u="none" strike="noStrike" dirty="0" smtClean="0">
                          <a:effectLst/>
                        </a:rPr>
                        <a:t> </a:t>
                      </a:r>
                      <a:endParaRPr lang="tr-TR" sz="1400" b="1" i="0" u="none" strike="noStrike" dirty="0" smtClean="0">
                        <a:solidFill>
                          <a:srgbClr val="000000"/>
                        </a:solidFill>
                        <a:effectLst/>
                        <a:latin typeface="Calibri" panose="020F0502020204030204" pitchFamily="34" charset="0"/>
                      </a:endParaRPr>
                    </a:p>
                  </a:txBody>
                  <a:tcPr marL="9525" marR="9525" marT="9525" marB="0" anchor="b"/>
                </a:tc>
              </a:tr>
              <a:tr h="273344">
                <a:tc>
                  <a:txBody>
                    <a:bodyPr/>
                    <a:lstStyle/>
                    <a:p>
                      <a:pPr algn="l" rtl="0" fontAlgn="ctr"/>
                      <a:r>
                        <a:rPr lang="tr-TR" sz="1400" b="1" u="none" strike="noStrike" dirty="0" err="1" smtClean="0">
                          <a:effectLst/>
                        </a:rPr>
                        <a:t>Rod</a:t>
                      </a:r>
                      <a:endParaRPr lang="tr-TR" sz="1400" b="1" i="0" u="none" strike="noStrike" dirty="0" smtClean="0">
                        <a:solidFill>
                          <a:srgbClr val="000000"/>
                        </a:solidFill>
                        <a:effectLst/>
                        <a:latin typeface="Calibri" panose="020F0502020204030204" pitchFamily="34" charset="0"/>
                      </a:endParaRPr>
                    </a:p>
                  </a:txBody>
                  <a:tcPr marL="9525" marR="9525" marT="9525" marB="0" anchor="ctr"/>
                </a:tc>
                <a:tc>
                  <a:txBody>
                    <a:bodyPr/>
                    <a:lstStyle/>
                    <a:p>
                      <a:pPr algn="l" rtl="0" fontAlgn="b"/>
                      <a:r>
                        <a:rPr lang="tr-TR" sz="1400" b="1" i="0" u="none" strike="noStrike" dirty="0" smtClean="0">
                          <a:solidFill>
                            <a:srgbClr val="000000"/>
                          </a:solidFill>
                          <a:effectLst/>
                          <a:latin typeface="Calibri" panose="020F0502020204030204" pitchFamily="34" charset="0"/>
                        </a:rPr>
                        <a:t>5,1 g</a:t>
                      </a:r>
                      <a:endParaRPr lang="tr-TR" sz="14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tr-TR" sz="1400" b="1" u="none" strike="noStrike" dirty="0" smtClean="0">
                          <a:effectLst/>
                        </a:rPr>
                        <a:t>CAD</a:t>
                      </a:r>
                      <a:r>
                        <a:rPr lang="tr-TR" sz="1400" b="1" u="none" strike="noStrike" baseline="0" dirty="0" smtClean="0">
                          <a:effectLst/>
                        </a:rPr>
                        <a:t> </a:t>
                      </a:r>
                      <a:r>
                        <a:rPr lang="tr-TR" sz="1400" b="1" u="none" strike="noStrike" baseline="0" dirty="0" err="1" smtClean="0">
                          <a:effectLst/>
                        </a:rPr>
                        <a:t>Measured</a:t>
                      </a:r>
                      <a:r>
                        <a:rPr lang="tr-TR" sz="1400" b="1" u="none" strike="noStrike" dirty="0" smtClean="0">
                          <a:effectLst/>
                        </a:rPr>
                        <a:t> </a:t>
                      </a:r>
                      <a:endParaRPr lang="tr-TR" sz="1400" b="1" i="0" u="none" strike="noStrike" dirty="0" smtClean="0">
                        <a:solidFill>
                          <a:srgbClr val="000000"/>
                        </a:solidFill>
                        <a:effectLst/>
                        <a:latin typeface="Calibri" panose="020F0502020204030204" pitchFamily="34" charset="0"/>
                      </a:endParaRPr>
                    </a:p>
                  </a:txBody>
                  <a:tcPr marL="9525" marR="9525" marT="9525" marB="0" anchor="b"/>
                </a:tc>
              </a:tr>
              <a:tr h="266680">
                <a:tc>
                  <a:txBody>
                    <a:bodyPr/>
                    <a:lstStyle/>
                    <a:p>
                      <a:pPr algn="l" rtl="0" fontAlgn="ctr"/>
                      <a:r>
                        <a:rPr lang="tr-TR" sz="1400" b="1" u="none" strike="noStrike" dirty="0" smtClean="0">
                          <a:effectLst/>
                        </a:rPr>
                        <a:t>Fuselage</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smtClean="0">
                          <a:effectLst/>
                        </a:rPr>
                        <a:t>14 </a:t>
                      </a:r>
                      <a:r>
                        <a:rPr lang="tr-TR" sz="1400" b="1" u="none" strike="noStrike" dirty="0">
                          <a:effectLst/>
                        </a:rPr>
                        <a:t>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smtClean="0">
                          <a:effectLst/>
                        </a:rPr>
                        <a:t>CAD</a:t>
                      </a:r>
                      <a:r>
                        <a:rPr lang="tr-TR" sz="1400" b="1" u="none" strike="noStrike" baseline="0" dirty="0" smtClean="0">
                          <a:effectLst/>
                        </a:rPr>
                        <a:t> </a:t>
                      </a:r>
                      <a:r>
                        <a:rPr lang="tr-TR" sz="1400" b="1" u="none" strike="noStrike" baseline="0" dirty="0" err="1" smtClean="0">
                          <a:effectLst/>
                        </a:rPr>
                        <a:t>Measured</a:t>
                      </a:r>
                      <a:r>
                        <a:rPr lang="tr-TR" sz="1400" b="1" u="none" strike="noStrike" dirty="0" smtClean="0">
                          <a:effectLst/>
                        </a:rPr>
                        <a:t> </a:t>
                      </a:r>
                      <a:endParaRPr lang="tr-TR" sz="1400" b="1" i="0" u="none" strike="noStrike" dirty="0">
                        <a:solidFill>
                          <a:srgbClr val="000000"/>
                        </a:solidFill>
                        <a:effectLst/>
                        <a:latin typeface="Calibri" panose="020F0502020204030204" pitchFamily="34" charset="0"/>
                      </a:endParaRPr>
                    </a:p>
                  </a:txBody>
                  <a:tcPr marL="9525" marR="9525" marT="9525" marB="0" anchor="ctr"/>
                </a:tc>
              </a:tr>
              <a:tr h="266680">
                <a:tc>
                  <a:txBody>
                    <a:bodyPr/>
                    <a:lstStyle/>
                    <a:p>
                      <a:pPr algn="l" rtl="0" fontAlgn="ctr"/>
                      <a:r>
                        <a:rPr lang="tr-TR" sz="1600" b="1" u="none" strike="noStrike" dirty="0" smtClean="0">
                          <a:effectLst/>
                        </a:rPr>
                        <a:t>Wings</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i="0" u="none" strike="noStrike" dirty="0" smtClean="0">
                          <a:solidFill>
                            <a:schemeClr val="tx1"/>
                          </a:solidFill>
                          <a:effectLst/>
                          <a:latin typeface="+mn-lt"/>
                        </a:rPr>
                        <a:t>21,84</a:t>
                      </a:r>
                      <a:r>
                        <a:rPr lang="tr-TR" sz="1400" b="1" i="0" u="none" strike="noStrike" baseline="0" dirty="0" smtClean="0">
                          <a:solidFill>
                            <a:schemeClr val="tx1"/>
                          </a:solidFill>
                          <a:effectLst/>
                          <a:latin typeface="+mn-lt"/>
                        </a:rPr>
                        <a:t> g</a:t>
                      </a:r>
                      <a:endParaRPr lang="tr-TR"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400" b="1" u="none" strike="noStrike" dirty="0" smtClean="0">
                          <a:effectLst/>
                        </a:rPr>
                        <a:t>CAD </a:t>
                      </a:r>
                      <a:r>
                        <a:rPr lang="tr-TR" sz="1400" b="1" u="none" strike="noStrike" dirty="0" err="1" smtClean="0">
                          <a:effectLst/>
                        </a:rPr>
                        <a:t>Measured</a:t>
                      </a:r>
                      <a:endParaRPr lang="tr-TR" sz="1400" b="1" i="0" u="none" strike="noStrike" dirty="0">
                        <a:solidFill>
                          <a:srgbClr val="000000"/>
                        </a:solidFill>
                        <a:effectLst/>
                        <a:latin typeface="Calibri" panose="020F0502020204030204" pitchFamily="34" charset="0"/>
                      </a:endParaRPr>
                    </a:p>
                  </a:txBody>
                  <a:tcPr marL="9525" marR="9525" marT="9525" marB="0" anchor="ctr"/>
                </a:tc>
              </a:tr>
              <a:tr h="266680">
                <a:tc>
                  <a:txBody>
                    <a:bodyPr/>
                    <a:lstStyle/>
                    <a:p>
                      <a:pPr algn="l" rtl="0" fontAlgn="ctr"/>
                      <a:r>
                        <a:rPr lang="tr-TR" sz="1600" b="1" i="0" u="none" strike="noStrike" dirty="0" smtClean="0">
                          <a:solidFill>
                            <a:schemeClr val="tx1"/>
                          </a:solidFill>
                          <a:effectLst/>
                          <a:latin typeface="+mn-lt"/>
                        </a:rPr>
                        <a:t>Connection</a:t>
                      </a:r>
                      <a:r>
                        <a:rPr lang="tr-TR" sz="1600" b="1" i="0" u="none" strike="noStrike" baseline="0" dirty="0" smtClean="0">
                          <a:solidFill>
                            <a:schemeClr val="tx1"/>
                          </a:solidFill>
                          <a:effectLst/>
                          <a:latin typeface="+mn-lt"/>
                        </a:rPr>
                        <a:t> </a:t>
                      </a:r>
                      <a:r>
                        <a:rPr lang="tr-TR" sz="1600" b="1" i="0" u="none" strike="noStrike" baseline="0" dirty="0" err="1" smtClean="0">
                          <a:solidFill>
                            <a:schemeClr val="tx1"/>
                          </a:solidFill>
                          <a:effectLst/>
                          <a:latin typeface="+mn-lt"/>
                        </a:rPr>
                        <a:t>components</a:t>
                      </a:r>
                      <a:r>
                        <a:rPr lang="tr-TR" sz="1600" b="1" i="0" u="none" strike="noStrike" baseline="0" dirty="0" smtClean="0">
                          <a:solidFill>
                            <a:schemeClr val="tx1"/>
                          </a:solidFill>
                          <a:effectLst/>
                          <a:latin typeface="+mn-lt"/>
                        </a:rPr>
                        <a:t> </a:t>
                      </a:r>
                      <a:endParaRPr lang="tr-TR" sz="1400" b="1" i="0" u="none" strike="noStrike" dirty="0">
                        <a:solidFill>
                          <a:srgbClr val="000000"/>
                        </a:solidFill>
                        <a:effectLst/>
                        <a:latin typeface="+mn-lt"/>
                      </a:endParaRPr>
                    </a:p>
                  </a:txBody>
                  <a:tcPr marL="9525" marR="9525" marT="9525" marB="0" anchor="ctr"/>
                </a:tc>
                <a:tc>
                  <a:txBody>
                    <a:bodyPr/>
                    <a:lstStyle/>
                    <a:p>
                      <a:pPr algn="l" rtl="0" fontAlgn="ctr"/>
                      <a:r>
                        <a:rPr lang="tr-TR" sz="1600" b="1" i="0" u="none" strike="noStrike" dirty="0" smtClean="0">
                          <a:solidFill>
                            <a:srgbClr val="000000"/>
                          </a:solidFill>
                          <a:effectLst/>
                          <a:latin typeface="+mn-lt"/>
                        </a:rPr>
                        <a:t>9,2 g</a:t>
                      </a:r>
                      <a:endParaRPr lang="tr-TR" sz="1600" b="1" i="0" u="none" strike="noStrike" dirty="0">
                        <a:solidFill>
                          <a:srgbClr val="000000"/>
                        </a:solidFill>
                        <a:effectLst/>
                        <a:latin typeface="+mn-lt"/>
                      </a:endParaRPr>
                    </a:p>
                  </a:txBody>
                  <a:tcPr marL="9525" marR="9525" marT="9525" marB="0" anchor="ctr"/>
                </a:tc>
                <a:tc>
                  <a:txBody>
                    <a:bodyPr/>
                    <a:lstStyle/>
                    <a:p>
                      <a:pPr algn="l" rtl="0" fontAlgn="ctr"/>
                      <a:r>
                        <a:rPr lang="tr-TR" sz="1400" b="1" u="none" strike="noStrike" dirty="0" smtClean="0">
                          <a:effectLst/>
                          <a:latin typeface="+mn-lt"/>
                        </a:rPr>
                        <a:t>CAD </a:t>
                      </a:r>
                      <a:r>
                        <a:rPr lang="tr-TR" sz="1400" b="1" u="none" strike="noStrike" dirty="0" err="1" smtClean="0">
                          <a:effectLst/>
                          <a:latin typeface="+mn-lt"/>
                        </a:rPr>
                        <a:t>Measured</a:t>
                      </a:r>
                      <a:endParaRPr lang="tr-TR" sz="1400" b="1" i="0" u="none" strike="noStrike" dirty="0">
                        <a:solidFill>
                          <a:srgbClr val="000000"/>
                        </a:solidFill>
                        <a:effectLst/>
                        <a:latin typeface="+mn-lt"/>
                      </a:endParaRPr>
                    </a:p>
                  </a:txBody>
                  <a:tcPr marL="9525" marR="9525" marT="9525" marB="0" anchor="ctr"/>
                </a:tc>
              </a:tr>
              <a:tr h="393790">
                <a:tc>
                  <a:txBody>
                    <a:bodyPr/>
                    <a:lstStyle/>
                    <a:p>
                      <a:pPr algn="l" rtl="0" fontAlgn="ctr"/>
                      <a:r>
                        <a:rPr lang="tr-TR" sz="1800" b="1" u="none" strike="noStrike" dirty="0">
                          <a:effectLst/>
                        </a:rPr>
                        <a:t>  </a:t>
                      </a:r>
                      <a:r>
                        <a:rPr lang="tr-TR" sz="1800" b="1" u="none" strike="noStrike" dirty="0" smtClean="0">
                          <a:effectLst/>
                        </a:rPr>
                        <a:t>           </a:t>
                      </a:r>
                      <a:r>
                        <a:rPr lang="tr-TR" sz="1800" b="1" u="none" strike="noStrike" dirty="0">
                          <a:effectLst/>
                        </a:rPr>
                        <a:t>TOTAL</a:t>
                      </a:r>
                      <a:endParaRPr lang="tr-TR"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tr-TR" sz="1800" b="1" i="0" u="none" strike="noStrike" dirty="0" smtClean="0">
                          <a:solidFill>
                            <a:srgbClr val="000000"/>
                          </a:solidFill>
                          <a:effectLst/>
                          <a:latin typeface="Calibri" panose="020F0502020204030204" pitchFamily="34" charset="0"/>
                        </a:rPr>
                        <a:t>220,54 g</a:t>
                      </a:r>
                      <a:endParaRPr lang="tr-TR"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tr-TR" sz="3200" b="1" i="0" u="none" strike="noStrike" dirty="0">
                        <a:solidFill>
                          <a:srgbClr val="000000"/>
                        </a:solidFill>
                        <a:effectLst/>
                        <a:latin typeface="Arial" panose="020B0604020202020204" pitchFamily="34" charset="0"/>
                      </a:endParaRPr>
                    </a:p>
                  </a:txBody>
                  <a:tcPr marL="9525" marR="9525" marT="9525" marB="0" anchor="b"/>
                </a:tc>
              </a:tr>
            </a:tbl>
          </a:graphicData>
        </a:graphic>
      </p:graphicFrame>
    </p:spTree>
    <p:extLst>
      <p:ext uri="{BB962C8B-B14F-4D97-AF65-F5344CB8AC3E}">
        <p14:creationId xmlns:p14="http://schemas.microsoft.com/office/powerpoint/2010/main" val="1244178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526" name="Shape 526"/>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57</a:t>
            </a:fld>
            <a:endParaRPr lang="en-US" sz="1000" b="0" i="0" u="none" strike="noStrike" cap="none">
              <a:solidFill>
                <a:schemeClr val="dk1"/>
              </a:solidFill>
              <a:latin typeface="Arial"/>
              <a:ea typeface="Arial"/>
              <a:cs typeface="Arial"/>
              <a:sym typeface="Arial"/>
            </a:endParaRPr>
          </a:p>
        </p:txBody>
      </p:sp>
      <p:sp>
        <p:nvSpPr>
          <p:cNvPr id="527" name="Shape 527"/>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Communication and Data Handling (CDH) Subsystem Design</a:t>
            </a:r>
          </a:p>
        </p:txBody>
      </p:sp>
      <p:sp>
        <p:nvSpPr>
          <p:cNvPr id="528" name="Shape 528"/>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534" name="Shape 534"/>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58</a:t>
            </a:fld>
            <a:endParaRPr lang="en-US" sz="1000" b="0" i="0" u="none" strike="noStrike" cap="none">
              <a:solidFill>
                <a:schemeClr val="dk1"/>
              </a:solidFill>
              <a:latin typeface="Arial"/>
              <a:ea typeface="Arial"/>
              <a:cs typeface="Arial"/>
              <a:sym typeface="Arial"/>
            </a:endParaRPr>
          </a:p>
        </p:txBody>
      </p:sp>
      <p:sp>
        <p:nvSpPr>
          <p:cNvPr id="535" name="Shape 53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CDH Overview</a:t>
            </a:r>
          </a:p>
        </p:txBody>
      </p:sp>
      <p:sp>
        <p:nvSpPr>
          <p:cNvPr id="537" name="Shape 537"/>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538" name="Shape 5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CustomShape 6"/>
          <p:cNvSpPr/>
          <p:nvPr/>
        </p:nvSpPr>
        <p:spPr>
          <a:xfrm>
            <a:off x="3650760" y="5439960"/>
            <a:ext cx="1814760" cy="763920"/>
          </a:xfrm>
          <a:prstGeom prst="rect">
            <a:avLst/>
          </a:prstGeom>
          <a:solidFill>
            <a:schemeClr val="accent2">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600" b="1" strike="noStrike" spc="-1">
                <a:solidFill>
                  <a:srgbClr val="000000"/>
                </a:solidFill>
                <a:uFill>
                  <a:solidFill>
                    <a:srgbClr val="FFFFFF"/>
                  </a:solidFill>
                </a:uFill>
                <a:latin typeface="Arial"/>
                <a:ea typeface="Arial"/>
              </a:rPr>
              <a:t>Arduino Nano</a:t>
            </a:r>
            <a:endParaRPr lang="en-US" sz="1800" b="0" strike="noStrike" spc="-1">
              <a:solidFill>
                <a:srgbClr val="000000"/>
              </a:solidFill>
              <a:uFill>
                <a:solidFill>
                  <a:srgbClr val="FFFFFF"/>
                </a:solidFill>
              </a:uFill>
              <a:latin typeface="Arial"/>
            </a:endParaRPr>
          </a:p>
        </p:txBody>
      </p:sp>
      <p:sp>
        <p:nvSpPr>
          <p:cNvPr id="14" name="CustomShape 11"/>
          <p:cNvSpPr/>
          <p:nvPr/>
        </p:nvSpPr>
        <p:spPr>
          <a:xfrm>
            <a:off x="348333" y="2594398"/>
            <a:ext cx="1814760" cy="763920"/>
          </a:xfrm>
          <a:prstGeom prst="rect">
            <a:avLst/>
          </a:prstGeom>
          <a:solidFill>
            <a:schemeClr val="accent2">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600" b="1" strike="noStrike" spc="-1" dirty="0" err="1">
                <a:solidFill>
                  <a:srgbClr val="000000"/>
                </a:solidFill>
                <a:uFill>
                  <a:solidFill>
                    <a:srgbClr val="FFFFFF"/>
                  </a:solidFill>
                </a:uFill>
                <a:latin typeface="Arial"/>
                <a:ea typeface="Arial"/>
              </a:rPr>
              <a:t>Xbee</a:t>
            </a:r>
            <a:r>
              <a:rPr lang="en-US" sz="1600" b="1" strike="noStrike" spc="-1" dirty="0">
                <a:solidFill>
                  <a:srgbClr val="000000"/>
                </a:solidFill>
                <a:uFill>
                  <a:solidFill>
                    <a:srgbClr val="FFFFFF"/>
                  </a:solidFill>
                </a:uFill>
                <a:latin typeface="Arial"/>
                <a:ea typeface="Arial"/>
              </a:rPr>
              <a:t> </a:t>
            </a:r>
            <a:r>
              <a:rPr lang="en-US" sz="1600" b="1" strike="noStrike" spc="-1" dirty="0" smtClean="0">
                <a:solidFill>
                  <a:srgbClr val="000000"/>
                </a:solidFill>
                <a:uFill>
                  <a:solidFill>
                    <a:srgbClr val="FFFFFF"/>
                  </a:solidFill>
                </a:uFill>
                <a:latin typeface="Arial"/>
                <a:ea typeface="Arial"/>
              </a:rPr>
              <a:t>Pro</a:t>
            </a:r>
            <a:r>
              <a:rPr lang="tr-TR" sz="1600" b="1" strike="noStrike" spc="-1" dirty="0" smtClean="0">
                <a:solidFill>
                  <a:srgbClr val="000000"/>
                </a:solidFill>
                <a:uFill>
                  <a:solidFill>
                    <a:srgbClr val="FFFFFF"/>
                  </a:solidFill>
                </a:uFill>
                <a:latin typeface="Arial"/>
                <a:ea typeface="Arial"/>
              </a:rPr>
              <a:t> S2</a:t>
            </a:r>
            <a:endParaRPr lang="en-US" sz="1800" b="0" strike="noStrike" spc="-1" dirty="0">
              <a:solidFill>
                <a:srgbClr val="000000"/>
              </a:solidFill>
              <a:uFill>
                <a:solidFill>
                  <a:srgbClr val="FFFFFF"/>
                </a:solidFill>
              </a:uFill>
              <a:latin typeface="Arial"/>
            </a:endParaRPr>
          </a:p>
        </p:txBody>
      </p:sp>
      <p:sp>
        <p:nvSpPr>
          <p:cNvPr id="16" name="CustomShape 13"/>
          <p:cNvSpPr/>
          <p:nvPr/>
        </p:nvSpPr>
        <p:spPr>
          <a:xfrm>
            <a:off x="335748" y="4033081"/>
            <a:ext cx="1814760" cy="763920"/>
          </a:xfrm>
          <a:prstGeom prst="rect">
            <a:avLst/>
          </a:prstGeom>
          <a:solidFill>
            <a:schemeClr val="accent2">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600" b="1" strike="noStrike" spc="-1" dirty="0" smtClean="0">
                <a:solidFill>
                  <a:srgbClr val="000000"/>
                </a:solidFill>
                <a:uFill>
                  <a:solidFill>
                    <a:srgbClr val="FFFFFF"/>
                  </a:solidFill>
                </a:uFill>
                <a:latin typeface="Arial"/>
                <a:ea typeface="Arial"/>
              </a:rPr>
              <a:t>Camera</a:t>
            </a:r>
            <a:endParaRPr lang="tr-TR" sz="1600" b="1" strike="noStrike" spc="-1" dirty="0" smtClean="0">
              <a:solidFill>
                <a:srgbClr val="000000"/>
              </a:solidFill>
              <a:uFill>
                <a:solidFill>
                  <a:srgbClr val="FFFFFF"/>
                </a:solidFill>
              </a:uFill>
              <a:latin typeface="Arial"/>
              <a:ea typeface="Arial"/>
            </a:endParaRPr>
          </a:p>
          <a:p>
            <a:pPr algn="ctr">
              <a:lnSpc>
                <a:spcPct val="100000"/>
              </a:lnSpc>
            </a:pPr>
            <a:r>
              <a:rPr lang="tr-TR" sz="1600" b="1" spc="-1" dirty="0" smtClean="0">
                <a:uFill>
                  <a:solidFill>
                    <a:srgbClr val="FFFFFF"/>
                  </a:solidFill>
                </a:uFill>
                <a:latin typeface="Arial"/>
              </a:rPr>
              <a:t>(OV7670)</a:t>
            </a:r>
            <a:endParaRPr lang="en-US" sz="1800" b="0" strike="noStrike" spc="-1" dirty="0">
              <a:solidFill>
                <a:srgbClr val="000000"/>
              </a:solidFill>
              <a:uFill>
                <a:solidFill>
                  <a:srgbClr val="FFFFFF"/>
                </a:solidFill>
              </a:uFill>
              <a:latin typeface="Arial"/>
            </a:endParaRPr>
          </a:p>
        </p:txBody>
      </p:sp>
      <p:sp>
        <p:nvSpPr>
          <p:cNvPr id="19" name="CustomShape 16"/>
          <p:cNvSpPr/>
          <p:nvPr/>
        </p:nvSpPr>
        <p:spPr>
          <a:xfrm>
            <a:off x="2356200" y="1071360"/>
            <a:ext cx="4399920" cy="1208520"/>
          </a:xfrm>
          <a:prstGeom prst="rect">
            <a:avLst/>
          </a:prstGeom>
          <a:solidFill>
            <a:schemeClr val="accent2">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600" b="1" strike="noStrike" spc="-1" dirty="0" err="1">
                <a:solidFill>
                  <a:srgbClr val="000000"/>
                </a:solidFill>
                <a:uFill>
                  <a:solidFill>
                    <a:srgbClr val="FFFFFF"/>
                  </a:solidFill>
                </a:uFill>
                <a:latin typeface="Arial"/>
                <a:ea typeface="Arial"/>
              </a:rPr>
              <a:t>Adafruit</a:t>
            </a:r>
            <a:r>
              <a:rPr lang="en-US" sz="1600" b="1" strike="noStrike" spc="-1" dirty="0">
                <a:solidFill>
                  <a:srgbClr val="000000"/>
                </a:solidFill>
                <a:uFill>
                  <a:solidFill>
                    <a:srgbClr val="FFFFFF"/>
                  </a:solidFill>
                </a:uFill>
                <a:latin typeface="Arial"/>
                <a:ea typeface="Arial"/>
              </a:rPr>
              <a:t> </a:t>
            </a:r>
            <a:r>
              <a:rPr lang="tr-TR" sz="1600" b="1" strike="noStrike" spc="-1" dirty="0" smtClean="0">
                <a:solidFill>
                  <a:srgbClr val="000000"/>
                </a:solidFill>
                <a:uFill>
                  <a:solidFill>
                    <a:srgbClr val="FFFFFF"/>
                  </a:solidFill>
                </a:uFill>
                <a:latin typeface="Arial"/>
                <a:ea typeface="Arial"/>
              </a:rPr>
              <a:t>10 DOF IMU </a:t>
            </a:r>
            <a:r>
              <a:rPr lang="en-US" sz="1600" b="1" strike="noStrike" spc="-1" dirty="0" smtClean="0">
                <a:solidFill>
                  <a:srgbClr val="000000"/>
                </a:solidFill>
                <a:uFill>
                  <a:solidFill>
                    <a:srgbClr val="FFFFFF"/>
                  </a:solidFill>
                </a:uFill>
                <a:latin typeface="Arial"/>
                <a:ea typeface="Arial"/>
              </a:rPr>
              <a:t>Sensor </a:t>
            </a:r>
            <a:r>
              <a:rPr lang="en-US" sz="1600" b="1" strike="noStrike" spc="-1" dirty="0">
                <a:solidFill>
                  <a:srgbClr val="000000"/>
                </a:solidFill>
                <a:uFill>
                  <a:solidFill>
                    <a:srgbClr val="FFFFFF"/>
                  </a:solidFill>
                </a:uFill>
                <a:latin typeface="Arial"/>
                <a:ea typeface="Arial"/>
              </a:rPr>
              <a:t>Packed</a:t>
            </a:r>
            <a:endParaRPr lang="en-US" sz="1800" b="0" strike="noStrike" spc="-1" dirty="0">
              <a:solidFill>
                <a:srgbClr val="000000"/>
              </a:solidFill>
              <a:uFill>
                <a:solidFill>
                  <a:srgbClr val="FFFFFF"/>
                </a:solidFill>
              </a:uFill>
              <a:latin typeface="Arial"/>
            </a:endParaRPr>
          </a:p>
          <a:p>
            <a:pPr algn="ctr">
              <a:lnSpc>
                <a:spcPct val="100000"/>
              </a:lnSpc>
            </a:pPr>
            <a:r>
              <a:rPr lang="en-US" sz="1600" b="1" strike="noStrike" spc="-1" dirty="0">
                <a:solidFill>
                  <a:srgbClr val="000000"/>
                </a:solidFill>
                <a:uFill>
                  <a:solidFill>
                    <a:srgbClr val="FFFFFF"/>
                  </a:solidFill>
                </a:uFill>
                <a:latin typeface="Arial"/>
                <a:ea typeface="Arial"/>
              </a:rPr>
              <a:t>(Gyroscope, Accelerometer, Magnetometer, Compass, Temperature, Barometer)</a:t>
            </a:r>
            <a:endParaRPr lang="en-US" sz="1800" b="0" strike="noStrike" spc="-1" dirty="0">
              <a:solidFill>
                <a:srgbClr val="000000"/>
              </a:solidFill>
              <a:uFill>
                <a:solidFill>
                  <a:srgbClr val="FFFFFF"/>
                </a:solidFill>
              </a:uFill>
              <a:latin typeface="Arial"/>
            </a:endParaRPr>
          </a:p>
        </p:txBody>
      </p:sp>
      <p:sp>
        <p:nvSpPr>
          <p:cNvPr id="20" name="CustomShape 17"/>
          <p:cNvSpPr/>
          <p:nvPr/>
        </p:nvSpPr>
        <p:spPr>
          <a:xfrm flipV="1">
            <a:off x="5117707" y="2385588"/>
            <a:ext cx="45719" cy="3054372"/>
          </a:xfrm>
          <a:custGeom>
            <a:avLst/>
            <a:gdLst/>
            <a:ahLst/>
            <a:cxnLst/>
            <a:rect l="l" t="t" r="r" b="b"/>
            <a:pathLst>
              <a:path w="21600" h="21600">
                <a:moveTo>
                  <a:pt x="0" y="0"/>
                </a:moveTo>
                <a:lnTo>
                  <a:pt x="21600" y="21600"/>
                </a:lnTo>
              </a:path>
            </a:pathLst>
          </a:custGeom>
          <a:noFill/>
          <a:ln w="28440">
            <a:round/>
            <a:tailEnd type="triangle" w="med" len="med"/>
          </a:ln>
        </p:spPr>
        <p:style>
          <a:lnRef idx="1">
            <a:schemeClr val="dk1"/>
          </a:lnRef>
          <a:fillRef idx="0">
            <a:schemeClr val="dk1"/>
          </a:fillRef>
          <a:effectRef idx="0">
            <a:schemeClr val="dk1"/>
          </a:effectRef>
          <a:fontRef idx="minor"/>
        </p:style>
      </p:sp>
      <p:sp>
        <p:nvSpPr>
          <p:cNvPr id="22" name="CustomShape 19"/>
          <p:cNvSpPr/>
          <p:nvPr/>
        </p:nvSpPr>
        <p:spPr>
          <a:xfrm rot="16200000">
            <a:off x="4768107" y="4636655"/>
            <a:ext cx="45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dirty="0">
                <a:solidFill>
                  <a:srgbClr val="000000"/>
                </a:solidFill>
                <a:uFill>
                  <a:solidFill>
                    <a:srgbClr val="FFFFFF"/>
                  </a:solidFill>
                </a:uFill>
                <a:latin typeface="Arial"/>
                <a:ea typeface="Arial"/>
              </a:rPr>
              <a:t>I2C</a:t>
            </a:r>
            <a:endParaRPr lang="en-US" sz="1800" b="0" strike="noStrike" spc="-1" dirty="0">
              <a:solidFill>
                <a:srgbClr val="000000"/>
              </a:solidFill>
              <a:uFill>
                <a:solidFill>
                  <a:srgbClr val="FFFFFF"/>
                </a:solidFill>
              </a:uFill>
              <a:latin typeface="Arial"/>
            </a:endParaRPr>
          </a:p>
        </p:txBody>
      </p:sp>
      <p:sp>
        <p:nvSpPr>
          <p:cNvPr id="23" name="CustomShape 20"/>
          <p:cNvSpPr/>
          <p:nvPr/>
        </p:nvSpPr>
        <p:spPr>
          <a:xfrm>
            <a:off x="343081" y="5439960"/>
            <a:ext cx="1807427" cy="763920"/>
          </a:xfrm>
          <a:prstGeom prst="rect">
            <a:avLst/>
          </a:prstGeom>
          <a:solidFill>
            <a:schemeClr val="accent2">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600" b="1" strike="noStrike" spc="-1" dirty="0" smtClean="0">
                <a:solidFill>
                  <a:srgbClr val="000000"/>
                </a:solidFill>
                <a:uFill>
                  <a:solidFill>
                    <a:srgbClr val="FFFFFF"/>
                  </a:solidFill>
                </a:uFill>
                <a:latin typeface="Arial"/>
                <a:ea typeface="Arial"/>
              </a:rPr>
              <a:t>RTC</a:t>
            </a:r>
            <a:endParaRPr lang="tr-TR" sz="1600" b="1" strike="noStrike" spc="-1" dirty="0" smtClean="0">
              <a:solidFill>
                <a:srgbClr val="000000"/>
              </a:solidFill>
              <a:uFill>
                <a:solidFill>
                  <a:srgbClr val="FFFFFF"/>
                </a:solidFill>
              </a:uFill>
              <a:latin typeface="Arial"/>
              <a:ea typeface="Arial"/>
            </a:endParaRPr>
          </a:p>
          <a:p>
            <a:pPr algn="ctr">
              <a:lnSpc>
                <a:spcPct val="100000"/>
              </a:lnSpc>
            </a:pPr>
            <a:r>
              <a:rPr lang="tr-TR" sz="1600" b="1" spc="-1" dirty="0" smtClean="0">
                <a:uFill>
                  <a:solidFill>
                    <a:srgbClr val="FFFFFF"/>
                  </a:solidFill>
                </a:uFill>
                <a:latin typeface="Arial"/>
              </a:rPr>
              <a:t>(DS1307)</a:t>
            </a:r>
            <a:endParaRPr lang="en-US" sz="1800" b="0" strike="noStrike" spc="-1" dirty="0">
              <a:solidFill>
                <a:srgbClr val="000000"/>
              </a:solidFill>
              <a:uFill>
                <a:solidFill>
                  <a:srgbClr val="FFFFFF"/>
                </a:solidFill>
              </a:uFill>
              <a:latin typeface="Arial"/>
            </a:endParaRPr>
          </a:p>
        </p:txBody>
      </p:sp>
      <p:sp>
        <p:nvSpPr>
          <p:cNvPr id="24" name="CustomShape 21"/>
          <p:cNvSpPr/>
          <p:nvPr/>
        </p:nvSpPr>
        <p:spPr>
          <a:xfrm>
            <a:off x="6673680" y="4857120"/>
            <a:ext cx="2013118" cy="763920"/>
          </a:xfrm>
          <a:prstGeom prst="rect">
            <a:avLst/>
          </a:prstGeom>
          <a:solidFill>
            <a:schemeClr val="accent2">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600" b="1" strike="noStrike" spc="-1" dirty="0">
                <a:solidFill>
                  <a:srgbClr val="000000"/>
                </a:solidFill>
                <a:uFill>
                  <a:solidFill>
                    <a:srgbClr val="FFFFFF"/>
                  </a:solidFill>
                </a:uFill>
                <a:latin typeface="Arial"/>
                <a:ea typeface="Arial"/>
              </a:rPr>
              <a:t>SD </a:t>
            </a:r>
            <a:r>
              <a:rPr lang="en-US" sz="1600" b="1" strike="noStrike" spc="-1" dirty="0" smtClean="0">
                <a:solidFill>
                  <a:srgbClr val="000000"/>
                </a:solidFill>
                <a:uFill>
                  <a:solidFill>
                    <a:srgbClr val="FFFFFF"/>
                  </a:solidFill>
                </a:uFill>
                <a:latin typeface="Arial"/>
                <a:ea typeface="Arial"/>
              </a:rPr>
              <a:t>Card</a:t>
            </a:r>
            <a:endParaRPr lang="tr-TR" sz="1600" b="1" strike="noStrike" spc="-1" dirty="0" smtClean="0">
              <a:solidFill>
                <a:srgbClr val="000000"/>
              </a:solidFill>
              <a:uFill>
                <a:solidFill>
                  <a:srgbClr val="FFFFFF"/>
                </a:solidFill>
              </a:uFill>
              <a:latin typeface="Arial"/>
              <a:ea typeface="Arial"/>
            </a:endParaRPr>
          </a:p>
          <a:p>
            <a:pPr algn="ctr">
              <a:lnSpc>
                <a:spcPct val="100000"/>
              </a:lnSpc>
            </a:pPr>
            <a:r>
              <a:rPr lang="tr-TR" sz="1600" b="1" spc="-1" dirty="0" err="1" smtClean="0">
                <a:uFill>
                  <a:solidFill>
                    <a:srgbClr val="FFFFFF"/>
                  </a:solidFill>
                </a:uFill>
                <a:latin typeface="Arial"/>
              </a:rPr>
              <a:t>Module</a:t>
            </a:r>
            <a:endParaRPr lang="en-US" sz="1800" b="0" strike="noStrike" spc="-1" dirty="0">
              <a:solidFill>
                <a:srgbClr val="000000"/>
              </a:solidFill>
              <a:uFill>
                <a:solidFill>
                  <a:srgbClr val="FFFFFF"/>
                </a:solidFill>
              </a:uFill>
              <a:latin typeface="Arial"/>
            </a:endParaRPr>
          </a:p>
        </p:txBody>
      </p:sp>
      <p:sp>
        <p:nvSpPr>
          <p:cNvPr id="29" name="CustomShape 26"/>
          <p:cNvSpPr/>
          <p:nvPr/>
        </p:nvSpPr>
        <p:spPr>
          <a:xfrm>
            <a:off x="6673680" y="2537125"/>
            <a:ext cx="2013119" cy="1172315"/>
          </a:xfrm>
          <a:prstGeom prst="rect">
            <a:avLst/>
          </a:prstGeom>
          <a:solidFill>
            <a:schemeClr val="accent2">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600" b="1" strike="noStrike" spc="-1" dirty="0">
                <a:solidFill>
                  <a:srgbClr val="000000"/>
                </a:solidFill>
                <a:uFill>
                  <a:solidFill>
                    <a:srgbClr val="FFFFFF"/>
                  </a:solidFill>
                </a:uFill>
                <a:latin typeface="Arial"/>
                <a:ea typeface="Arial"/>
              </a:rPr>
              <a:t>Pitot Tube</a:t>
            </a:r>
            <a:endParaRPr lang="en-US" sz="1800" b="0" strike="noStrike" spc="-1" dirty="0">
              <a:solidFill>
                <a:srgbClr val="000000"/>
              </a:solidFill>
              <a:uFill>
                <a:solidFill>
                  <a:srgbClr val="FFFFFF"/>
                </a:solidFill>
              </a:uFill>
              <a:latin typeface="Arial"/>
            </a:endParaRPr>
          </a:p>
          <a:p>
            <a:pPr algn="ctr"/>
            <a:r>
              <a:rPr lang="en-US" sz="1600" b="1" strike="noStrike" spc="-1" dirty="0" smtClean="0">
                <a:solidFill>
                  <a:srgbClr val="000000"/>
                </a:solidFill>
                <a:uFill>
                  <a:solidFill>
                    <a:srgbClr val="FFFFFF"/>
                  </a:solidFill>
                </a:uFill>
                <a:latin typeface="Arial"/>
                <a:ea typeface="Arial"/>
              </a:rPr>
              <a:t>(</a:t>
            </a:r>
            <a:r>
              <a:rPr lang="tr-TR" sz="1600" b="1" spc="-1" dirty="0" err="1">
                <a:uFill>
                  <a:solidFill>
                    <a:srgbClr val="FFFFFF"/>
                  </a:solidFill>
                </a:uFill>
                <a:ea typeface="Arial"/>
              </a:rPr>
              <a:t>Pixhawk</a:t>
            </a:r>
            <a:r>
              <a:rPr lang="tr-TR" sz="1600" b="1" spc="-1" dirty="0">
                <a:uFill>
                  <a:solidFill>
                    <a:srgbClr val="FFFFFF"/>
                  </a:solidFill>
                </a:uFill>
                <a:ea typeface="Arial"/>
              </a:rPr>
              <a:t> PX4 </a:t>
            </a:r>
            <a:r>
              <a:rPr lang="tr-TR" sz="1600" b="1" spc="-1" dirty="0" err="1">
                <a:uFill>
                  <a:solidFill>
                    <a:srgbClr val="FFFFFF"/>
                  </a:solidFill>
                </a:uFill>
                <a:ea typeface="Arial"/>
              </a:rPr>
              <a:t>AirSpeed</a:t>
            </a:r>
            <a:r>
              <a:rPr lang="tr-TR" sz="1600" b="1" spc="-1" dirty="0">
                <a:uFill>
                  <a:solidFill>
                    <a:srgbClr val="FFFFFF"/>
                  </a:solidFill>
                </a:uFill>
                <a:ea typeface="Arial"/>
              </a:rPr>
              <a:t> Sensor </a:t>
            </a:r>
            <a:r>
              <a:rPr lang="en-US" sz="1600" b="1" strike="noStrike" spc="-1" dirty="0" smtClean="0">
                <a:solidFill>
                  <a:srgbClr val="000000"/>
                </a:solidFill>
                <a:uFill>
                  <a:solidFill>
                    <a:srgbClr val="FFFFFF"/>
                  </a:solidFill>
                </a:uFill>
                <a:latin typeface="Arial"/>
                <a:ea typeface="Arial"/>
              </a:rPr>
              <a:t>)</a:t>
            </a:r>
            <a:endParaRPr lang="en-US" sz="1600" b="1" strike="noStrike" spc="-1" dirty="0">
              <a:solidFill>
                <a:srgbClr val="000000"/>
              </a:solidFill>
              <a:uFill>
                <a:solidFill>
                  <a:srgbClr val="FFFFFF"/>
                </a:solidFill>
              </a:uFill>
              <a:latin typeface="Arial"/>
            </a:endParaRPr>
          </a:p>
        </p:txBody>
      </p:sp>
      <p:sp>
        <p:nvSpPr>
          <p:cNvPr id="30" name="CustomShape 27"/>
          <p:cNvSpPr/>
          <p:nvPr/>
        </p:nvSpPr>
        <p:spPr>
          <a:xfrm flipH="1">
            <a:off x="5521680" y="5593680"/>
            <a:ext cx="356040" cy="360"/>
          </a:xfrm>
          <a:custGeom>
            <a:avLst/>
            <a:gdLst/>
            <a:ahLst/>
            <a:cxnLst/>
            <a:rect l="l" t="t" r="r" b="b"/>
            <a:pathLst>
              <a:path w="21600" h="21600">
                <a:moveTo>
                  <a:pt x="0" y="0"/>
                </a:moveTo>
                <a:lnTo>
                  <a:pt x="21600" y="21600"/>
                </a:lnTo>
              </a:path>
            </a:pathLst>
          </a:custGeom>
          <a:noFill/>
          <a:ln w="28440">
            <a:round/>
            <a:tailEnd type="triangle" w="med" len="med"/>
          </a:ln>
        </p:spPr>
        <p:style>
          <a:lnRef idx="1">
            <a:schemeClr val="dk1"/>
          </a:lnRef>
          <a:fillRef idx="0">
            <a:schemeClr val="dk1"/>
          </a:fillRef>
          <a:effectRef idx="0">
            <a:schemeClr val="dk1"/>
          </a:effectRef>
          <a:fontRef idx="minor"/>
        </p:style>
      </p:sp>
      <p:sp>
        <p:nvSpPr>
          <p:cNvPr id="31" name="Line 28"/>
          <p:cNvSpPr/>
          <p:nvPr/>
        </p:nvSpPr>
        <p:spPr>
          <a:xfrm flipV="1">
            <a:off x="5873274" y="3123282"/>
            <a:ext cx="36000" cy="2470398"/>
          </a:xfrm>
          <a:prstGeom prst="line">
            <a:avLst/>
          </a:prstGeom>
          <a:ln w="28440">
            <a:round/>
          </a:ln>
        </p:spPr>
        <p:style>
          <a:lnRef idx="1">
            <a:schemeClr val="dk1"/>
          </a:lnRef>
          <a:fillRef idx="0">
            <a:schemeClr val="dk1"/>
          </a:fillRef>
          <a:effectRef idx="0">
            <a:schemeClr val="dk1"/>
          </a:effectRef>
          <a:fontRef idx="minor"/>
        </p:style>
      </p:sp>
      <p:sp>
        <p:nvSpPr>
          <p:cNvPr id="33" name="CustomShape 30"/>
          <p:cNvSpPr/>
          <p:nvPr/>
        </p:nvSpPr>
        <p:spPr>
          <a:xfrm rot="16200000">
            <a:off x="5492880" y="4646016"/>
            <a:ext cx="45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dirty="0">
                <a:solidFill>
                  <a:srgbClr val="000000"/>
                </a:solidFill>
                <a:uFill>
                  <a:solidFill>
                    <a:srgbClr val="FFFFFF"/>
                  </a:solidFill>
                </a:uFill>
                <a:latin typeface="Arial"/>
                <a:ea typeface="Arial"/>
              </a:rPr>
              <a:t>I2C</a:t>
            </a:r>
            <a:endParaRPr lang="en-US" sz="1800" b="0" strike="noStrike" spc="-1" dirty="0">
              <a:solidFill>
                <a:srgbClr val="000000"/>
              </a:solidFill>
              <a:uFill>
                <a:solidFill>
                  <a:srgbClr val="FFFFFF"/>
                </a:solidFill>
              </a:uFill>
              <a:latin typeface="Arial"/>
            </a:endParaRPr>
          </a:p>
        </p:txBody>
      </p:sp>
      <p:sp>
        <p:nvSpPr>
          <p:cNvPr id="34" name="CustomShape 31"/>
          <p:cNvSpPr/>
          <p:nvPr/>
        </p:nvSpPr>
        <p:spPr>
          <a:xfrm>
            <a:off x="5754060" y="5646895"/>
            <a:ext cx="46908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dirty="0">
                <a:solidFill>
                  <a:srgbClr val="000000"/>
                </a:solidFill>
                <a:uFill>
                  <a:solidFill>
                    <a:srgbClr val="FFFFFF"/>
                  </a:solidFill>
                </a:uFill>
                <a:latin typeface="Arial"/>
                <a:ea typeface="Arial"/>
              </a:rPr>
              <a:t>SPI</a:t>
            </a:r>
            <a:endParaRPr lang="en-US" sz="1800" b="0" strike="noStrike" spc="-1" dirty="0">
              <a:solidFill>
                <a:srgbClr val="000000"/>
              </a:solidFill>
              <a:uFill>
                <a:solidFill>
                  <a:srgbClr val="FFFFFF"/>
                </a:solidFill>
              </a:uFill>
              <a:latin typeface="Arial"/>
            </a:endParaRPr>
          </a:p>
        </p:txBody>
      </p:sp>
      <p:sp>
        <p:nvSpPr>
          <p:cNvPr id="35" name="CustomShape 32"/>
          <p:cNvSpPr/>
          <p:nvPr/>
        </p:nvSpPr>
        <p:spPr>
          <a:xfrm>
            <a:off x="2713500" y="5495515"/>
            <a:ext cx="45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dirty="0">
                <a:solidFill>
                  <a:srgbClr val="000000"/>
                </a:solidFill>
                <a:uFill>
                  <a:solidFill>
                    <a:srgbClr val="FFFFFF"/>
                  </a:solidFill>
                </a:uFill>
                <a:latin typeface="Arial"/>
                <a:ea typeface="Arial"/>
              </a:rPr>
              <a:t>I2C</a:t>
            </a:r>
            <a:endParaRPr lang="en-US" sz="1800" b="0" strike="noStrike" spc="-1" dirty="0">
              <a:solidFill>
                <a:srgbClr val="000000"/>
              </a:solidFill>
              <a:uFill>
                <a:solidFill>
                  <a:srgbClr val="FFFFFF"/>
                </a:solidFill>
              </a:uFill>
              <a:latin typeface="Arial"/>
            </a:endParaRPr>
          </a:p>
        </p:txBody>
      </p:sp>
      <p:sp>
        <p:nvSpPr>
          <p:cNvPr id="36" name="CustomShape 33"/>
          <p:cNvSpPr/>
          <p:nvPr/>
        </p:nvSpPr>
        <p:spPr>
          <a:xfrm rot="16200000">
            <a:off x="3653013" y="4608200"/>
            <a:ext cx="46908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tr-TR" b="1" strike="noStrike" spc="-1" dirty="0" smtClean="0">
                <a:solidFill>
                  <a:srgbClr val="000000"/>
                </a:solidFill>
                <a:uFill>
                  <a:solidFill>
                    <a:srgbClr val="FFFFFF"/>
                  </a:solidFill>
                </a:uFill>
                <a:latin typeface="Arial"/>
              </a:rPr>
              <a:t>I2C</a:t>
            </a:r>
            <a:endParaRPr lang="en-US" b="1" strike="noStrike" spc="-1" dirty="0">
              <a:solidFill>
                <a:srgbClr val="000000"/>
              </a:solidFill>
              <a:uFill>
                <a:solidFill>
                  <a:srgbClr val="FFFFFF"/>
                </a:solidFill>
              </a:uFill>
              <a:latin typeface="Arial"/>
            </a:endParaRPr>
          </a:p>
        </p:txBody>
      </p:sp>
      <p:sp>
        <p:nvSpPr>
          <p:cNvPr id="37" name="CustomShape 34"/>
          <p:cNvSpPr/>
          <p:nvPr/>
        </p:nvSpPr>
        <p:spPr>
          <a:xfrm rot="16200000">
            <a:off x="4170420" y="4692120"/>
            <a:ext cx="45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tr-TR" b="1" strike="noStrike" spc="-1" dirty="0" smtClean="0">
                <a:solidFill>
                  <a:srgbClr val="000000"/>
                </a:solidFill>
                <a:uFill>
                  <a:solidFill>
                    <a:srgbClr val="FFFFFF"/>
                  </a:solidFill>
                </a:uFill>
                <a:latin typeface="Arial"/>
              </a:rPr>
              <a:t>UART</a:t>
            </a:r>
            <a:endParaRPr lang="en-US" sz="1800" b="1" strike="noStrike" spc="-1" dirty="0">
              <a:solidFill>
                <a:srgbClr val="000000"/>
              </a:solidFill>
              <a:uFill>
                <a:solidFill>
                  <a:srgbClr val="FFFFFF"/>
                </a:solidFill>
              </a:uFill>
              <a:latin typeface="Arial"/>
            </a:endParaRPr>
          </a:p>
        </p:txBody>
      </p:sp>
      <p:cxnSp>
        <p:nvCxnSpPr>
          <p:cNvPr id="6" name="Düz Bağlayıcı 5"/>
          <p:cNvCxnSpPr/>
          <p:nvPr/>
        </p:nvCxnSpPr>
        <p:spPr>
          <a:xfrm flipH="1">
            <a:off x="4038600" y="4410936"/>
            <a:ext cx="7824" cy="1029024"/>
          </a:xfrm>
          <a:prstGeom prst="line">
            <a:avLst/>
          </a:prstGeom>
        </p:spPr>
        <p:style>
          <a:lnRef idx="2">
            <a:schemeClr val="dk1"/>
          </a:lnRef>
          <a:fillRef idx="0">
            <a:schemeClr val="dk1"/>
          </a:fillRef>
          <a:effectRef idx="1">
            <a:schemeClr val="dk1"/>
          </a:effectRef>
          <a:fontRef idx="minor">
            <a:schemeClr val="tx1"/>
          </a:fontRef>
        </p:style>
      </p:cxnSp>
      <p:cxnSp>
        <p:nvCxnSpPr>
          <p:cNvPr id="41" name="Düz Ok Bağlayıcısı 40"/>
          <p:cNvCxnSpPr>
            <a:endCxn id="16" idx="3"/>
          </p:cNvCxnSpPr>
          <p:nvPr/>
        </p:nvCxnSpPr>
        <p:spPr>
          <a:xfrm flipH="1">
            <a:off x="2150508" y="4410936"/>
            <a:ext cx="1895916" cy="41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Düz Bağlayıcı 48"/>
          <p:cNvCxnSpPr>
            <a:endCxn id="9" idx="0"/>
          </p:cNvCxnSpPr>
          <p:nvPr/>
        </p:nvCxnSpPr>
        <p:spPr>
          <a:xfrm>
            <a:off x="4555260" y="2975650"/>
            <a:ext cx="2880" cy="2464310"/>
          </a:xfrm>
          <a:prstGeom prst="line">
            <a:avLst/>
          </a:prstGeom>
        </p:spPr>
        <p:style>
          <a:lnRef idx="2">
            <a:schemeClr val="dk1"/>
          </a:lnRef>
          <a:fillRef idx="0">
            <a:schemeClr val="dk1"/>
          </a:fillRef>
          <a:effectRef idx="1">
            <a:schemeClr val="dk1"/>
          </a:effectRef>
          <a:fontRef idx="minor">
            <a:schemeClr val="tx1"/>
          </a:fontRef>
        </p:style>
      </p:cxnSp>
      <p:cxnSp>
        <p:nvCxnSpPr>
          <p:cNvPr id="52" name="Düz Ok Bağlayıcısı 51"/>
          <p:cNvCxnSpPr>
            <a:endCxn id="14" idx="3"/>
          </p:cNvCxnSpPr>
          <p:nvPr/>
        </p:nvCxnSpPr>
        <p:spPr>
          <a:xfrm flipH="1">
            <a:off x="2163093" y="2975650"/>
            <a:ext cx="2404752" cy="7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Düz Ok Bağlayıcısı 58"/>
          <p:cNvCxnSpPr>
            <a:stCxn id="9" idx="1"/>
            <a:endCxn id="23" idx="3"/>
          </p:cNvCxnSpPr>
          <p:nvPr/>
        </p:nvCxnSpPr>
        <p:spPr>
          <a:xfrm flipH="1">
            <a:off x="2150508" y="5821920"/>
            <a:ext cx="15002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4" name="Düz Ok Bağlayıcısı 513"/>
          <p:cNvCxnSpPr>
            <a:endCxn id="24" idx="1"/>
          </p:cNvCxnSpPr>
          <p:nvPr/>
        </p:nvCxnSpPr>
        <p:spPr>
          <a:xfrm>
            <a:off x="6400800" y="5231160"/>
            <a:ext cx="272880" cy="79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8" name="Düz Bağlayıcı 517"/>
          <p:cNvCxnSpPr/>
          <p:nvPr/>
        </p:nvCxnSpPr>
        <p:spPr>
          <a:xfrm>
            <a:off x="6400800" y="5239081"/>
            <a:ext cx="0" cy="717479"/>
          </a:xfrm>
          <a:prstGeom prst="line">
            <a:avLst/>
          </a:prstGeom>
        </p:spPr>
        <p:style>
          <a:lnRef idx="2">
            <a:schemeClr val="dk1"/>
          </a:lnRef>
          <a:fillRef idx="0">
            <a:schemeClr val="dk1"/>
          </a:fillRef>
          <a:effectRef idx="1">
            <a:schemeClr val="dk1"/>
          </a:effectRef>
          <a:fontRef idx="minor">
            <a:schemeClr val="tx1"/>
          </a:fontRef>
        </p:style>
      </p:cxnSp>
      <p:cxnSp>
        <p:nvCxnSpPr>
          <p:cNvPr id="522" name="Düz Ok Bağlayıcısı 521"/>
          <p:cNvCxnSpPr/>
          <p:nvPr/>
        </p:nvCxnSpPr>
        <p:spPr>
          <a:xfrm flipH="1">
            <a:off x="5521680" y="5950375"/>
            <a:ext cx="8791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Düz Ok Bağlayıcısı 84"/>
          <p:cNvCxnSpPr>
            <a:endCxn id="29" idx="1"/>
          </p:cNvCxnSpPr>
          <p:nvPr/>
        </p:nvCxnSpPr>
        <p:spPr>
          <a:xfrm>
            <a:off x="5920920" y="3123282"/>
            <a:ext cx="75276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544" name="Shape 544"/>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59</a:t>
            </a:fld>
            <a:endParaRPr lang="en-US" sz="1000" b="0" i="0" u="none" strike="noStrike" cap="none">
              <a:solidFill>
                <a:schemeClr val="dk1"/>
              </a:solidFill>
              <a:latin typeface="Arial"/>
              <a:ea typeface="Arial"/>
              <a:cs typeface="Arial"/>
              <a:sym typeface="Arial"/>
            </a:endParaRPr>
          </a:p>
        </p:txBody>
      </p:sp>
      <p:sp>
        <p:nvSpPr>
          <p:cNvPr id="545" name="Shape 54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CDH Requirements</a:t>
            </a:r>
          </a:p>
        </p:txBody>
      </p:sp>
      <p:sp>
        <p:nvSpPr>
          <p:cNvPr id="546" name="Shape 546"/>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graphicFrame>
        <p:nvGraphicFramePr>
          <p:cNvPr id="8" name="Table 5"/>
          <p:cNvGraphicFramePr/>
          <p:nvPr>
            <p:extLst>
              <p:ext uri="{D42A27DB-BD31-4B8C-83A1-F6EECF244321}">
                <p14:modId xmlns:p14="http://schemas.microsoft.com/office/powerpoint/2010/main" val="1209485323"/>
              </p:ext>
            </p:extLst>
          </p:nvPr>
        </p:nvGraphicFramePr>
        <p:xfrm>
          <a:off x="228600" y="1049819"/>
          <a:ext cx="8712000" cy="5291760"/>
        </p:xfrm>
        <a:graphic>
          <a:graphicData uri="http://schemas.openxmlformats.org/drawingml/2006/table">
            <a:tbl>
              <a:tblPr/>
              <a:tblGrid>
                <a:gridCol w="990600"/>
                <a:gridCol w="3918360"/>
                <a:gridCol w="2101440"/>
                <a:gridCol w="902760"/>
                <a:gridCol w="798840"/>
              </a:tblGrid>
              <a:tr h="317520">
                <a:tc>
                  <a:txBody>
                    <a:bodyPr/>
                    <a:lstStyle/>
                    <a:p>
                      <a:pPr algn="ctr">
                        <a:lnSpc>
                          <a:spcPct val="100000"/>
                        </a:lnSpc>
                      </a:pPr>
                      <a:r>
                        <a:rPr lang="tr-TR" sz="1600" b="1" strike="noStrike" spc="-1" dirty="0" err="1" smtClean="0">
                          <a:solidFill>
                            <a:srgbClr val="FFFFFF"/>
                          </a:solidFill>
                          <a:uFill>
                            <a:solidFill>
                              <a:srgbClr val="FFFFFF"/>
                            </a:solidFill>
                          </a:uFill>
                          <a:latin typeface="Arial"/>
                          <a:ea typeface="Arial"/>
                        </a:rPr>
                        <a:t>Number</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dirty="0" err="1">
                          <a:solidFill>
                            <a:srgbClr val="FFFFFF"/>
                          </a:solidFill>
                          <a:uFill>
                            <a:solidFill>
                              <a:srgbClr val="FFFFFF"/>
                            </a:solidFill>
                          </a:uFill>
                          <a:latin typeface="Arial"/>
                          <a:ea typeface="Arial"/>
                        </a:rPr>
                        <a:t>Desciption</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dirty="0">
                          <a:solidFill>
                            <a:srgbClr val="FFFFFF"/>
                          </a:solidFill>
                          <a:uFill>
                            <a:solidFill>
                              <a:srgbClr val="FFFFFF"/>
                            </a:solidFill>
                          </a:uFill>
                          <a:latin typeface="Arial"/>
                          <a:ea typeface="Arial"/>
                        </a:rPr>
                        <a:t>Rationale</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Priority</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dirty="0">
                          <a:solidFill>
                            <a:schemeClr val="bg1"/>
                          </a:solidFill>
                          <a:uFill>
                            <a:solidFill>
                              <a:srgbClr val="FFFFFF"/>
                            </a:solidFill>
                          </a:uFill>
                          <a:latin typeface="Arial"/>
                          <a:ea typeface="Arial"/>
                        </a:rPr>
                        <a:t>VM</a:t>
                      </a:r>
                      <a:endParaRPr lang="en-US" sz="1800" b="0" strike="noStrike" spc="-1" dirty="0">
                        <a:solidFill>
                          <a:schemeClr val="bg1"/>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774360">
                <a:tc>
                  <a:txBody>
                    <a:bodyPr/>
                    <a:lstStyle/>
                    <a:p>
                      <a:pPr algn="ctr">
                        <a:lnSpc>
                          <a:spcPct val="100000"/>
                        </a:lnSpc>
                      </a:pPr>
                      <a:r>
                        <a:rPr lang="tr-TR" sz="1200" b="0" strike="noStrike" spc="-1" dirty="0" smtClean="0">
                          <a:solidFill>
                            <a:srgbClr val="000000"/>
                          </a:solidFill>
                          <a:uFill>
                            <a:solidFill>
                              <a:srgbClr val="FFFFFF"/>
                            </a:solidFill>
                          </a:uFill>
                          <a:latin typeface="+mn-lt"/>
                          <a:ea typeface="Arial"/>
                        </a:rPr>
                        <a:t>RN#</a:t>
                      </a:r>
                      <a:r>
                        <a:rPr lang="en-US" sz="1200" b="0" strike="noStrike" spc="-1" dirty="0" smtClean="0">
                          <a:solidFill>
                            <a:srgbClr val="000000"/>
                          </a:solidFill>
                          <a:uFill>
                            <a:solidFill>
                              <a:srgbClr val="FFFFFF"/>
                            </a:solidFill>
                          </a:uFill>
                          <a:latin typeface="Arial"/>
                          <a:ea typeface="Arial"/>
                        </a:rPr>
                        <a:t>21</a:t>
                      </a:r>
                      <a:endParaRPr lang="en-US" sz="12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a:solidFill>
                        <a:srgbClr val="2F2F98"/>
                      </a:solidFill>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a:ea typeface="Arial"/>
                        </a:rPr>
                        <a:t>During descent, the glider shall collect air pressure, outside air temperature, compass direction, air speed and solar power voltage once per second and time tag the data with mission time.</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a:solidFill>
                        <a:srgbClr val="2F2F98"/>
                      </a:solidFill>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a:ea typeface="Arial"/>
                        </a:rPr>
                        <a:t>Competition requirement. </a:t>
                      </a:r>
                      <a:r>
                        <a:rPr lang="en-US" sz="1200" b="0" strike="noStrike" spc="-1" dirty="0" err="1">
                          <a:solidFill>
                            <a:srgbClr val="000000"/>
                          </a:solidFill>
                          <a:uFill>
                            <a:solidFill>
                              <a:srgbClr val="FFFFFF"/>
                            </a:solidFill>
                          </a:uFill>
                          <a:latin typeface="Arial"/>
                          <a:ea typeface="Arial"/>
                        </a:rPr>
                        <a:t>Xbee</a:t>
                      </a:r>
                      <a:r>
                        <a:rPr lang="en-US" sz="1200" b="0" strike="noStrike" spc="-1" dirty="0">
                          <a:solidFill>
                            <a:srgbClr val="000000"/>
                          </a:solidFill>
                          <a:uFill>
                            <a:solidFill>
                              <a:srgbClr val="FFFFFF"/>
                            </a:solidFill>
                          </a:uFill>
                          <a:latin typeface="Arial"/>
                          <a:ea typeface="Arial"/>
                        </a:rPr>
                        <a:t> will send them to ground station.</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en-US" sz="1200" b="0" strike="noStrike" spc="-1">
                          <a:solidFill>
                            <a:srgbClr val="000000"/>
                          </a:solidFill>
                          <a:uFill>
                            <a:solidFill>
                              <a:srgbClr val="FFFFFF"/>
                            </a:solidFill>
                          </a:uFill>
                          <a:latin typeface="Arial"/>
                          <a:ea typeface="Arial"/>
                        </a:rPr>
                        <a:t>HIGH</a:t>
                      </a:r>
                      <a:endParaRPr lang="en-US" sz="1200" b="0" strike="noStrike" spc="-1">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25200" cap="flat" cmpd="sng" algn="ctr">
                      <a:solidFill>
                        <a:srgbClr val="FFFFFF"/>
                      </a:solidFill>
                      <a:prstDash val="solid"/>
                      <a:round/>
                      <a:headEnd type="none" w="med" len="med"/>
                      <a:tailEnd type="none" w="med" len="med"/>
                    </a:lnT>
                    <a:lnB w="9360">
                      <a:solidFill>
                        <a:srgbClr val="2F2F98"/>
                      </a:solidFill>
                    </a:lnB>
                    <a:solidFill>
                      <a:srgbClr val="C2C2EF"/>
                    </a:solidFill>
                  </a:tcPr>
                </a:tc>
                <a:tc>
                  <a:txBody>
                    <a:bodyPr/>
                    <a:lstStyle/>
                    <a:p>
                      <a:pPr>
                        <a:lnSpc>
                          <a:spcPct val="100000"/>
                        </a:lnSpc>
                      </a:pPr>
                      <a:r>
                        <a:rPr lang="en-US" sz="1200" b="0" strike="noStrike" spc="-1" dirty="0" smtClean="0">
                          <a:solidFill>
                            <a:srgbClr val="000000"/>
                          </a:solidFill>
                          <a:uFill>
                            <a:solidFill>
                              <a:srgbClr val="FFFFFF"/>
                            </a:solidFill>
                          </a:uFill>
                          <a:latin typeface="Arial"/>
                          <a:ea typeface="Arial"/>
                        </a:rPr>
                        <a:t>T,A</a:t>
                      </a:r>
                      <a:r>
                        <a:rPr lang="tr-TR" sz="1200" b="0" strike="noStrike" spc="-1" dirty="0" smtClean="0">
                          <a:solidFill>
                            <a:srgbClr val="000000"/>
                          </a:solidFill>
                          <a:uFill>
                            <a:solidFill>
                              <a:srgbClr val="FFFFFF"/>
                            </a:solidFill>
                          </a:uFill>
                          <a:latin typeface="Arial"/>
                          <a:ea typeface="Arial"/>
                        </a:rPr>
                        <a:t>,I</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C2C2EF"/>
                    </a:solidFill>
                  </a:tcPr>
                </a:tc>
              </a:tr>
              <a:tr h="433080">
                <a:tc>
                  <a:txBody>
                    <a:bodyPr/>
                    <a:lstStyle/>
                    <a:p>
                      <a:pPr algn="ctr">
                        <a:lnSpc>
                          <a:spcPct val="100000"/>
                        </a:lnSpc>
                      </a:pPr>
                      <a:r>
                        <a:rPr lang="tr-TR" sz="1200" b="0" strike="noStrike" spc="-1" dirty="0" smtClean="0">
                          <a:solidFill>
                            <a:srgbClr val="000000"/>
                          </a:solidFill>
                          <a:uFill>
                            <a:solidFill>
                              <a:srgbClr val="FFFFFF"/>
                            </a:solidFill>
                          </a:uFill>
                          <a:latin typeface="+mn-lt"/>
                          <a:ea typeface="Arial"/>
                        </a:rPr>
                        <a:t>RN#</a:t>
                      </a:r>
                      <a:r>
                        <a:rPr lang="en-US" sz="1200" b="0" strike="noStrike" spc="-1" dirty="0" smtClean="0">
                          <a:solidFill>
                            <a:srgbClr val="000000"/>
                          </a:solidFill>
                          <a:uFill>
                            <a:solidFill>
                              <a:srgbClr val="FFFFFF"/>
                            </a:solidFill>
                          </a:uFill>
                          <a:latin typeface="Arial"/>
                          <a:ea typeface="Arial"/>
                        </a:rPr>
                        <a:t>22</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a:ea typeface="Arial"/>
                        </a:rPr>
                        <a:t>During descent, the glider shall transmit all telemetry. Telemetry can be transmitted continuously or in bursts.</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a:ea typeface="Arial"/>
                        </a:rPr>
                        <a:t>Competition requirement.</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200" b="0" strike="noStrike" spc="-1">
                          <a:solidFill>
                            <a:srgbClr val="000000"/>
                          </a:solidFill>
                          <a:uFill>
                            <a:solidFill>
                              <a:srgbClr val="FFFFFF"/>
                            </a:solidFill>
                          </a:uFill>
                          <a:latin typeface="Arial"/>
                          <a:ea typeface="Arial"/>
                        </a:rPr>
                        <a:t>MEDIUM</a:t>
                      </a:r>
                      <a:endParaRPr lang="en-US" sz="12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r>
                        <a:rPr lang="tr-TR" sz="1200" dirty="0" smtClean="0"/>
                        <a:t>T,A,I</a:t>
                      </a:r>
                      <a:endParaRPr lang="en-US" sz="1200" dirty="0"/>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945000">
                <a:tc>
                  <a:txBody>
                    <a:bodyPr/>
                    <a:lstStyle/>
                    <a:p>
                      <a:pPr algn="ctr">
                        <a:lnSpc>
                          <a:spcPct val="100000"/>
                        </a:lnSpc>
                      </a:pPr>
                      <a:r>
                        <a:rPr lang="tr-TR" sz="1200" b="0" strike="noStrike" spc="-1" dirty="0" smtClean="0">
                          <a:solidFill>
                            <a:srgbClr val="000000"/>
                          </a:solidFill>
                          <a:uFill>
                            <a:solidFill>
                              <a:srgbClr val="FFFFFF"/>
                            </a:solidFill>
                          </a:uFill>
                          <a:latin typeface="+mn-lt"/>
                          <a:ea typeface="Arial"/>
                        </a:rPr>
                        <a:t>RN#</a:t>
                      </a:r>
                      <a:r>
                        <a:rPr lang="en-US" sz="1200" b="0" strike="noStrike" spc="-1" dirty="0" smtClean="0">
                          <a:solidFill>
                            <a:srgbClr val="000000"/>
                          </a:solidFill>
                          <a:uFill>
                            <a:solidFill>
                              <a:srgbClr val="FFFFFF"/>
                            </a:solidFill>
                          </a:uFill>
                          <a:latin typeface="Arial"/>
                          <a:ea typeface="Arial"/>
                        </a:rPr>
                        <a:t>23</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200" b="0" strike="noStrike" spc="-1" dirty="0">
                          <a:solidFill>
                            <a:srgbClr val="000000"/>
                          </a:solidFill>
                          <a:uFill>
                            <a:solidFill>
                              <a:srgbClr val="FFFFFF"/>
                            </a:solidFill>
                          </a:uFill>
                          <a:latin typeface="Arial"/>
                          <a:ea typeface="Arial"/>
                        </a:rPr>
                        <a:t>Telemetry shall include mission time with one second or better resolution, which begins when the container and glider is powered on.  Mission time shall be maintained in the event of a processor reset during the launch and mission</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200" b="0" strike="noStrike" spc="-1" dirty="0">
                          <a:solidFill>
                            <a:srgbClr val="000000"/>
                          </a:solidFill>
                          <a:uFill>
                            <a:solidFill>
                              <a:srgbClr val="FFFFFF"/>
                            </a:solidFill>
                          </a:uFill>
                          <a:latin typeface="Arial"/>
                          <a:ea typeface="Arial"/>
                        </a:rPr>
                        <a:t>Competition requirement. Storing </a:t>
                      </a:r>
                      <a:r>
                        <a:rPr lang="en-US" sz="1200" b="0" strike="noStrike" spc="-1" dirty="0" err="1">
                          <a:solidFill>
                            <a:srgbClr val="000000"/>
                          </a:solidFill>
                          <a:uFill>
                            <a:solidFill>
                              <a:srgbClr val="FFFFFF"/>
                            </a:solidFill>
                          </a:uFill>
                          <a:latin typeface="Arial"/>
                          <a:ea typeface="Arial"/>
                        </a:rPr>
                        <a:t>datas</a:t>
                      </a:r>
                      <a:r>
                        <a:rPr lang="en-US" sz="1200" b="0" strike="noStrike" spc="-1" dirty="0">
                          <a:solidFill>
                            <a:srgbClr val="000000"/>
                          </a:solidFill>
                          <a:uFill>
                            <a:solidFill>
                              <a:srgbClr val="FFFFFF"/>
                            </a:solidFill>
                          </a:uFill>
                          <a:latin typeface="Arial"/>
                          <a:ea typeface="Arial"/>
                        </a:rPr>
                        <a:t> during descent with correct time.</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en-US" sz="1200" b="0" strike="noStrike" spc="-1">
                          <a:solidFill>
                            <a:srgbClr val="000000"/>
                          </a:solidFill>
                          <a:uFill>
                            <a:solidFill>
                              <a:srgbClr val="FFFFFF"/>
                            </a:solidFill>
                          </a:uFill>
                          <a:latin typeface="Arial"/>
                          <a:ea typeface="Arial"/>
                        </a:rPr>
                        <a:t>MEDIUM</a:t>
                      </a:r>
                      <a:endParaRPr lang="en-US" sz="12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200" b="0" strike="noStrike" spc="-1" dirty="0" smtClean="0">
                          <a:solidFill>
                            <a:srgbClr val="000000"/>
                          </a:solidFill>
                          <a:uFill>
                            <a:solidFill>
                              <a:srgbClr val="FFFFFF"/>
                            </a:solidFill>
                          </a:uFill>
                          <a:latin typeface="Arial"/>
                          <a:ea typeface="Arial"/>
                        </a:rPr>
                        <a:t>T</a:t>
                      </a:r>
                      <a:r>
                        <a:rPr lang="tr-TR" sz="1200" b="0" strike="noStrike" spc="-1" dirty="0" smtClean="0">
                          <a:solidFill>
                            <a:srgbClr val="000000"/>
                          </a:solidFill>
                          <a:uFill>
                            <a:solidFill>
                              <a:srgbClr val="FFFFFF"/>
                            </a:solidFill>
                          </a:uFill>
                          <a:latin typeface="Arial"/>
                          <a:ea typeface="Arial"/>
                        </a:rPr>
                        <a:t>,A,D</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r h="603720">
                <a:tc>
                  <a:txBody>
                    <a:bodyPr/>
                    <a:lstStyle/>
                    <a:p>
                      <a:pPr algn="ctr">
                        <a:lnSpc>
                          <a:spcPct val="100000"/>
                        </a:lnSpc>
                      </a:pPr>
                      <a:r>
                        <a:rPr lang="tr-TR" sz="1200" b="0" strike="noStrike" spc="-1" dirty="0" smtClean="0">
                          <a:solidFill>
                            <a:srgbClr val="000000"/>
                          </a:solidFill>
                          <a:uFill>
                            <a:solidFill>
                              <a:srgbClr val="FFFFFF"/>
                            </a:solidFill>
                          </a:uFill>
                          <a:latin typeface="+mn-lt"/>
                          <a:ea typeface="Arial"/>
                        </a:rPr>
                        <a:t>RN#</a:t>
                      </a:r>
                      <a:r>
                        <a:rPr lang="en-US" sz="1200" b="0" strike="noStrike" spc="-1" dirty="0" smtClean="0">
                          <a:solidFill>
                            <a:srgbClr val="000000"/>
                          </a:solidFill>
                          <a:uFill>
                            <a:solidFill>
                              <a:srgbClr val="FFFFFF"/>
                            </a:solidFill>
                          </a:uFill>
                          <a:latin typeface="Arial"/>
                          <a:ea typeface="Arial"/>
                        </a:rPr>
                        <a:t>25</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a:ea typeface="Arial"/>
                        </a:rPr>
                        <a:t>XBEE radios shall have their NETID/PANID set to their team number.</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a:solidFill>
                            <a:srgbClr val="000000"/>
                          </a:solidFill>
                          <a:uFill>
                            <a:solidFill>
                              <a:srgbClr val="FFFFFF"/>
                            </a:solidFill>
                          </a:uFill>
                          <a:latin typeface="Arial"/>
                          <a:ea typeface="Arial"/>
                        </a:rPr>
                        <a:t>Competition requirement. Separate the telemetry data.</a:t>
                      </a:r>
                      <a:endParaRPr lang="en-US" sz="12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200" b="0" strike="noStrike" spc="-1">
                          <a:solidFill>
                            <a:srgbClr val="000000"/>
                          </a:solidFill>
                          <a:uFill>
                            <a:solidFill>
                              <a:srgbClr val="FFFFFF"/>
                            </a:solidFill>
                          </a:uFill>
                          <a:latin typeface="Arial"/>
                          <a:ea typeface="Arial"/>
                        </a:rPr>
                        <a:t>LOW</a:t>
                      </a:r>
                      <a:endParaRPr lang="en-US" sz="12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dirty="0" smtClean="0">
                          <a:solidFill>
                            <a:srgbClr val="000000"/>
                          </a:solidFill>
                          <a:uFill>
                            <a:solidFill>
                              <a:srgbClr val="FFFFFF"/>
                            </a:solidFill>
                          </a:uFill>
                          <a:latin typeface="Arial"/>
                          <a:ea typeface="Arial"/>
                        </a:rPr>
                        <a:t>T,</a:t>
                      </a:r>
                      <a:r>
                        <a:rPr lang="tr-TR" sz="1200" b="0" strike="noStrike" spc="-1" dirty="0" smtClean="0">
                          <a:solidFill>
                            <a:srgbClr val="000000"/>
                          </a:solidFill>
                          <a:uFill>
                            <a:solidFill>
                              <a:srgbClr val="FFFFFF"/>
                            </a:solidFill>
                          </a:uFill>
                          <a:latin typeface="Arial"/>
                          <a:ea typeface="Arial"/>
                        </a:rPr>
                        <a:t>D</a:t>
                      </a:r>
                      <a:endParaRPr lang="en-US" sz="12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603720">
                <a:tc>
                  <a:txBody>
                    <a:bodyPr/>
                    <a:lstStyle/>
                    <a:p>
                      <a:pPr algn="ctr">
                        <a:lnSpc>
                          <a:spcPct val="100000"/>
                        </a:lnSpc>
                      </a:pPr>
                      <a:r>
                        <a:rPr lang="tr-TR" sz="1200" b="0" strike="noStrike" spc="-1" dirty="0" smtClean="0">
                          <a:solidFill>
                            <a:srgbClr val="000000"/>
                          </a:solidFill>
                          <a:uFill>
                            <a:solidFill>
                              <a:srgbClr val="FFFFFF"/>
                            </a:solidFill>
                          </a:uFill>
                          <a:latin typeface="+mn-lt"/>
                          <a:ea typeface="Arial"/>
                        </a:rPr>
                        <a:t>RN#</a:t>
                      </a:r>
                      <a:r>
                        <a:rPr lang="en-US" sz="1200" b="0" strike="noStrike" spc="-1" dirty="0" smtClean="0">
                          <a:solidFill>
                            <a:srgbClr val="000000"/>
                          </a:solidFill>
                          <a:uFill>
                            <a:solidFill>
                              <a:srgbClr val="FFFFFF"/>
                            </a:solidFill>
                          </a:uFill>
                          <a:latin typeface="Arial"/>
                          <a:ea typeface="Arial"/>
                        </a:rPr>
                        <a:t>46</a:t>
                      </a:r>
                      <a:endParaRPr lang="en-US" sz="12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a:ea typeface="Arial"/>
                        </a:rPr>
                        <a:t>The container shall transmit telemetry from the time being turned on and placed on the launch pad until 2 seconds after releasing the glider.</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en-US" sz="1200" b="0" strike="noStrike" spc="-1">
                          <a:solidFill>
                            <a:srgbClr val="000000"/>
                          </a:solidFill>
                          <a:uFill>
                            <a:solidFill>
                              <a:srgbClr val="FFFFFF"/>
                            </a:solidFill>
                          </a:uFill>
                          <a:latin typeface="Arial"/>
                          <a:ea typeface="Arial"/>
                        </a:rPr>
                        <a:t>Competition requirement. For getting continuosly telemetry data. </a:t>
                      </a:r>
                      <a:endParaRPr lang="en-US" sz="1200" b="0" strike="noStrike" spc="-1">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en-US" sz="1200" b="0" strike="noStrike" spc="-1" dirty="0">
                          <a:solidFill>
                            <a:srgbClr val="000000"/>
                          </a:solidFill>
                          <a:uFill>
                            <a:solidFill>
                              <a:srgbClr val="FFFFFF"/>
                            </a:solidFill>
                          </a:uFill>
                          <a:latin typeface="Arial"/>
                          <a:ea typeface="Arial"/>
                        </a:rPr>
                        <a:t>HIGH</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tr-TR" sz="1200" b="0" strike="noStrike" spc="-1" dirty="0" smtClean="0">
                          <a:solidFill>
                            <a:schemeClr val="tx1"/>
                          </a:solidFill>
                          <a:uFill>
                            <a:solidFill>
                              <a:srgbClr val="FFFFFF"/>
                            </a:solidFill>
                          </a:uFill>
                          <a:latin typeface="Arial"/>
                        </a:rPr>
                        <a:t>T,A,D</a:t>
                      </a:r>
                      <a:endParaRPr lang="en-US" sz="1200" b="0" strike="noStrike" spc="-1" dirty="0">
                        <a:solidFill>
                          <a:schemeClr val="tx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r>
              <a:tr h="603720">
                <a:tc>
                  <a:txBody>
                    <a:bodyPr/>
                    <a:lstStyle/>
                    <a:p>
                      <a:pPr algn="ctr">
                        <a:lnSpc>
                          <a:spcPct val="100000"/>
                        </a:lnSpc>
                      </a:pPr>
                      <a:r>
                        <a:rPr lang="tr-TR" sz="1200" b="0" strike="noStrike" spc="-1" dirty="0" smtClean="0">
                          <a:solidFill>
                            <a:srgbClr val="000000"/>
                          </a:solidFill>
                          <a:uFill>
                            <a:solidFill>
                              <a:srgbClr val="FFFFFF"/>
                            </a:solidFill>
                          </a:uFill>
                          <a:latin typeface="Arial"/>
                        </a:rPr>
                        <a:t>CDH#1</a:t>
                      </a:r>
                      <a:endParaRPr lang="en-US" sz="12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tr-TR" sz="1200" b="0" strike="noStrike" spc="-1" dirty="0" smtClean="0">
                          <a:solidFill>
                            <a:schemeClr val="tx1"/>
                          </a:solidFill>
                          <a:uFill>
                            <a:solidFill>
                              <a:srgbClr val="FFFFFF"/>
                            </a:solidFill>
                          </a:uFill>
                          <a:latin typeface="Arial"/>
                        </a:rPr>
                        <a:t>Time</a:t>
                      </a:r>
                      <a:r>
                        <a:rPr lang="tr-TR" sz="1200" b="0" strike="noStrike" spc="-1" baseline="0" dirty="0" smtClean="0">
                          <a:solidFill>
                            <a:schemeClr val="tx1"/>
                          </a:solidFill>
                          <a:uFill>
                            <a:solidFill>
                              <a:srgbClr val="FFFFFF"/>
                            </a:solidFill>
                          </a:uFill>
                          <a:latin typeface="Arial"/>
                        </a:rPr>
                        <a:t> </a:t>
                      </a:r>
                      <a:r>
                        <a:rPr lang="tr-TR" sz="1200" b="0" strike="noStrike" spc="-1" baseline="0" dirty="0" err="1" smtClean="0">
                          <a:solidFill>
                            <a:schemeClr val="tx1"/>
                          </a:solidFill>
                          <a:uFill>
                            <a:solidFill>
                              <a:srgbClr val="FFFFFF"/>
                            </a:solidFill>
                          </a:uFill>
                          <a:latin typeface="Arial"/>
                        </a:rPr>
                        <a:t>keeping</a:t>
                      </a:r>
                      <a:r>
                        <a:rPr lang="tr-TR" sz="1200" b="0" strike="noStrike" spc="-1" baseline="0" dirty="0" smtClean="0">
                          <a:solidFill>
                            <a:schemeClr val="tx1"/>
                          </a:solidFill>
                          <a:uFill>
                            <a:solidFill>
                              <a:srgbClr val="FFFFFF"/>
                            </a:solidFill>
                          </a:uFill>
                          <a:latin typeface="Arial"/>
                        </a:rPr>
                        <a:t> </a:t>
                      </a:r>
                      <a:r>
                        <a:rPr lang="tr-TR" sz="1200" b="0" strike="noStrike" spc="-1" baseline="0" dirty="0" err="1" smtClean="0">
                          <a:solidFill>
                            <a:schemeClr val="tx1"/>
                          </a:solidFill>
                          <a:uFill>
                            <a:solidFill>
                              <a:srgbClr val="FFFFFF"/>
                            </a:solidFill>
                          </a:uFill>
                          <a:latin typeface="Arial"/>
                        </a:rPr>
                        <a:t>device</a:t>
                      </a:r>
                      <a:r>
                        <a:rPr lang="tr-TR" sz="1200" b="0" strike="noStrike" spc="-1" baseline="0" dirty="0" smtClean="0">
                          <a:solidFill>
                            <a:schemeClr val="tx1"/>
                          </a:solidFill>
                          <a:uFill>
                            <a:solidFill>
                              <a:srgbClr val="FFFFFF"/>
                            </a:solidFill>
                          </a:uFill>
                          <a:latin typeface="Arial"/>
                        </a:rPr>
                        <a:t> </a:t>
                      </a:r>
                      <a:r>
                        <a:rPr lang="tr-TR" sz="1200" b="0" strike="noStrike" spc="-1" baseline="0" dirty="0" err="1" smtClean="0">
                          <a:solidFill>
                            <a:schemeClr val="tx1"/>
                          </a:solidFill>
                          <a:uFill>
                            <a:solidFill>
                              <a:srgbClr val="FFFFFF"/>
                            </a:solidFill>
                          </a:uFill>
                          <a:latin typeface="Arial"/>
                        </a:rPr>
                        <a:t>must</a:t>
                      </a:r>
                      <a:r>
                        <a:rPr lang="tr-TR" sz="1200" b="0" strike="noStrike" spc="-1" baseline="0" dirty="0" smtClean="0">
                          <a:solidFill>
                            <a:schemeClr val="tx1"/>
                          </a:solidFill>
                          <a:uFill>
                            <a:solidFill>
                              <a:srgbClr val="FFFFFF"/>
                            </a:solidFill>
                          </a:uFill>
                          <a:latin typeface="Arial"/>
                        </a:rPr>
                        <a:t> </a:t>
                      </a:r>
                      <a:r>
                        <a:rPr lang="tr-TR" sz="1200" b="0" strike="noStrike" spc="-1" baseline="0" dirty="0" err="1" smtClean="0">
                          <a:solidFill>
                            <a:schemeClr val="tx1"/>
                          </a:solidFill>
                          <a:uFill>
                            <a:solidFill>
                              <a:srgbClr val="FFFFFF"/>
                            </a:solidFill>
                          </a:uFill>
                          <a:latin typeface="Arial"/>
                        </a:rPr>
                        <a:t>have</a:t>
                      </a:r>
                      <a:r>
                        <a:rPr lang="tr-TR" sz="1200" b="0" strike="noStrike" spc="-1" baseline="0" dirty="0" smtClean="0">
                          <a:solidFill>
                            <a:schemeClr val="tx1"/>
                          </a:solidFill>
                          <a:uFill>
                            <a:solidFill>
                              <a:srgbClr val="FFFFFF"/>
                            </a:solidFill>
                          </a:uFill>
                          <a:latin typeface="Arial"/>
                        </a:rPr>
                        <a:t> </a:t>
                      </a:r>
                      <a:r>
                        <a:rPr lang="tr-TR" sz="1200" b="0" strike="noStrike" spc="-1" baseline="0" dirty="0" err="1" smtClean="0">
                          <a:solidFill>
                            <a:schemeClr val="tx1"/>
                          </a:solidFill>
                          <a:uFill>
                            <a:solidFill>
                              <a:srgbClr val="FFFFFF"/>
                            </a:solidFill>
                          </a:uFill>
                          <a:latin typeface="Arial"/>
                        </a:rPr>
                        <a:t>own</a:t>
                      </a:r>
                      <a:r>
                        <a:rPr lang="tr-TR" sz="1200" b="0" strike="noStrike" spc="-1" baseline="0" dirty="0" smtClean="0">
                          <a:solidFill>
                            <a:schemeClr val="tx1"/>
                          </a:solidFill>
                          <a:uFill>
                            <a:solidFill>
                              <a:srgbClr val="FFFFFF"/>
                            </a:solidFill>
                          </a:uFill>
                          <a:latin typeface="Arial"/>
                        </a:rPr>
                        <a:t> EEPROM.</a:t>
                      </a:r>
                      <a:endParaRPr lang="en-US" sz="1200" b="0" strike="noStrike" spc="-1" dirty="0">
                        <a:solidFill>
                          <a:schemeClr val="tx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tr-TR" sz="1200" b="0" strike="noStrike" spc="-1" dirty="0" err="1" smtClean="0">
                          <a:solidFill>
                            <a:srgbClr val="000000"/>
                          </a:solidFill>
                          <a:uFill>
                            <a:solidFill>
                              <a:srgbClr val="FFFFFF"/>
                            </a:solidFill>
                          </a:uFill>
                          <a:latin typeface="Arial"/>
                        </a:rPr>
                        <a:t>For</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saving</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mission</a:t>
                      </a:r>
                      <a:r>
                        <a:rPr lang="tr-TR" sz="1200" b="0" strike="noStrike" spc="-1" dirty="0" smtClean="0">
                          <a:solidFill>
                            <a:srgbClr val="000000"/>
                          </a:solidFill>
                          <a:uFill>
                            <a:solidFill>
                              <a:srgbClr val="FFFFFF"/>
                            </a:solidFill>
                          </a:uFill>
                          <a:latin typeface="Arial"/>
                        </a:rPr>
                        <a:t> </a:t>
                      </a:r>
                      <a:r>
                        <a:rPr lang="tr-TR" sz="1200" b="0" strike="noStrike" spc="-1" dirty="0" smtClean="0">
                          <a:solidFill>
                            <a:srgbClr val="000000"/>
                          </a:solidFill>
                          <a:uFill>
                            <a:solidFill>
                              <a:srgbClr val="FFFFFF"/>
                            </a:solidFill>
                          </a:uFill>
                          <a:latin typeface="+mn-lt"/>
                        </a:rPr>
                        <a:t>time</a:t>
                      </a:r>
                      <a:r>
                        <a:rPr lang="tr-TR" sz="1200" b="0" strike="noStrike" spc="-1" baseline="0" dirty="0" smtClean="0">
                          <a:solidFill>
                            <a:srgbClr val="000000"/>
                          </a:solidFill>
                          <a:uFill>
                            <a:solidFill>
                              <a:srgbClr val="FFFFFF"/>
                            </a:solidFill>
                          </a:uFill>
                          <a:latin typeface="+mn-lt"/>
                        </a:rPr>
                        <a:t> </a:t>
                      </a:r>
                      <a:r>
                        <a:rPr lang="tr-TR" sz="1200" b="0" strike="noStrike" spc="-1" baseline="0" dirty="0" err="1" smtClean="0">
                          <a:solidFill>
                            <a:srgbClr val="000000"/>
                          </a:solidFill>
                          <a:uFill>
                            <a:solidFill>
                              <a:srgbClr val="FFFFFF"/>
                            </a:solidFill>
                          </a:uFill>
                          <a:latin typeface="+mn-lt"/>
                        </a:rPr>
                        <a:t>immediately</a:t>
                      </a:r>
                      <a:r>
                        <a:rPr lang="tr-TR" sz="1200" b="0" strike="noStrike" spc="-1" baseline="0" dirty="0" smtClean="0">
                          <a:solidFill>
                            <a:srgbClr val="000000"/>
                          </a:solidFill>
                          <a:uFill>
                            <a:solidFill>
                              <a:srgbClr val="FFFFFF"/>
                            </a:solidFill>
                          </a:uFill>
                          <a:latin typeface="+mn-lt"/>
                        </a:rPr>
                        <a:t>.</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gn="ctr">
                        <a:lnSpc>
                          <a:spcPct val="100000"/>
                        </a:lnSpc>
                      </a:pPr>
                      <a:r>
                        <a:rPr lang="tr-TR" sz="1200" b="0" strike="noStrike" spc="-1" dirty="0" smtClean="0">
                          <a:solidFill>
                            <a:srgbClr val="000000"/>
                          </a:solidFill>
                          <a:uFill>
                            <a:solidFill>
                              <a:srgbClr val="FFFFFF"/>
                            </a:solidFill>
                          </a:uFill>
                          <a:latin typeface="Arial"/>
                        </a:rPr>
                        <a:t>HIGH</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c>
                  <a:txBody>
                    <a:bodyPr/>
                    <a:lstStyle/>
                    <a:p>
                      <a:pPr>
                        <a:lnSpc>
                          <a:spcPct val="100000"/>
                        </a:lnSpc>
                      </a:pPr>
                      <a:r>
                        <a:rPr lang="tr-TR" sz="1200" b="0" strike="noStrike" spc="-1" dirty="0" smtClean="0">
                          <a:solidFill>
                            <a:schemeClr val="tx1"/>
                          </a:solidFill>
                          <a:uFill>
                            <a:solidFill>
                              <a:srgbClr val="FFFFFF"/>
                            </a:solidFill>
                          </a:uFill>
                          <a:latin typeface="Arial"/>
                        </a:rPr>
                        <a:t>T,A,I</a:t>
                      </a:r>
                      <a:endParaRPr lang="en-US" sz="1200" b="0" strike="noStrike" spc="-1" dirty="0">
                        <a:solidFill>
                          <a:schemeClr val="tx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cap="flat" cmpd="sng" algn="ctr">
                      <a:solidFill>
                        <a:srgbClr val="2F2F98"/>
                      </a:solidFill>
                      <a:prstDash val="solid"/>
                      <a:round/>
                      <a:headEnd type="none" w="med" len="med"/>
                      <a:tailEnd type="none" w="med" len="med"/>
                    </a:lnB>
                    <a:solidFill>
                      <a:srgbClr val="C2C2EF"/>
                    </a:solidFill>
                  </a:tcPr>
                </a:tc>
              </a:tr>
              <a:tr h="603720">
                <a:tc>
                  <a:txBody>
                    <a:bodyPr/>
                    <a:lstStyle/>
                    <a:p>
                      <a:pPr algn="ctr">
                        <a:lnSpc>
                          <a:spcPct val="100000"/>
                        </a:lnSpc>
                      </a:pPr>
                      <a:r>
                        <a:rPr lang="tr-TR" sz="1200" b="0" strike="noStrike" spc="-1" dirty="0" smtClean="0">
                          <a:solidFill>
                            <a:srgbClr val="000000"/>
                          </a:solidFill>
                          <a:uFill>
                            <a:solidFill>
                              <a:srgbClr val="FFFFFF"/>
                            </a:solidFill>
                          </a:uFill>
                          <a:latin typeface="Arial"/>
                        </a:rPr>
                        <a:t>CDH#2</a:t>
                      </a:r>
                      <a:endParaRPr lang="en-US" sz="1200" b="0" strike="noStrike" spc="-1" dirty="0">
                        <a:solidFill>
                          <a:srgbClr val="000000"/>
                        </a:solidFill>
                        <a:uFill>
                          <a:solidFill>
                            <a:srgbClr val="FFFFFF"/>
                          </a:solidFill>
                        </a:uFill>
                        <a:latin typeface="Arial"/>
                      </a:endParaRPr>
                    </a:p>
                  </a:txBody>
                  <a:tcPr>
                    <a:lnL w="9360">
                      <a:solidFill>
                        <a:srgbClr val="2F2F98"/>
                      </a:solidFill>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nSpc>
                          <a:spcPct val="100000"/>
                        </a:lnSpc>
                      </a:pPr>
                      <a:endParaRPr lang="tr-TR" sz="1200" b="0" strike="noStrike" spc="-1" dirty="0" smtClean="0">
                        <a:solidFill>
                          <a:schemeClr val="tx1"/>
                        </a:solidFill>
                        <a:uFill>
                          <a:solidFill>
                            <a:srgbClr val="FFFFFF"/>
                          </a:solidFill>
                        </a:uFill>
                        <a:latin typeface="Arial"/>
                      </a:endParaRPr>
                    </a:p>
                    <a:p>
                      <a:pPr>
                        <a:lnSpc>
                          <a:spcPct val="100000"/>
                        </a:lnSpc>
                      </a:pPr>
                      <a:r>
                        <a:rPr lang="tr-TR" sz="1200" b="0" strike="noStrike" spc="-1" dirty="0" smtClean="0">
                          <a:solidFill>
                            <a:schemeClr val="tx1"/>
                          </a:solidFill>
                          <a:uFill>
                            <a:solidFill>
                              <a:srgbClr val="FFFFFF"/>
                            </a:solidFill>
                          </a:uFill>
                          <a:latin typeface="Arial"/>
                        </a:rPr>
                        <a:t>XBee</a:t>
                      </a:r>
                      <a:r>
                        <a:rPr lang="tr-TR" sz="1200" b="0" strike="noStrike" spc="-1" baseline="0" dirty="0" smtClean="0">
                          <a:solidFill>
                            <a:schemeClr val="tx1"/>
                          </a:solidFill>
                          <a:uFill>
                            <a:solidFill>
                              <a:srgbClr val="FFFFFF"/>
                            </a:solidFill>
                          </a:uFill>
                          <a:latin typeface="Arial"/>
                        </a:rPr>
                        <a:t> </a:t>
                      </a:r>
                      <a:r>
                        <a:rPr lang="tr-TR" sz="1200" b="0" strike="noStrike" spc="-1" baseline="0" dirty="0" err="1" smtClean="0">
                          <a:solidFill>
                            <a:schemeClr val="tx1"/>
                          </a:solidFill>
                          <a:uFill>
                            <a:solidFill>
                              <a:srgbClr val="FFFFFF"/>
                            </a:solidFill>
                          </a:uFill>
                          <a:latin typeface="Arial"/>
                        </a:rPr>
                        <a:t>antennas</a:t>
                      </a:r>
                      <a:r>
                        <a:rPr lang="tr-TR" sz="1200" b="0" strike="noStrike" spc="-1" baseline="0" dirty="0" smtClean="0">
                          <a:solidFill>
                            <a:schemeClr val="tx1"/>
                          </a:solidFill>
                          <a:uFill>
                            <a:solidFill>
                              <a:srgbClr val="FFFFFF"/>
                            </a:solidFill>
                          </a:uFill>
                          <a:latin typeface="Arial"/>
                        </a:rPr>
                        <a:t> </a:t>
                      </a:r>
                      <a:r>
                        <a:rPr lang="tr-TR" sz="1200" b="0" strike="noStrike" spc="-1" baseline="0" dirty="0" err="1" smtClean="0">
                          <a:solidFill>
                            <a:schemeClr val="tx1"/>
                          </a:solidFill>
                          <a:uFill>
                            <a:solidFill>
                              <a:srgbClr val="FFFFFF"/>
                            </a:solidFill>
                          </a:uFill>
                          <a:latin typeface="Arial"/>
                        </a:rPr>
                        <a:t>must</a:t>
                      </a:r>
                      <a:r>
                        <a:rPr lang="tr-TR" sz="1200" b="0" strike="noStrike" spc="-1" baseline="0" dirty="0" smtClean="0">
                          <a:solidFill>
                            <a:schemeClr val="tx1"/>
                          </a:solidFill>
                          <a:uFill>
                            <a:solidFill>
                              <a:srgbClr val="FFFFFF"/>
                            </a:solidFill>
                          </a:uFill>
                          <a:latin typeface="Arial"/>
                        </a:rPr>
                        <a:t> be </a:t>
                      </a:r>
                      <a:r>
                        <a:rPr lang="tr-TR" sz="1200" b="0" strike="noStrike" spc="-1" baseline="0" dirty="0" err="1" smtClean="0">
                          <a:solidFill>
                            <a:schemeClr val="tx1"/>
                          </a:solidFill>
                          <a:uFill>
                            <a:solidFill>
                              <a:srgbClr val="FFFFFF"/>
                            </a:solidFill>
                          </a:uFill>
                          <a:latin typeface="Arial"/>
                        </a:rPr>
                        <a:t>portable</a:t>
                      </a:r>
                      <a:r>
                        <a:rPr lang="tr-TR" sz="1200" b="0" strike="noStrike" spc="-1" baseline="0" dirty="0" smtClean="0">
                          <a:solidFill>
                            <a:schemeClr val="tx1"/>
                          </a:solidFill>
                          <a:uFill>
                            <a:solidFill>
                              <a:srgbClr val="FFFFFF"/>
                            </a:solidFill>
                          </a:uFill>
                          <a:latin typeface="Arial"/>
                        </a:rPr>
                        <a:t> </a:t>
                      </a:r>
                      <a:r>
                        <a:rPr lang="tr-TR" sz="1200" b="0" strike="noStrike" spc="-1" baseline="0" dirty="0" smtClean="0">
                          <a:solidFill>
                            <a:schemeClr val="tx1"/>
                          </a:solidFill>
                          <a:uFill>
                            <a:solidFill>
                              <a:srgbClr val="FFFFFF"/>
                            </a:solidFill>
                          </a:uFill>
                          <a:latin typeface="+mn-lt"/>
                        </a:rPr>
                        <a:t>and </a:t>
                      </a:r>
                      <a:r>
                        <a:rPr lang="tr-TR" sz="1200" b="0" strike="noStrike" spc="-1" baseline="0" dirty="0" err="1" smtClean="0">
                          <a:solidFill>
                            <a:schemeClr val="tx1"/>
                          </a:solidFill>
                          <a:uFill>
                            <a:solidFill>
                              <a:srgbClr val="FFFFFF"/>
                            </a:solidFill>
                          </a:uFill>
                          <a:latin typeface="+mn-lt"/>
                        </a:rPr>
                        <a:t>lightweight</a:t>
                      </a:r>
                      <a:r>
                        <a:rPr lang="tr-TR" sz="1200" b="0" strike="noStrike" spc="-1" baseline="0" dirty="0" smtClean="0">
                          <a:solidFill>
                            <a:schemeClr val="tx1"/>
                          </a:solidFill>
                          <a:uFill>
                            <a:solidFill>
                              <a:srgbClr val="FFFFFF"/>
                            </a:solidFill>
                          </a:uFill>
                          <a:latin typeface="+mn-lt"/>
                        </a:rPr>
                        <a:t>.</a:t>
                      </a:r>
                      <a:endParaRPr lang="en-US" sz="1200" b="0" strike="noStrike" spc="-1" dirty="0">
                        <a:solidFill>
                          <a:schemeClr val="tx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nSpc>
                          <a:spcPct val="100000"/>
                        </a:lnSpc>
                      </a:pPr>
                      <a:r>
                        <a:rPr lang="tr-TR" sz="1200" b="0" strike="noStrike" spc="-1" dirty="0" err="1" smtClean="0">
                          <a:solidFill>
                            <a:srgbClr val="000000"/>
                          </a:solidFill>
                          <a:uFill>
                            <a:solidFill>
                              <a:srgbClr val="FFFFFF"/>
                            </a:solidFill>
                          </a:uFill>
                          <a:latin typeface="Arial"/>
                        </a:rPr>
                        <a:t>It</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should</a:t>
                      </a:r>
                      <a:r>
                        <a:rPr lang="tr-TR" sz="1200" b="0" strike="noStrike" spc="-1" dirty="0" smtClean="0">
                          <a:solidFill>
                            <a:srgbClr val="000000"/>
                          </a:solidFill>
                          <a:uFill>
                            <a:solidFill>
                              <a:srgbClr val="FFFFFF"/>
                            </a:solidFill>
                          </a:uFill>
                          <a:latin typeface="Arial"/>
                        </a:rPr>
                        <a:t> be </a:t>
                      </a:r>
                      <a:r>
                        <a:rPr lang="tr-TR" sz="1200" b="0" strike="noStrike" spc="-1" dirty="0" err="1" smtClean="0">
                          <a:solidFill>
                            <a:srgbClr val="000000"/>
                          </a:solidFill>
                          <a:uFill>
                            <a:solidFill>
                              <a:srgbClr val="FFFFFF"/>
                            </a:solidFill>
                          </a:uFill>
                          <a:latin typeface="Arial"/>
                        </a:rPr>
                        <a:t>portable</a:t>
                      </a:r>
                      <a:r>
                        <a:rPr lang="tr-TR" sz="1200" b="0" strike="noStrike" spc="-1" dirty="0" smtClean="0">
                          <a:solidFill>
                            <a:srgbClr val="000000"/>
                          </a:solidFill>
                          <a:uFill>
                            <a:solidFill>
                              <a:srgbClr val="FFFFFF"/>
                            </a:solidFill>
                          </a:uFill>
                          <a:latin typeface="Arial"/>
                        </a:rPr>
                        <a:t> and</a:t>
                      </a:r>
                      <a:r>
                        <a:rPr lang="tr-TR" sz="1200" b="0" strike="noStrike" spc="-1" baseline="0"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lightweight</a:t>
                      </a:r>
                      <a:r>
                        <a:rPr lang="tr-TR" sz="1200" b="0" strike="noStrike" spc="-1" dirty="0" smtClean="0">
                          <a:solidFill>
                            <a:srgbClr val="000000"/>
                          </a:solidFill>
                          <a:uFill>
                            <a:solidFill>
                              <a:srgbClr val="FFFFFF"/>
                            </a:solidFill>
                          </a:uFill>
                          <a:latin typeface="Arial"/>
                        </a:rPr>
                        <a:t> </a:t>
                      </a:r>
                      <a:r>
                        <a:rPr lang="tr-TR" sz="1200" b="0" strike="noStrike" spc="-1" dirty="0" err="1" smtClean="0">
                          <a:solidFill>
                            <a:srgbClr val="000000"/>
                          </a:solidFill>
                          <a:uFill>
                            <a:solidFill>
                              <a:srgbClr val="FFFFFF"/>
                            </a:solidFill>
                          </a:uFill>
                          <a:latin typeface="Arial"/>
                        </a:rPr>
                        <a:t>because</a:t>
                      </a:r>
                      <a:r>
                        <a:rPr lang="tr-TR" sz="1200" b="0" strike="noStrike" spc="-1" baseline="0" dirty="0" smtClean="0">
                          <a:solidFill>
                            <a:srgbClr val="000000"/>
                          </a:solidFill>
                          <a:uFill>
                            <a:solidFill>
                              <a:srgbClr val="FFFFFF"/>
                            </a:solidFill>
                          </a:uFill>
                          <a:latin typeface="Arial"/>
                        </a:rPr>
                        <a:t> of </a:t>
                      </a:r>
                      <a:r>
                        <a:rPr lang="tr-TR" sz="1200" b="0" strike="noStrike" spc="-1" baseline="0" dirty="0" err="1" smtClean="0">
                          <a:solidFill>
                            <a:srgbClr val="000000"/>
                          </a:solidFill>
                          <a:uFill>
                            <a:solidFill>
                              <a:srgbClr val="FFFFFF"/>
                            </a:solidFill>
                          </a:uFill>
                          <a:latin typeface="Arial"/>
                        </a:rPr>
                        <a:t>aerodynamics</a:t>
                      </a:r>
                      <a:r>
                        <a:rPr lang="tr-TR" sz="1200" b="0" strike="noStrike" spc="-1" baseline="0" dirty="0" smtClean="0">
                          <a:solidFill>
                            <a:srgbClr val="000000"/>
                          </a:solidFill>
                          <a:uFill>
                            <a:solidFill>
                              <a:srgbClr val="FFFFFF"/>
                            </a:solidFill>
                          </a:uFill>
                          <a:latin typeface="Arial"/>
                        </a:rPr>
                        <a:t> and 500gr </a:t>
                      </a:r>
                      <a:r>
                        <a:rPr lang="tr-TR" sz="1200" b="0" strike="noStrike" spc="-1" baseline="0" dirty="0" err="1" smtClean="0">
                          <a:solidFill>
                            <a:srgbClr val="000000"/>
                          </a:solidFill>
                          <a:uFill>
                            <a:solidFill>
                              <a:srgbClr val="FFFFFF"/>
                            </a:solidFill>
                          </a:uFill>
                          <a:latin typeface="Arial"/>
                        </a:rPr>
                        <a:t>CanSat</a:t>
                      </a:r>
                      <a:r>
                        <a:rPr lang="tr-TR" sz="1200" b="0" strike="noStrike" spc="-1" baseline="0" dirty="0" smtClean="0">
                          <a:solidFill>
                            <a:srgbClr val="000000"/>
                          </a:solidFill>
                          <a:uFill>
                            <a:solidFill>
                              <a:srgbClr val="FFFFFF"/>
                            </a:solidFill>
                          </a:uFill>
                          <a:latin typeface="Arial"/>
                        </a:rPr>
                        <a:t> </a:t>
                      </a:r>
                      <a:r>
                        <a:rPr lang="tr-TR" sz="1200" b="0" strike="noStrike" spc="-1" baseline="0" dirty="0" err="1" smtClean="0">
                          <a:solidFill>
                            <a:srgbClr val="000000"/>
                          </a:solidFill>
                          <a:uFill>
                            <a:solidFill>
                              <a:srgbClr val="FFFFFF"/>
                            </a:solidFill>
                          </a:uFill>
                          <a:latin typeface="Arial"/>
                        </a:rPr>
                        <a:t>limitation</a:t>
                      </a:r>
                      <a:r>
                        <a:rPr lang="tr-TR" sz="1200" b="0" strike="noStrike" spc="-1" baseline="0" dirty="0" smtClean="0">
                          <a:solidFill>
                            <a:srgbClr val="000000"/>
                          </a:solidFill>
                          <a:uFill>
                            <a:solidFill>
                              <a:srgbClr val="FFFFFF"/>
                            </a:solidFill>
                          </a:uFill>
                          <a:latin typeface="Arial"/>
                        </a:rPr>
                        <a:t>.</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gn="ctr">
                        <a:lnSpc>
                          <a:spcPct val="100000"/>
                        </a:lnSpc>
                      </a:pPr>
                      <a:r>
                        <a:rPr lang="tr-TR" sz="1200" b="0" strike="noStrike" spc="-1" dirty="0" smtClean="0">
                          <a:solidFill>
                            <a:srgbClr val="000000"/>
                          </a:solidFill>
                          <a:uFill>
                            <a:solidFill>
                              <a:srgbClr val="FFFFFF"/>
                            </a:solidFill>
                          </a:uFill>
                          <a:latin typeface="Arial"/>
                        </a:rPr>
                        <a:t>HIGH</a:t>
                      </a:r>
                      <a:endParaRPr lang="en-US" sz="1200" b="0" strike="noStrike" spc="-1" dirty="0">
                        <a:solidFill>
                          <a:srgbClr val="000000"/>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c>
                  <a:txBody>
                    <a:bodyPr/>
                    <a:lstStyle/>
                    <a:p>
                      <a:pPr>
                        <a:lnSpc>
                          <a:spcPct val="100000"/>
                        </a:lnSpc>
                      </a:pPr>
                      <a:r>
                        <a:rPr lang="tr-TR" sz="1200" b="0" strike="noStrike" spc="-1" dirty="0" smtClean="0">
                          <a:solidFill>
                            <a:schemeClr val="tx1"/>
                          </a:solidFill>
                          <a:uFill>
                            <a:solidFill>
                              <a:srgbClr val="FFFFFF"/>
                            </a:solidFill>
                          </a:uFill>
                          <a:latin typeface="Arial"/>
                        </a:rPr>
                        <a:t>A,I</a:t>
                      </a:r>
                      <a:endParaRPr lang="en-US" sz="1200" b="0" strike="noStrike" spc="-1" dirty="0">
                        <a:solidFill>
                          <a:schemeClr val="tx1"/>
                        </a:solidFill>
                        <a:uFill>
                          <a:solidFill>
                            <a:srgbClr val="FFFFFF"/>
                          </a:solidFill>
                        </a:uFill>
                        <a:latin typeface="Arial"/>
                      </a:endParaRPr>
                    </a:p>
                  </a:txBody>
                  <a:tcPr>
                    <a:lnL w="9360" cap="flat" cmpd="sng" algn="ctr">
                      <a:solidFill>
                        <a:srgbClr val="2F2F98"/>
                      </a:solidFill>
                      <a:prstDash val="solid"/>
                      <a:round/>
                      <a:headEnd type="none" w="med" len="med"/>
                      <a:tailEnd type="none" w="med" len="med"/>
                    </a:lnL>
                    <a:lnR w="9360">
                      <a:solidFill>
                        <a:srgbClr val="2F2F98"/>
                      </a:solidFill>
                    </a:lnR>
                    <a:lnT w="9360" cap="flat" cmpd="sng" algn="ctr">
                      <a:solidFill>
                        <a:srgbClr val="2F2F98"/>
                      </a:solidFill>
                      <a:prstDash val="solid"/>
                      <a:round/>
                      <a:headEnd type="none" w="med" len="med"/>
                      <a:tailEnd type="none" w="med" len="med"/>
                    </a:lnT>
                    <a:lnB w="9360">
                      <a:solidFill>
                        <a:srgbClr val="2F2F98"/>
                      </a:solidFill>
                    </a:lnB>
                    <a:solidFill>
                      <a:srgbClr val="C2C2EF"/>
                    </a:solid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172" name="Shape 172"/>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a:t>
            </a:fld>
            <a:endParaRPr lang="en-US" sz="1000" b="0" i="0" u="none" strike="noStrike" cap="none">
              <a:solidFill>
                <a:schemeClr val="dk1"/>
              </a:solidFill>
              <a:latin typeface="Arial"/>
              <a:ea typeface="Arial"/>
              <a:cs typeface="Arial"/>
              <a:sym typeface="Arial"/>
            </a:endParaRPr>
          </a:p>
        </p:txBody>
      </p:sp>
      <p:sp>
        <p:nvSpPr>
          <p:cNvPr id="173" name="Shape 173"/>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Systems Overview</a:t>
            </a:r>
          </a:p>
        </p:txBody>
      </p:sp>
      <p:sp>
        <p:nvSpPr>
          <p:cNvPr id="174" name="Shape 174"/>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dirty="0">
                <a:solidFill>
                  <a:schemeClr val="dk1"/>
                </a:solidFill>
                <a:latin typeface="Arial"/>
                <a:ea typeface="Arial"/>
                <a:cs typeface="Arial"/>
                <a:sym typeface="Arial"/>
              </a:rPr>
              <a:t>Presenter Name(s) Go Here</a:t>
            </a:r>
          </a:p>
        </p:txBody>
      </p:sp>
      <p:sp>
        <p:nvSpPr>
          <p:cNvPr id="175" name="Shape 175"/>
          <p:cNvSpPr txBox="1"/>
          <p:nvPr/>
        </p:nvSpPr>
        <p:spPr>
          <a:xfrm>
            <a:off x="228600" y="1219200"/>
            <a:ext cx="8686800" cy="923329"/>
          </a:xfrm>
          <a:prstGeom prst="rect">
            <a:avLst/>
          </a:prstGeom>
          <a:solidFill>
            <a:schemeClr val="accent1"/>
          </a:solidFill>
          <a:ln w="9525" cap="flat" cmpd="sng">
            <a:solidFill>
              <a:schemeClr val="accent2"/>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1" u="none" strike="noStrike" cap="none">
                <a:solidFill>
                  <a:schemeClr val="dk1"/>
                </a:solidFill>
                <a:latin typeface="Arial"/>
                <a:ea typeface="Arial"/>
                <a:cs typeface="Arial"/>
                <a:sym typeface="Arial"/>
              </a:rPr>
              <a:t>The purpose of this section is to introduce the reviewer to the overall requirements and configuration of the CanSat.  This provides a basis for the details presented in the subsystem sections.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553" name="Shape 553"/>
          <p:cNvSpPr txBox="1">
            <a:spLocks noGrp="1"/>
          </p:cNvSpPr>
          <p:nvPr>
            <p:ph type="sldNum" idx="12"/>
          </p:nvPr>
        </p:nvSpPr>
        <p:spPr>
          <a:xfrm>
            <a:off x="8496300" y="679767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60</a:t>
            </a:fld>
            <a:endParaRPr lang="en-US" sz="1000" b="0" i="0" u="none" strike="noStrike" cap="none">
              <a:solidFill>
                <a:schemeClr val="dk1"/>
              </a:solidFill>
              <a:latin typeface="Arial"/>
              <a:ea typeface="Arial"/>
              <a:cs typeface="Arial"/>
              <a:sym typeface="Arial"/>
            </a:endParaRPr>
          </a:p>
        </p:txBody>
      </p:sp>
      <p:sp>
        <p:nvSpPr>
          <p:cNvPr id="554" name="Shape 554"/>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Processor &amp; Memory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p>
        </p:txBody>
      </p:sp>
      <p:sp>
        <p:nvSpPr>
          <p:cNvPr id="556" name="Shape 556"/>
          <p:cNvSpPr txBox="1"/>
          <p:nvPr/>
        </p:nvSpPr>
        <p:spPr>
          <a:xfrm>
            <a:off x="539366"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Name goes here</a:t>
            </a:r>
          </a:p>
        </p:txBody>
      </p:sp>
      <p:sp>
        <p:nvSpPr>
          <p:cNvPr id="558" name="Shape 55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e 6"/>
          <p:cNvGraphicFramePr/>
          <p:nvPr>
            <p:extLst>
              <p:ext uri="{D42A27DB-BD31-4B8C-83A1-F6EECF244321}">
                <p14:modId xmlns:p14="http://schemas.microsoft.com/office/powerpoint/2010/main" val="3780811245"/>
              </p:ext>
            </p:extLst>
          </p:nvPr>
        </p:nvGraphicFramePr>
        <p:xfrm>
          <a:off x="259200" y="1115640"/>
          <a:ext cx="8656200" cy="3326268"/>
        </p:xfrm>
        <a:graphic>
          <a:graphicData uri="http://schemas.openxmlformats.org/drawingml/2006/table">
            <a:tbl>
              <a:tblPr/>
              <a:tblGrid>
                <a:gridCol w="1784875"/>
                <a:gridCol w="1183784"/>
                <a:gridCol w="1768600"/>
                <a:gridCol w="1340513"/>
                <a:gridCol w="1226593"/>
                <a:gridCol w="1351835"/>
              </a:tblGrid>
              <a:tr h="501103">
                <a:tc>
                  <a:txBody>
                    <a:bodyPr/>
                    <a:lstStyle/>
                    <a:p>
                      <a:pPr algn="ctr">
                        <a:lnSpc>
                          <a:spcPct val="100000"/>
                        </a:lnSpc>
                      </a:pPr>
                      <a:r>
                        <a:rPr lang="en-US" sz="1400" b="1" strike="noStrike" spc="-1" dirty="0">
                          <a:solidFill>
                            <a:srgbClr val="FFFFFF"/>
                          </a:solidFill>
                          <a:uFill>
                            <a:solidFill>
                              <a:srgbClr val="FFFFFF"/>
                            </a:solidFill>
                          </a:uFill>
                          <a:latin typeface="Arial"/>
                          <a:ea typeface="Arial"/>
                        </a:rPr>
                        <a:t>Microcontroller</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Speed</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Data Interface</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Flash Memory</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Power</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dirty="0">
                          <a:solidFill>
                            <a:srgbClr val="FFFFFF"/>
                          </a:solidFill>
                          <a:uFill>
                            <a:solidFill>
                              <a:srgbClr val="FFFFFF"/>
                            </a:solidFill>
                          </a:uFill>
                          <a:latin typeface="Arial"/>
                        </a:rPr>
                        <a:t>Dimensions</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1134077">
                <a:tc>
                  <a:txBody>
                    <a:bodyPr/>
                    <a:lstStyle/>
                    <a:p>
                      <a:pPr algn="ctr">
                        <a:lnSpc>
                          <a:spcPct val="100000"/>
                        </a:lnSpc>
                      </a:pPr>
                      <a:endParaRPr lang="en-US" sz="14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Arduino Nano</a:t>
                      </a:r>
                      <a:endParaRPr lang="en-US" sz="14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a:t>
                      </a:r>
                      <a:r>
                        <a:rPr lang="en-US" sz="1400" b="0" strike="noStrike" spc="-1" dirty="0" err="1">
                          <a:solidFill>
                            <a:srgbClr val="000000"/>
                          </a:solidFill>
                          <a:uFill>
                            <a:solidFill>
                              <a:srgbClr val="FFFFFF"/>
                            </a:solidFill>
                          </a:uFill>
                          <a:latin typeface="Arial"/>
                          <a:ea typeface="Arial"/>
                        </a:rPr>
                        <a:t>AtMEGA</a:t>
                      </a:r>
                      <a:r>
                        <a:rPr lang="en-US" sz="1400" b="0" strike="noStrike" spc="-1" dirty="0">
                          <a:solidFill>
                            <a:srgbClr val="000000"/>
                          </a:solidFill>
                          <a:uFill>
                            <a:solidFill>
                              <a:srgbClr val="FFFFFF"/>
                            </a:solidFill>
                          </a:uFill>
                          <a:latin typeface="Arial"/>
                          <a:ea typeface="Arial"/>
                        </a:rPr>
                        <a:t> 328)</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endParaRPr lang="en-US" sz="1400" b="0" strike="noStrike" spc="-1">
                        <a:solidFill>
                          <a:srgbClr val="000000"/>
                        </a:solidFill>
                        <a:uFill>
                          <a:solidFill>
                            <a:srgbClr val="FFFFFF"/>
                          </a:solidFill>
                        </a:uFill>
                        <a:latin typeface="Arial"/>
                      </a:endParaRPr>
                    </a:p>
                    <a:p>
                      <a:pPr algn="ctr">
                        <a:lnSpc>
                          <a:spcPct val="100000"/>
                        </a:lnSpc>
                      </a:pPr>
                      <a:endParaRPr lang="en-US" sz="14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16 Hz</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nSpc>
                          <a:spcPct val="100000"/>
                        </a:lnSpc>
                      </a:pPr>
                      <a:r>
                        <a:rPr lang="en-US" sz="1400" b="0" strike="noStrike" spc="-1" dirty="0">
                          <a:solidFill>
                            <a:srgbClr val="000000"/>
                          </a:solidFill>
                          <a:uFill>
                            <a:solidFill>
                              <a:srgbClr val="FFFFFF"/>
                            </a:solidFill>
                          </a:uFill>
                          <a:latin typeface="Arial"/>
                          <a:ea typeface="Arial"/>
                        </a:rPr>
                        <a:t>14 - Digital Pins</a:t>
                      </a:r>
                      <a:endParaRPr lang="en-US" sz="14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2 - Serial Pins</a:t>
                      </a:r>
                      <a:endParaRPr lang="en-US" sz="14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6 - PWN Pins</a:t>
                      </a:r>
                      <a:endParaRPr lang="en-US" sz="14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4 - SPI Pins</a:t>
                      </a:r>
                      <a:endParaRPr lang="en-US" sz="14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1 - I2C Pins</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endParaRPr lang="en-US" sz="14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   </a:t>
                      </a:r>
                      <a:endParaRPr lang="en-US" sz="14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32 Kb</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endParaRPr lang="en-US" sz="14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7-12V </a:t>
                      </a:r>
                      <a:endParaRPr lang="en-US" sz="14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20 mA</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endParaRPr lang="en-US" sz="14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rPr>
                        <a:t>1.85 x 4.3 cm</a:t>
                      </a: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r>
              <a:tr h="290112">
                <a:tc>
                  <a:txBody>
                    <a:bodyPr/>
                    <a:lstStyle/>
                    <a:p>
                      <a:pPr algn="ctr">
                        <a:lnSpc>
                          <a:spcPct val="100000"/>
                        </a:lnSpc>
                      </a:pPr>
                      <a:r>
                        <a:rPr lang="en-US" sz="1400" b="0" strike="noStrike" spc="-1">
                          <a:solidFill>
                            <a:srgbClr val="000000"/>
                          </a:solidFill>
                          <a:uFill>
                            <a:solidFill>
                              <a:srgbClr val="FFFFFF"/>
                            </a:solidFill>
                          </a:uFill>
                          <a:latin typeface="Arial"/>
                          <a:ea typeface="Arial"/>
                        </a:rPr>
                        <a:t>Rasberry Pi 3</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400" b="0" strike="noStrike" spc="-1">
                          <a:solidFill>
                            <a:srgbClr val="000000"/>
                          </a:solidFill>
                          <a:uFill>
                            <a:solidFill>
                              <a:srgbClr val="FFFFFF"/>
                            </a:solidFill>
                          </a:uFill>
                          <a:latin typeface="Arial"/>
                          <a:ea typeface="Arial"/>
                        </a:rPr>
                        <a:t>1.2 GHz</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400" b="0" strike="noStrike" spc="-1">
                          <a:solidFill>
                            <a:srgbClr val="000000"/>
                          </a:solidFill>
                          <a:uFill>
                            <a:solidFill>
                              <a:srgbClr val="FFFFFF"/>
                            </a:solidFill>
                          </a:uFill>
                          <a:latin typeface="Arial"/>
                          <a:ea typeface="Arial"/>
                        </a:rPr>
                        <a:t>40-GPIO</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400" b="0" strike="noStrike" spc="-1">
                          <a:solidFill>
                            <a:srgbClr val="000000"/>
                          </a:solidFill>
                          <a:uFill>
                            <a:solidFill>
                              <a:srgbClr val="FFFFFF"/>
                            </a:solidFill>
                          </a:uFill>
                          <a:latin typeface="Arial"/>
                          <a:ea typeface="Arial"/>
                        </a:rPr>
                        <a:t>64 Gb</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400" b="0" strike="noStrike" spc="-1">
                          <a:solidFill>
                            <a:srgbClr val="000000"/>
                          </a:solidFill>
                          <a:uFill>
                            <a:solidFill>
                              <a:srgbClr val="FFFFFF"/>
                            </a:solidFill>
                          </a:uFill>
                          <a:latin typeface="Arial"/>
                          <a:ea typeface="Arial"/>
                        </a:rPr>
                        <a:t>   5V</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400" b="0" strike="noStrike" spc="-1">
                          <a:solidFill>
                            <a:srgbClr val="000000"/>
                          </a:solidFill>
                          <a:uFill>
                            <a:solidFill>
                              <a:srgbClr val="FFFFFF"/>
                            </a:solidFill>
                          </a:uFill>
                          <a:latin typeface="Arial"/>
                          <a:ea typeface="Arial"/>
                        </a:rPr>
                        <a:t>8.5x4.9 cm </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1345068">
                <a:tc>
                  <a:txBody>
                    <a:bodyPr/>
                    <a:lstStyle/>
                    <a:p>
                      <a:pPr algn="ctr">
                        <a:lnSpc>
                          <a:spcPct val="100000"/>
                        </a:lnSpc>
                      </a:pPr>
                      <a:endParaRPr lang="tr-TR" sz="1400" b="0" strike="noStrike" spc="-1" dirty="0" smtClean="0">
                        <a:solidFill>
                          <a:srgbClr val="000000"/>
                        </a:solidFill>
                        <a:uFill>
                          <a:solidFill>
                            <a:srgbClr val="FFFFFF"/>
                          </a:solidFill>
                        </a:uFill>
                        <a:latin typeface="Arial"/>
                        <a:ea typeface="Arial"/>
                      </a:endParaRPr>
                    </a:p>
                    <a:p>
                      <a:pPr algn="ctr">
                        <a:lnSpc>
                          <a:spcPct val="100000"/>
                        </a:lnSpc>
                      </a:pPr>
                      <a:endParaRPr lang="tr-TR" sz="1400" b="0" strike="noStrike" spc="-1" dirty="0" smtClean="0">
                        <a:solidFill>
                          <a:srgbClr val="000000"/>
                        </a:solidFill>
                        <a:uFill>
                          <a:solidFill>
                            <a:srgbClr val="FFFFFF"/>
                          </a:solidFill>
                        </a:uFill>
                        <a:latin typeface="Arial"/>
                        <a:ea typeface="Arial"/>
                      </a:endParaRPr>
                    </a:p>
                    <a:p>
                      <a:pPr algn="ctr">
                        <a:lnSpc>
                          <a:spcPct val="100000"/>
                        </a:lnSpc>
                      </a:pPr>
                      <a:r>
                        <a:rPr lang="en-US" sz="1400" b="0" strike="noStrike" spc="-1" dirty="0" smtClean="0">
                          <a:solidFill>
                            <a:srgbClr val="000000"/>
                          </a:solidFill>
                          <a:uFill>
                            <a:solidFill>
                              <a:srgbClr val="FFFFFF"/>
                            </a:solidFill>
                          </a:uFill>
                          <a:latin typeface="Arial"/>
                          <a:ea typeface="Arial"/>
                        </a:rPr>
                        <a:t>Arduino </a:t>
                      </a:r>
                      <a:r>
                        <a:rPr lang="en-US" sz="1400" b="0" strike="noStrike" spc="-1" dirty="0">
                          <a:solidFill>
                            <a:srgbClr val="000000"/>
                          </a:solidFill>
                          <a:uFill>
                            <a:solidFill>
                              <a:srgbClr val="FFFFFF"/>
                            </a:solidFill>
                          </a:uFill>
                          <a:latin typeface="Arial"/>
                          <a:ea typeface="Arial"/>
                        </a:rPr>
                        <a:t>UNO R3</a:t>
                      </a:r>
                      <a:endParaRPr lang="en-US" sz="14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a:t>
                      </a:r>
                      <a:r>
                        <a:rPr lang="en-US" sz="1400" b="0" strike="noStrike" spc="-1" dirty="0" err="1">
                          <a:solidFill>
                            <a:srgbClr val="000000"/>
                          </a:solidFill>
                          <a:uFill>
                            <a:solidFill>
                              <a:srgbClr val="FFFFFF"/>
                            </a:solidFill>
                          </a:uFill>
                          <a:latin typeface="Arial"/>
                          <a:ea typeface="Arial"/>
                        </a:rPr>
                        <a:t>AtMEGA</a:t>
                      </a:r>
                      <a:r>
                        <a:rPr lang="en-US" sz="1400" b="0" strike="noStrike" spc="-1" dirty="0">
                          <a:solidFill>
                            <a:srgbClr val="000000"/>
                          </a:solidFill>
                          <a:uFill>
                            <a:solidFill>
                              <a:srgbClr val="FFFFFF"/>
                            </a:solidFill>
                          </a:uFill>
                          <a:latin typeface="Arial"/>
                          <a:ea typeface="Arial"/>
                        </a:rPr>
                        <a:t> 328P)</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en-US" sz="1400" b="0" strike="noStrike" spc="-1" dirty="0">
                        <a:solidFill>
                          <a:srgbClr val="000000"/>
                        </a:solidFill>
                        <a:uFill>
                          <a:solidFill>
                            <a:srgbClr val="FFFFFF"/>
                          </a:solidFill>
                        </a:uFill>
                        <a:latin typeface="Arial"/>
                      </a:endParaRPr>
                    </a:p>
                    <a:p>
                      <a:pPr algn="ctr">
                        <a:lnSpc>
                          <a:spcPct val="100000"/>
                        </a:lnSpc>
                      </a:pPr>
                      <a:endParaRPr lang="en-US" sz="14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16 Hz</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400" b="0" strike="noStrike" spc="-1" dirty="0">
                          <a:solidFill>
                            <a:srgbClr val="000000"/>
                          </a:solidFill>
                          <a:uFill>
                            <a:solidFill>
                              <a:srgbClr val="FFFFFF"/>
                            </a:solidFill>
                          </a:uFill>
                          <a:latin typeface="Arial"/>
                          <a:ea typeface="Arial"/>
                        </a:rPr>
                        <a:t>14 - Digital Pins</a:t>
                      </a:r>
                      <a:endParaRPr lang="en-US" sz="14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2 - Serial Pins</a:t>
                      </a:r>
                      <a:endParaRPr lang="en-US" sz="14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6 - PWN Pins</a:t>
                      </a:r>
                      <a:endParaRPr lang="en-US" sz="14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4 - SPI Pins</a:t>
                      </a:r>
                      <a:endParaRPr lang="en-US" sz="14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1 - I2C </a:t>
                      </a:r>
                      <a:r>
                        <a:rPr lang="en-US" sz="1400" b="0" strike="noStrike" spc="-1" dirty="0" smtClean="0">
                          <a:solidFill>
                            <a:srgbClr val="000000"/>
                          </a:solidFill>
                          <a:uFill>
                            <a:solidFill>
                              <a:srgbClr val="FFFFFF"/>
                            </a:solidFill>
                          </a:uFill>
                          <a:latin typeface="Arial"/>
                          <a:ea typeface="Arial"/>
                        </a:rPr>
                        <a:t>Pins</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en-US" sz="1400" b="0" strike="noStrike" spc="-1" dirty="0">
                        <a:solidFill>
                          <a:srgbClr val="000000"/>
                        </a:solidFill>
                        <a:uFill>
                          <a:solidFill>
                            <a:srgbClr val="FFFFFF"/>
                          </a:solidFill>
                        </a:uFill>
                        <a:latin typeface="Arial"/>
                      </a:endParaRPr>
                    </a:p>
                    <a:p>
                      <a:pPr algn="ctr">
                        <a:lnSpc>
                          <a:spcPct val="100000"/>
                        </a:lnSpc>
                      </a:pPr>
                      <a:endParaRPr lang="en-US" sz="14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32 Kb</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en-US" sz="14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7-12V</a:t>
                      </a:r>
                      <a:endParaRPr lang="en-US" sz="14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20mA</a:t>
                      </a:r>
                      <a:endParaRPr lang="en-US" sz="14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en-US" sz="1400" b="0" strike="noStrike" spc="-1" dirty="0">
                        <a:solidFill>
                          <a:srgbClr val="000000"/>
                        </a:solidFill>
                        <a:uFill>
                          <a:solidFill>
                            <a:srgbClr val="FFFFFF"/>
                          </a:solidFill>
                        </a:uFill>
                        <a:latin typeface="Arial"/>
                      </a:endParaRPr>
                    </a:p>
                    <a:p>
                      <a:pPr algn="ctr">
                        <a:lnSpc>
                          <a:spcPct val="100000"/>
                        </a:lnSpc>
                      </a:pPr>
                      <a:endParaRPr lang="en-US" sz="14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6.8x5.3 cm</a:t>
                      </a:r>
                      <a:endParaRPr lang="en-US" sz="14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bl>
          </a:graphicData>
        </a:graphic>
      </p:graphicFrame>
      <p:sp>
        <p:nvSpPr>
          <p:cNvPr id="11" name="CustomShape 7"/>
          <p:cNvSpPr/>
          <p:nvPr/>
        </p:nvSpPr>
        <p:spPr>
          <a:xfrm>
            <a:off x="259200" y="4666902"/>
            <a:ext cx="678240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a:solidFill>
                  <a:srgbClr val="000000"/>
                </a:solidFill>
                <a:uFill>
                  <a:solidFill>
                    <a:srgbClr val="FFFFFF"/>
                  </a:solidFill>
                </a:uFill>
                <a:latin typeface="Arial"/>
                <a:ea typeface="Arial"/>
              </a:rPr>
              <a:t>Selected </a:t>
            </a:r>
            <a:r>
              <a:rPr lang="tr-TR" sz="1600" b="1" strike="noStrike" spc="-1" dirty="0" err="1" smtClean="0">
                <a:solidFill>
                  <a:srgbClr val="000000"/>
                </a:solidFill>
                <a:uFill>
                  <a:solidFill>
                    <a:srgbClr val="FFFFFF"/>
                  </a:solidFill>
                </a:uFill>
                <a:latin typeface="Arial"/>
                <a:ea typeface="Arial"/>
              </a:rPr>
              <a:t>Payload</a:t>
            </a:r>
            <a:r>
              <a:rPr lang="tr-TR" sz="1600" b="1" strike="noStrike" spc="-1" dirty="0" smtClean="0">
                <a:solidFill>
                  <a:srgbClr val="000000"/>
                </a:solidFill>
                <a:uFill>
                  <a:solidFill>
                    <a:srgbClr val="FFFFFF"/>
                  </a:solidFill>
                </a:uFill>
                <a:latin typeface="Arial"/>
                <a:ea typeface="Arial"/>
              </a:rPr>
              <a:t> </a:t>
            </a:r>
            <a:r>
              <a:rPr lang="en-US" sz="1600" b="1" strike="noStrike" spc="-1" dirty="0" smtClean="0">
                <a:solidFill>
                  <a:srgbClr val="000000"/>
                </a:solidFill>
                <a:uFill>
                  <a:solidFill>
                    <a:srgbClr val="FFFFFF"/>
                  </a:solidFill>
                </a:uFill>
                <a:latin typeface="Arial"/>
                <a:ea typeface="Arial"/>
              </a:rPr>
              <a:t>Processor </a:t>
            </a:r>
            <a:r>
              <a:rPr lang="tr-TR" sz="1600" b="1" strike="noStrike" spc="-1" dirty="0" smtClean="0">
                <a:solidFill>
                  <a:srgbClr val="000000"/>
                </a:solidFill>
                <a:uFill>
                  <a:solidFill>
                    <a:srgbClr val="FFFFFF"/>
                  </a:solidFill>
                </a:uFill>
                <a:latin typeface="Arial"/>
                <a:ea typeface="Arial"/>
              </a:rPr>
              <a:t>: </a:t>
            </a:r>
            <a:r>
              <a:rPr lang="en-US" sz="1600" b="0" strike="noStrike" spc="-1" dirty="0" smtClean="0">
                <a:solidFill>
                  <a:srgbClr val="000000"/>
                </a:solidFill>
                <a:uFill>
                  <a:solidFill>
                    <a:srgbClr val="FFFFFF"/>
                  </a:solidFill>
                </a:uFill>
                <a:latin typeface="Arial"/>
                <a:ea typeface="Arial"/>
              </a:rPr>
              <a:t>Arduino </a:t>
            </a:r>
            <a:r>
              <a:rPr lang="en-US" sz="1600" b="0" strike="noStrike" spc="-1" dirty="0">
                <a:solidFill>
                  <a:srgbClr val="000000"/>
                </a:solidFill>
                <a:uFill>
                  <a:solidFill>
                    <a:srgbClr val="FFFFFF"/>
                  </a:solidFill>
                </a:uFill>
                <a:latin typeface="Arial"/>
                <a:ea typeface="Arial"/>
              </a:rPr>
              <a:t>Nano(</a:t>
            </a:r>
            <a:r>
              <a:rPr lang="en-US" sz="1600" b="0" strike="noStrike" spc="-1" dirty="0" err="1">
                <a:solidFill>
                  <a:srgbClr val="000000"/>
                </a:solidFill>
                <a:uFill>
                  <a:solidFill>
                    <a:srgbClr val="FFFFFF"/>
                  </a:solidFill>
                </a:uFill>
                <a:latin typeface="Arial"/>
                <a:ea typeface="Arial"/>
              </a:rPr>
              <a:t>AtMEGA</a:t>
            </a:r>
            <a:r>
              <a:rPr lang="en-US" sz="1600" b="0" strike="noStrike" spc="-1" dirty="0">
                <a:solidFill>
                  <a:srgbClr val="000000"/>
                </a:solidFill>
                <a:uFill>
                  <a:solidFill>
                    <a:srgbClr val="FFFFFF"/>
                  </a:solidFill>
                </a:uFill>
                <a:latin typeface="Arial"/>
                <a:ea typeface="Arial"/>
              </a:rPr>
              <a:t> 328)</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pic>
        <p:nvPicPr>
          <p:cNvPr id="12" name="Resim 11"/>
          <p:cNvPicPr/>
          <p:nvPr/>
        </p:nvPicPr>
        <p:blipFill>
          <a:blip r:embed="rId3"/>
          <a:stretch/>
        </p:blipFill>
        <p:spPr>
          <a:xfrm>
            <a:off x="368640" y="4971240"/>
            <a:ext cx="1760040" cy="1156680"/>
          </a:xfrm>
          <a:prstGeom prst="rect">
            <a:avLst/>
          </a:prstGeom>
          <a:ln>
            <a:noFill/>
          </a:ln>
        </p:spPr>
      </p:pic>
      <p:sp>
        <p:nvSpPr>
          <p:cNvPr id="13" name="CustomShape 8"/>
          <p:cNvSpPr/>
          <p:nvPr/>
        </p:nvSpPr>
        <p:spPr>
          <a:xfrm>
            <a:off x="2415600" y="5066640"/>
            <a:ext cx="619452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1600" b="0" strike="noStrike" spc="-1" dirty="0">
                <a:solidFill>
                  <a:srgbClr val="000000"/>
                </a:solidFill>
                <a:uFill>
                  <a:solidFill>
                    <a:srgbClr val="FFFFFF"/>
                  </a:solidFill>
                </a:uFill>
                <a:latin typeface="Arial"/>
                <a:ea typeface="Arial"/>
              </a:rPr>
              <a:t>Low Power Supply</a:t>
            </a:r>
            <a:endParaRPr lang="en-US" sz="20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600" b="0" strike="noStrike" spc="-1" dirty="0">
                <a:solidFill>
                  <a:srgbClr val="000000"/>
                </a:solidFill>
                <a:uFill>
                  <a:solidFill>
                    <a:srgbClr val="FFFFFF"/>
                  </a:solidFill>
                </a:uFill>
                <a:latin typeface="Arial"/>
                <a:ea typeface="Arial"/>
              </a:rPr>
              <a:t>Low Size Va</a:t>
            </a:r>
            <a:r>
              <a:rPr lang="en-US" sz="1600" strike="noStrike" spc="-1" dirty="0">
                <a:solidFill>
                  <a:srgbClr val="000000"/>
                </a:solidFill>
                <a:uFill>
                  <a:solidFill>
                    <a:srgbClr val="FFFFFF"/>
                  </a:solidFill>
                </a:uFill>
                <a:latin typeface="Arial"/>
                <a:ea typeface="Arial"/>
              </a:rPr>
              <a:t>l</a:t>
            </a:r>
            <a:r>
              <a:rPr lang="en-US" sz="1600" b="0" strike="noStrike" spc="-1" dirty="0">
                <a:solidFill>
                  <a:srgbClr val="000000"/>
                </a:solidFill>
                <a:uFill>
                  <a:solidFill>
                    <a:srgbClr val="FFFFFF"/>
                  </a:solidFill>
                </a:uFill>
                <a:latin typeface="Arial"/>
                <a:ea typeface="Arial"/>
              </a:rPr>
              <a:t>ue</a:t>
            </a:r>
            <a:endParaRPr lang="en-US" sz="20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600" b="0" strike="noStrike" spc="-1" dirty="0">
                <a:solidFill>
                  <a:srgbClr val="000000"/>
                </a:solidFill>
                <a:uFill>
                  <a:solidFill>
                    <a:srgbClr val="FFFFFF"/>
                  </a:solidFill>
                </a:uFill>
                <a:latin typeface="Arial"/>
                <a:ea typeface="Arial"/>
              </a:rPr>
              <a:t>Low weight (5g)</a:t>
            </a:r>
            <a:endParaRPr lang="en-US" sz="20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564" name="Shape 564"/>
          <p:cNvSpPr txBox="1">
            <a:spLocks noGrp="1"/>
          </p:cNvSpPr>
          <p:nvPr>
            <p:ph type="sldNum" idx="12"/>
          </p:nvPr>
        </p:nvSpPr>
        <p:spPr>
          <a:xfrm>
            <a:off x="8496300" y="679767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61</a:t>
            </a:fld>
            <a:endParaRPr lang="en-US" sz="1000" b="0" i="0" u="none" strike="noStrike" cap="none">
              <a:solidFill>
                <a:schemeClr val="dk1"/>
              </a:solidFill>
              <a:latin typeface="Arial"/>
              <a:ea typeface="Arial"/>
              <a:cs typeface="Arial"/>
              <a:sym typeface="Arial"/>
            </a:endParaRPr>
          </a:p>
        </p:txBody>
      </p:sp>
      <p:sp>
        <p:nvSpPr>
          <p:cNvPr id="565" name="Shape 56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Processor &amp; Memory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p>
        </p:txBody>
      </p:sp>
      <p:sp>
        <p:nvSpPr>
          <p:cNvPr id="567" name="Shape 567"/>
          <p:cNvSpPr txBox="1"/>
          <p:nvPr/>
        </p:nvSpPr>
        <p:spPr>
          <a:xfrm>
            <a:off x="379526" y="650634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Name goes here</a:t>
            </a:r>
          </a:p>
        </p:txBody>
      </p:sp>
      <p:sp>
        <p:nvSpPr>
          <p:cNvPr id="569" name="Shape 56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e 6"/>
          <p:cNvGraphicFramePr/>
          <p:nvPr>
            <p:extLst>
              <p:ext uri="{D42A27DB-BD31-4B8C-83A1-F6EECF244321}">
                <p14:modId xmlns:p14="http://schemas.microsoft.com/office/powerpoint/2010/main" val="2561130788"/>
              </p:ext>
            </p:extLst>
          </p:nvPr>
        </p:nvGraphicFramePr>
        <p:xfrm>
          <a:off x="259200" y="1115640"/>
          <a:ext cx="8656200" cy="3413760"/>
        </p:xfrm>
        <a:graphic>
          <a:graphicData uri="http://schemas.openxmlformats.org/drawingml/2006/table">
            <a:tbl>
              <a:tblPr/>
              <a:tblGrid>
                <a:gridCol w="1784875"/>
                <a:gridCol w="1183784"/>
                <a:gridCol w="1768600"/>
                <a:gridCol w="1340513"/>
                <a:gridCol w="1226593"/>
                <a:gridCol w="1351835"/>
              </a:tblGrid>
              <a:tr h="496394">
                <a:tc>
                  <a:txBody>
                    <a:bodyPr/>
                    <a:lstStyle/>
                    <a:p>
                      <a:pPr algn="ctr">
                        <a:lnSpc>
                          <a:spcPct val="100000"/>
                        </a:lnSpc>
                      </a:pPr>
                      <a:r>
                        <a:rPr lang="en-US" sz="1400" b="1" strike="noStrike" spc="-1" dirty="0">
                          <a:solidFill>
                            <a:srgbClr val="FFFFFF"/>
                          </a:solidFill>
                          <a:uFill>
                            <a:solidFill>
                              <a:srgbClr val="FFFFFF"/>
                            </a:solidFill>
                          </a:uFill>
                          <a:latin typeface="Arial"/>
                          <a:ea typeface="Arial"/>
                        </a:rPr>
                        <a:t>Microcontroller</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Speed</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Data Interface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Flash Memory</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ea typeface="Arial"/>
                        </a:rPr>
                        <a:t>Power</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400" b="1" strike="noStrike" spc="-1">
                          <a:solidFill>
                            <a:srgbClr val="FFFFFF"/>
                          </a:solidFill>
                          <a:uFill>
                            <a:solidFill>
                              <a:srgbClr val="FFFFFF"/>
                            </a:solidFill>
                          </a:uFill>
                          <a:latin typeface="Arial"/>
                        </a:rPr>
                        <a:t>Dimensions</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1109586">
                <a:tc>
                  <a:txBody>
                    <a:bodyPr/>
                    <a:lstStyle/>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Arduino Nano</a:t>
                      </a: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(AtMEGA 328)</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endParaRPr lang="tr-TR" sz="1800" b="0" strike="noStrike" spc="-1" dirty="0" smtClean="0">
                        <a:solidFill>
                          <a:srgbClr val="000000"/>
                        </a:solidFill>
                        <a:uFill>
                          <a:solidFill>
                            <a:srgbClr val="FFFFFF"/>
                          </a:solidFill>
                        </a:uFill>
                        <a:latin typeface="Arial"/>
                        <a:ea typeface="+mn-ea"/>
                      </a:endParaRPr>
                    </a:p>
                    <a:p>
                      <a:pPr algn="ctr">
                        <a:lnSpc>
                          <a:spcPct val="100000"/>
                        </a:lnSpc>
                      </a:pPr>
                      <a:r>
                        <a:rPr lang="en-US" sz="1400" b="0" strike="noStrike" spc="-1" dirty="0" smtClean="0">
                          <a:solidFill>
                            <a:srgbClr val="000000"/>
                          </a:solidFill>
                          <a:uFill>
                            <a:solidFill>
                              <a:srgbClr val="FFFFFF"/>
                            </a:solidFill>
                          </a:uFill>
                          <a:latin typeface="Arial"/>
                          <a:ea typeface="Arial"/>
                        </a:rPr>
                        <a:t>16 </a:t>
                      </a:r>
                      <a:r>
                        <a:rPr lang="en-US" sz="1400" b="0" strike="noStrike" spc="-1" dirty="0">
                          <a:solidFill>
                            <a:srgbClr val="000000"/>
                          </a:solidFill>
                          <a:uFill>
                            <a:solidFill>
                              <a:srgbClr val="FFFFFF"/>
                            </a:solidFill>
                          </a:uFill>
                          <a:latin typeface="Arial"/>
                          <a:ea typeface="Arial"/>
                        </a:rPr>
                        <a:t>Hz</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nSpc>
                          <a:spcPct val="100000"/>
                        </a:lnSpc>
                      </a:pPr>
                      <a:r>
                        <a:rPr lang="en-US" sz="1400" b="0" strike="noStrike" spc="-1">
                          <a:solidFill>
                            <a:srgbClr val="000000"/>
                          </a:solidFill>
                          <a:uFill>
                            <a:solidFill>
                              <a:srgbClr val="FFFFFF"/>
                            </a:solidFill>
                          </a:uFill>
                          <a:latin typeface="Arial"/>
                          <a:ea typeface="Arial"/>
                        </a:rPr>
                        <a:t>14 - Digital Pins</a:t>
                      </a:r>
                      <a:endParaRPr lang="en-US" sz="1800" b="0" strike="noStrike" spc="-1">
                        <a:solidFill>
                          <a:srgbClr val="000000"/>
                        </a:solidFill>
                        <a:uFill>
                          <a:solidFill>
                            <a:srgbClr val="FFFFFF"/>
                          </a:solidFill>
                        </a:uFill>
                        <a:latin typeface="Arial"/>
                      </a:endParaRPr>
                    </a:p>
                    <a:p>
                      <a:pPr>
                        <a:lnSpc>
                          <a:spcPct val="100000"/>
                        </a:lnSpc>
                      </a:pPr>
                      <a:r>
                        <a:rPr lang="en-US" sz="1400" b="0" strike="noStrike" spc="-1">
                          <a:solidFill>
                            <a:srgbClr val="000000"/>
                          </a:solidFill>
                          <a:uFill>
                            <a:solidFill>
                              <a:srgbClr val="FFFFFF"/>
                            </a:solidFill>
                          </a:uFill>
                          <a:latin typeface="Arial"/>
                          <a:ea typeface="Arial"/>
                        </a:rPr>
                        <a:t>2 - Serial Pins</a:t>
                      </a:r>
                      <a:endParaRPr lang="en-US" sz="1800" b="0" strike="noStrike" spc="-1">
                        <a:solidFill>
                          <a:srgbClr val="000000"/>
                        </a:solidFill>
                        <a:uFill>
                          <a:solidFill>
                            <a:srgbClr val="FFFFFF"/>
                          </a:solidFill>
                        </a:uFill>
                        <a:latin typeface="Arial"/>
                      </a:endParaRPr>
                    </a:p>
                    <a:p>
                      <a:pPr>
                        <a:lnSpc>
                          <a:spcPct val="100000"/>
                        </a:lnSpc>
                      </a:pPr>
                      <a:r>
                        <a:rPr lang="en-US" sz="1400" b="0" strike="noStrike" spc="-1">
                          <a:solidFill>
                            <a:srgbClr val="000000"/>
                          </a:solidFill>
                          <a:uFill>
                            <a:solidFill>
                              <a:srgbClr val="FFFFFF"/>
                            </a:solidFill>
                          </a:uFill>
                          <a:latin typeface="Arial"/>
                          <a:ea typeface="Arial"/>
                        </a:rPr>
                        <a:t>6 - PWN Pins</a:t>
                      </a:r>
                      <a:endParaRPr lang="en-US" sz="1800" b="0" strike="noStrike" spc="-1">
                        <a:solidFill>
                          <a:srgbClr val="000000"/>
                        </a:solidFill>
                        <a:uFill>
                          <a:solidFill>
                            <a:srgbClr val="FFFFFF"/>
                          </a:solidFill>
                        </a:uFill>
                        <a:latin typeface="Arial"/>
                      </a:endParaRPr>
                    </a:p>
                    <a:p>
                      <a:pPr>
                        <a:lnSpc>
                          <a:spcPct val="100000"/>
                        </a:lnSpc>
                      </a:pPr>
                      <a:r>
                        <a:rPr lang="en-US" sz="1400" b="0" strike="noStrike" spc="-1">
                          <a:solidFill>
                            <a:srgbClr val="000000"/>
                          </a:solidFill>
                          <a:uFill>
                            <a:solidFill>
                              <a:srgbClr val="FFFFFF"/>
                            </a:solidFill>
                          </a:uFill>
                          <a:latin typeface="Arial"/>
                          <a:ea typeface="Arial"/>
                        </a:rPr>
                        <a:t>4 - SPI Pins</a:t>
                      </a:r>
                      <a:endParaRPr lang="en-US" sz="1800" b="0" strike="noStrike" spc="-1">
                        <a:solidFill>
                          <a:srgbClr val="000000"/>
                        </a:solidFill>
                        <a:uFill>
                          <a:solidFill>
                            <a:srgbClr val="FFFFFF"/>
                          </a:solidFill>
                        </a:uFill>
                        <a:latin typeface="Arial"/>
                      </a:endParaRPr>
                    </a:p>
                    <a:p>
                      <a:pPr>
                        <a:lnSpc>
                          <a:spcPct val="100000"/>
                        </a:lnSpc>
                      </a:pPr>
                      <a:r>
                        <a:rPr lang="en-US" sz="1400" b="0" strike="noStrike" spc="-1">
                          <a:solidFill>
                            <a:srgbClr val="000000"/>
                          </a:solidFill>
                          <a:uFill>
                            <a:solidFill>
                              <a:srgbClr val="FFFFFF"/>
                            </a:solidFill>
                          </a:uFill>
                          <a:latin typeface="Arial"/>
                          <a:ea typeface="Arial"/>
                        </a:rPr>
                        <a:t>1 - I2C Pins</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   </a:t>
                      </a: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32 Kb</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7-12V </a:t>
                      </a: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20 mA</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rPr>
                        <a:t>1.85 x 4.3 cm</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r>
              <a:tr h="291996">
                <a:tc>
                  <a:txBody>
                    <a:bodyPr/>
                    <a:lstStyle/>
                    <a:p>
                      <a:pPr algn="ctr">
                        <a:lnSpc>
                          <a:spcPct val="100000"/>
                        </a:lnSpc>
                      </a:pPr>
                      <a:r>
                        <a:rPr lang="en-US" sz="1400" b="0" strike="noStrike" spc="-1">
                          <a:solidFill>
                            <a:srgbClr val="000000"/>
                          </a:solidFill>
                          <a:uFill>
                            <a:solidFill>
                              <a:srgbClr val="FFFFFF"/>
                            </a:solidFill>
                          </a:uFill>
                          <a:latin typeface="Arial"/>
                          <a:ea typeface="Arial"/>
                        </a:rPr>
                        <a:t>Rasberry Pi 3</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400" b="0" strike="noStrike" spc="-1">
                          <a:solidFill>
                            <a:srgbClr val="000000"/>
                          </a:solidFill>
                          <a:uFill>
                            <a:solidFill>
                              <a:srgbClr val="FFFFFF"/>
                            </a:solidFill>
                          </a:uFill>
                          <a:latin typeface="Arial"/>
                          <a:ea typeface="Arial"/>
                        </a:rPr>
                        <a:t>1.2 GHz</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400" b="0" strike="noStrike" spc="-1">
                          <a:solidFill>
                            <a:srgbClr val="000000"/>
                          </a:solidFill>
                          <a:uFill>
                            <a:solidFill>
                              <a:srgbClr val="FFFFFF"/>
                            </a:solidFill>
                          </a:uFill>
                          <a:latin typeface="Arial"/>
                          <a:ea typeface="Arial"/>
                        </a:rPr>
                        <a:t>40-GPIO</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400" b="0" strike="noStrike" spc="-1">
                          <a:solidFill>
                            <a:srgbClr val="000000"/>
                          </a:solidFill>
                          <a:uFill>
                            <a:solidFill>
                              <a:srgbClr val="FFFFFF"/>
                            </a:solidFill>
                          </a:uFill>
                          <a:latin typeface="Arial"/>
                          <a:ea typeface="Arial"/>
                        </a:rPr>
                        <a:t>64 Gb</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400" b="0" strike="noStrike" spc="-1">
                          <a:solidFill>
                            <a:srgbClr val="000000"/>
                          </a:solidFill>
                          <a:uFill>
                            <a:solidFill>
                              <a:srgbClr val="FFFFFF"/>
                            </a:solidFill>
                          </a:uFill>
                          <a:latin typeface="Arial"/>
                          <a:ea typeface="Arial"/>
                        </a:rPr>
                        <a:t>   5V</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400" b="0" strike="noStrike" spc="-1">
                          <a:solidFill>
                            <a:srgbClr val="000000"/>
                          </a:solidFill>
                          <a:uFill>
                            <a:solidFill>
                              <a:srgbClr val="FFFFFF"/>
                            </a:solidFill>
                          </a:uFill>
                          <a:latin typeface="Arial"/>
                          <a:ea typeface="Arial"/>
                        </a:rPr>
                        <a:t>8.5x4.9 cm </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1372383">
                <a:tc>
                  <a:txBody>
                    <a:bodyPr/>
                    <a:lstStyle/>
                    <a:p>
                      <a:pPr algn="ctr">
                        <a:lnSpc>
                          <a:spcPct val="100000"/>
                        </a:lnSpc>
                      </a:pPr>
                      <a:endParaRPr lang="tr-TR" sz="1400" b="0" strike="noStrike" spc="-1" dirty="0" smtClean="0">
                        <a:solidFill>
                          <a:srgbClr val="000000"/>
                        </a:solidFill>
                        <a:uFill>
                          <a:solidFill>
                            <a:srgbClr val="FFFFFF"/>
                          </a:solidFill>
                        </a:uFill>
                        <a:latin typeface="Arial"/>
                        <a:ea typeface="Arial"/>
                      </a:endParaRPr>
                    </a:p>
                    <a:p>
                      <a:pPr algn="ctr">
                        <a:lnSpc>
                          <a:spcPct val="100000"/>
                        </a:lnSpc>
                      </a:pPr>
                      <a:endParaRPr lang="tr-TR" sz="1400" b="0" strike="noStrike" spc="-1" dirty="0" smtClean="0">
                        <a:solidFill>
                          <a:srgbClr val="000000"/>
                        </a:solidFill>
                        <a:uFill>
                          <a:solidFill>
                            <a:srgbClr val="FFFFFF"/>
                          </a:solidFill>
                        </a:uFill>
                        <a:latin typeface="Arial"/>
                        <a:ea typeface="Arial"/>
                      </a:endParaRPr>
                    </a:p>
                    <a:p>
                      <a:pPr algn="ctr">
                        <a:lnSpc>
                          <a:spcPct val="100000"/>
                        </a:lnSpc>
                      </a:pPr>
                      <a:r>
                        <a:rPr lang="en-US" sz="1400" b="0" strike="noStrike" spc="-1" dirty="0" smtClean="0">
                          <a:solidFill>
                            <a:srgbClr val="000000"/>
                          </a:solidFill>
                          <a:uFill>
                            <a:solidFill>
                              <a:srgbClr val="FFFFFF"/>
                            </a:solidFill>
                          </a:uFill>
                          <a:latin typeface="Arial"/>
                          <a:ea typeface="Arial"/>
                        </a:rPr>
                        <a:t>Arduino </a:t>
                      </a:r>
                      <a:r>
                        <a:rPr lang="en-US" sz="1400" b="0" strike="noStrike" spc="-1" dirty="0">
                          <a:solidFill>
                            <a:srgbClr val="000000"/>
                          </a:solidFill>
                          <a:uFill>
                            <a:solidFill>
                              <a:srgbClr val="FFFFFF"/>
                            </a:solidFill>
                          </a:uFill>
                          <a:latin typeface="Arial"/>
                          <a:ea typeface="Arial"/>
                        </a:rPr>
                        <a:t>UNO R3</a:t>
                      </a:r>
                      <a:endParaRPr lang="en-US" sz="18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a:t>
                      </a:r>
                      <a:r>
                        <a:rPr lang="en-US" sz="1400" b="0" strike="noStrike" spc="-1" dirty="0" err="1">
                          <a:solidFill>
                            <a:srgbClr val="000000"/>
                          </a:solidFill>
                          <a:uFill>
                            <a:solidFill>
                              <a:srgbClr val="FFFFFF"/>
                            </a:solidFill>
                          </a:uFill>
                          <a:latin typeface="Arial"/>
                          <a:ea typeface="Arial"/>
                        </a:rPr>
                        <a:t>AtMEGA</a:t>
                      </a:r>
                      <a:r>
                        <a:rPr lang="en-US" sz="1400" b="0" strike="noStrike" spc="-1" dirty="0">
                          <a:solidFill>
                            <a:srgbClr val="000000"/>
                          </a:solidFill>
                          <a:uFill>
                            <a:solidFill>
                              <a:srgbClr val="FFFFFF"/>
                            </a:solidFill>
                          </a:uFill>
                          <a:latin typeface="Arial"/>
                          <a:ea typeface="Arial"/>
                        </a:rPr>
                        <a:t> 328P)</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000000"/>
                          </a:solidFill>
                          <a:uFill>
                            <a:solidFill>
                              <a:srgbClr val="FFFFFF"/>
                            </a:solidFill>
                          </a:uFill>
                          <a:latin typeface="Arial"/>
                          <a:ea typeface="Arial"/>
                        </a:rPr>
                        <a:t>16 Hz</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400" b="0" strike="noStrike" spc="-1" dirty="0">
                          <a:solidFill>
                            <a:srgbClr val="000000"/>
                          </a:solidFill>
                          <a:uFill>
                            <a:solidFill>
                              <a:srgbClr val="FFFFFF"/>
                            </a:solidFill>
                          </a:uFill>
                          <a:latin typeface="Arial"/>
                          <a:ea typeface="Arial"/>
                        </a:rPr>
                        <a:t>14 - Digital Pins</a:t>
                      </a:r>
                      <a:endParaRPr lang="en-US" sz="18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2 - Serial Pins</a:t>
                      </a:r>
                      <a:endParaRPr lang="en-US" sz="18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6 - PWN Pins</a:t>
                      </a:r>
                      <a:endParaRPr lang="en-US" sz="18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4 - SPI Pins</a:t>
                      </a:r>
                      <a:endParaRPr lang="en-US" sz="1800" b="0" strike="noStrike" spc="-1" dirty="0">
                        <a:solidFill>
                          <a:srgbClr val="000000"/>
                        </a:solidFill>
                        <a:uFill>
                          <a:solidFill>
                            <a:srgbClr val="FFFFFF"/>
                          </a:solidFill>
                        </a:uFill>
                        <a:latin typeface="Arial"/>
                      </a:endParaRPr>
                    </a:p>
                    <a:p>
                      <a:pPr>
                        <a:lnSpc>
                          <a:spcPct val="100000"/>
                        </a:lnSpc>
                      </a:pPr>
                      <a:r>
                        <a:rPr lang="en-US" sz="1400" b="0" strike="noStrike" spc="-1" dirty="0">
                          <a:solidFill>
                            <a:srgbClr val="000000"/>
                          </a:solidFill>
                          <a:uFill>
                            <a:solidFill>
                              <a:srgbClr val="FFFFFF"/>
                            </a:solidFill>
                          </a:uFill>
                          <a:latin typeface="Arial"/>
                          <a:ea typeface="Arial"/>
                        </a:rPr>
                        <a:t>1 - I2C Pins</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32 Kb</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endParaRPr lang="tr-TR" sz="1400" b="0" strike="noStrike" spc="-1" dirty="0" smtClean="0">
                        <a:solidFill>
                          <a:srgbClr val="000000"/>
                        </a:solidFill>
                        <a:uFill>
                          <a:solidFill>
                            <a:srgbClr val="FFFFFF"/>
                          </a:solidFill>
                        </a:uFill>
                        <a:latin typeface="Arial"/>
                        <a:ea typeface="Arial"/>
                      </a:endParaRPr>
                    </a:p>
                    <a:p>
                      <a:pPr algn="ctr">
                        <a:lnSpc>
                          <a:spcPct val="100000"/>
                        </a:lnSpc>
                      </a:pPr>
                      <a:r>
                        <a:rPr lang="en-US" sz="1400" b="0" strike="noStrike" spc="-1" dirty="0" smtClean="0">
                          <a:solidFill>
                            <a:srgbClr val="000000"/>
                          </a:solidFill>
                          <a:uFill>
                            <a:solidFill>
                              <a:srgbClr val="FFFFFF"/>
                            </a:solidFill>
                          </a:uFill>
                          <a:latin typeface="Arial"/>
                          <a:ea typeface="Arial"/>
                        </a:rPr>
                        <a:t>7-12V</a:t>
                      </a:r>
                      <a:endParaRPr lang="en-US" sz="18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20mA</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r>
                        <a:rPr lang="en-US" sz="1400" b="0" strike="noStrike" spc="-1" dirty="0">
                          <a:solidFill>
                            <a:srgbClr val="000000"/>
                          </a:solidFill>
                          <a:uFill>
                            <a:solidFill>
                              <a:srgbClr val="FFFFFF"/>
                            </a:solidFill>
                          </a:uFill>
                          <a:latin typeface="Arial"/>
                          <a:ea typeface="Arial"/>
                        </a:rPr>
                        <a:t>6.8x5.3 cm</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bl>
          </a:graphicData>
        </a:graphic>
      </p:graphicFrame>
      <p:sp>
        <p:nvSpPr>
          <p:cNvPr id="11" name="CustomShape 7"/>
          <p:cNvSpPr/>
          <p:nvPr/>
        </p:nvSpPr>
        <p:spPr>
          <a:xfrm>
            <a:off x="259200" y="4669560"/>
            <a:ext cx="678240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1" strike="noStrike" spc="-1" dirty="0" smtClean="0">
                <a:solidFill>
                  <a:srgbClr val="000000"/>
                </a:solidFill>
                <a:uFill>
                  <a:solidFill>
                    <a:srgbClr val="FFFFFF"/>
                  </a:solidFill>
                </a:uFill>
                <a:latin typeface="Arial"/>
                <a:ea typeface="Arial"/>
              </a:rPr>
              <a:t>Selected</a:t>
            </a:r>
            <a:r>
              <a:rPr lang="tr-TR" sz="1600" b="1" strike="noStrike" spc="-1" dirty="0" smtClean="0">
                <a:solidFill>
                  <a:srgbClr val="000000"/>
                </a:solidFill>
                <a:uFill>
                  <a:solidFill>
                    <a:srgbClr val="FFFFFF"/>
                  </a:solidFill>
                </a:uFill>
                <a:latin typeface="Arial"/>
                <a:ea typeface="Arial"/>
              </a:rPr>
              <a:t> </a:t>
            </a:r>
            <a:r>
              <a:rPr lang="en-US" sz="1600" b="1" spc="-1" dirty="0">
                <a:uFill>
                  <a:solidFill>
                    <a:srgbClr val="FFFFFF"/>
                  </a:solidFill>
                </a:uFill>
                <a:ea typeface="Arial"/>
              </a:rPr>
              <a:t>Container </a:t>
            </a:r>
            <a:r>
              <a:rPr lang="en-US" sz="1600" b="1" strike="noStrike" spc="-1" dirty="0">
                <a:solidFill>
                  <a:srgbClr val="000000"/>
                </a:solidFill>
                <a:uFill>
                  <a:solidFill>
                    <a:srgbClr val="FFFFFF"/>
                  </a:solidFill>
                </a:uFill>
                <a:latin typeface="Arial"/>
                <a:ea typeface="Arial"/>
              </a:rPr>
              <a:t>Processor </a:t>
            </a:r>
            <a:r>
              <a:rPr lang="en-US" sz="1600" b="1" strike="noStrike" spc="-1" dirty="0" smtClean="0">
                <a:solidFill>
                  <a:srgbClr val="000000"/>
                </a:solidFill>
                <a:uFill>
                  <a:solidFill>
                    <a:srgbClr val="FFFFFF"/>
                  </a:solidFill>
                </a:uFill>
                <a:latin typeface="Arial"/>
                <a:ea typeface="Arial"/>
              </a:rPr>
              <a:t>:</a:t>
            </a:r>
            <a:r>
              <a:rPr lang="en-US" sz="1600" b="0" strike="noStrike" spc="-1" dirty="0" smtClean="0">
                <a:solidFill>
                  <a:srgbClr val="000000"/>
                </a:solidFill>
                <a:uFill>
                  <a:solidFill>
                    <a:srgbClr val="FFFFFF"/>
                  </a:solidFill>
                </a:uFill>
                <a:latin typeface="Arial"/>
                <a:ea typeface="Arial"/>
              </a:rPr>
              <a:t> </a:t>
            </a:r>
            <a:r>
              <a:rPr lang="en-US" sz="1600" b="0" strike="noStrike" spc="-1" dirty="0">
                <a:solidFill>
                  <a:srgbClr val="000000"/>
                </a:solidFill>
                <a:uFill>
                  <a:solidFill>
                    <a:srgbClr val="FFFFFF"/>
                  </a:solidFill>
                </a:uFill>
                <a:latin typeface="Arial"/>
                <a:ea typeface="Arial"/>
              </a:rPr>
              <a:t>Arduino Nano(</a:t>
            </a:r>
            <a:r>
              <a:rPr lang="en-US" sz="1600" b="0" strike="noStrike" spc="-1" dirty="0" err="1">
                <a:solidFill>
                  <a:srgbClr val="000000"/>
                </a:solidFill>
                <a:uFill>
                  <a:solidFill>
                    <a:srgbClr val="FFFFFF"/>
                  </a:solidFill>
                </a:uFill>
                <a:latin typeface="Arial"/>
                <a:ea typeface="Arial"/>
              </a:rPr>
              <a:t>AtMEGA</a:t>
            </a:r>
            <a:r>
              <a:rPr lang="en-US" sz="1600" b="0" strike="noStrike" spc="-1" dirty="0">
                <a:solidFill>
                  <a:srgbClr val="000000"/>
                </a:solidFill>
                <a:uFill>
                  <a:solidFill>
                    <a:srgbClr val="FFFFFF"/>
                  </a:solidFill>
                </a:uFill>
                <a:latin typeface="Arial"/>
                <a:ea typeface="Arial"/>
              </a:rPr>
              <a:t> 328)</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pic>
        <p:nvPicPr>
          <p:cNvPr id="12" name="Resim 11"/>
          <p:cNvPicPr/>
          <p:nvPr/>
        </p:nvPicPr>
        <p:blipFill>
          <a:blip r:embed="rId3"/>
          <a:stretch/>
        </p:blipFill>
        <p:spPr>
          <a:xfrm>
            <a:off x="368640" y="4971240"/>
            <a:ext cx="1760040" cy="1156680"/>
          </a:xfrm>
          <a:prstGeom prst="rect">
            <a:avLst/>
          </a:prstGeom>
          <a:ln>
            <a:noFill/>
          </a:ln>
        </p:spPr>
      </p:pic>
      <p:sp>
        <p:nvSpPr>
          <p:cNvPr id="13" name="CustomShape 8"/>
          <p:cNvSpPr/>
          <p:nvPr/>
        </p:nvSpPr>
        <p:spPr>
          <a:xfrm>
            <a:off x="2415600" y="5066640"/>
            <a:ext cx="619452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1600" b="0" strike="noStrike" spc="-1" dirty="0">
                <a:solidFill>
                  <a:srgbClr val="000000"/>
                </a:solidFill>
                <a:uFill>
                  <a:solidFill>
                    <a:srgbClr val="FFFFFF"/>
                  </a:solidFill>
                </a:uFill>
                <a:latin typeface="Arial"/>
                <a:ea typeface="Arial"/>
              </a:rPr>
              <a:t>Low Power Supply</a:t>
            </a:r>
            <a:endParaRPr lang="en-US" sz="16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600" b="0" strike="noStrike" spc="-1" dirty="0">
                <a:solidFill>
                  <a:srgbClr val="000000"/>
                </a:solidFill>
                <a:uFill>
                  <a:solidFill>
                    <a:srgbClr val="FFFFFF"/>
                  </a:solidFill>
                </a:uFill>
                <a:latin typeface="Arial"/>
                <a:ea typeface="Arial"/>
              </a:rPr>
              <a:t>Low Size Value</a:t>
            </a:r>
            <a:endParaRPr lang="en-US" sz="16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600" b="0" strike="noStrike" spc="-1" dirty="0">
                <a:solidFill>
                  <a:srgbClr val="000000"/>
                </a:solidFill>
                <a:uFill>
                  <a:solidFill>
                    <a:srgbClr val="FFFFFF"/>
                  </a:solidFill>
                </a:uFill>
                <a:latin typeface="Arial"/>
                <a:ea typeface="Arial"/>
              </a:rPr>
              <a:t>Low weight (5g)</a:t>
            </a:r>
            <a:endParaRPr lang="en-US" sz="16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Real-Time Clock</a:t>
            </a:r>
          </a:p>
        </p:txBody>
      </p:sp>
      <p:sp>
        <p:nvSpPr>
          <p:cNvPr id="576" name="Shape 57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577" name="Shape 57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62</a:t>
            </a:fld>
            <a:endParaRPr lang="en-US" sz="1000" b="0" i="0" u="none" strike="noStrike" cap="none">
              <a:solidFill>
                <a:schemeClr val="dk1"/>
              </a:solidFill>
              <a:latin typeface="Arial"/>
              <a:ea typeface="Arial"/>
              <a:cs typeface="Arial"/>
              <a:sym typeface="Arial"/>
            </a:endParaRPr>
          </a:p>
        </p:txBody>
      </p:sp>
      <p:sp>
        <p:nvSpPr>
          <p:cNvPr id="579" name="Shape 579"/>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graphicFrame>
        <p:nvGraphicFramePr>
          <p:cNvPr id="14" name="Table 5"/>
          <p:cNvGraphicFramePr/>
          <p:nvPr>
            <p:extLst>
              <p:ext uri="{D42A27DB-BD31-4B8C-83A1-F6EECF244321}">
                <p14:modId xmlns:p14="http://schemas.microsoft.com/office/powerpoint/2010/main" val="790258190"/>
              </p:ext>
            </p:extLst>
          </p:nvPr>
        </p:nvGraphicFramePr>
        <p:xfrm>
          <a:off x="228600" y="1119240"/>
          <a:ext cx="8683200" cy="1849213"/>
        </p:xfrm>
        <a:graphic>
          <a:graphicData uri="http://schemas.openxmlformats.org/drawingml/2006/table">
            <a:tbl>
              <a:tblPr/>
              <a:tblGrid>
                <a:gridCol w="1736640"/>
                <a:gridCol w="1487520"/>
                <a:gridCol w="1705680"/>
                <a:gridCol w="2176200"/>
                <a:gridCol w="1577160"/>
              </a:tblGrid>
              <a:tr h="447133">
                <a:tc>
                  <a:txBody>
                    <a:bodyPr/>
                    <a:lstStyle/>
                    <a:p>
                      <a:pPr algn="ctr">
                        <a:lnSpc>
                          <a:spcPct val="100000"/>
                        </a:lnSpc>
                      </a:pPr>
                      <a:r>
                        <a:rPr lang="en-US" sz="1600" b="1" strike="noStrike" spc="-1" dirty="0">
                          <a:solidFill>
                            <a:srgbClr val="FFFFFF"/>
                          </a:solidFill>
                          <a:uFill>
                            <a:solidFill>
                              <a:srgbClr val="FFFFFF"/>
                            </a:solidFill>
                          </a:uFill>
                          <a:latin typeface="Arial"/>
                          <a:ea typeface="Arial"/>
                        </a:rPr>
                        <a:t>RTC ICs</a:t>
                      </a:r>
                      <a:endParaRPr lang="en-US" sz="16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Voltage</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I2C Interface</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RAM</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Packed Type</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506541">
                <a:tc>
                  <a:txBody>
                    <a:bodyPr/>
                    <a:lstStyle/>
                    <a:p>
                      <a:pPr algn="ctr">
                        <a:lnSpc>
                          <a:spcPct val="100000"/>
                        </a:lnSpc>
                      </a:pPr>
                      <a:r>
                        <a:rPr lang="en-US" sz="1600" b="0" strike="noStrike" spc="-1" dirty="0">
                          <a:solidFill>
                            <a:srgbClr val="000000"/>
                          </a:solidFill>
                          <a:uFill>
                            <a:solidFill>
                              <a:srgbClr val="FFFFFF"/>
                            </a:solidFill>
                          </a:uFill>
                          <a:latin typeface="Arial"/>
                        </a:rPr>
                        <a:t>DS1307</a:t>
                      </a: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5V</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YES</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56B Battery-Backed</a:t>
                      </a:r>
                      <a:endParaRPr lang="en-US" sz="1600" b="0" strike="noStrike" spc="-1">
                        <a:solidFill>
                          <a:srgbClr val="000000"/>
                        </a:solidFill>
                        <a:uFill>
                          <a:solidFill>
                            <a:srgbClr val="FFFFFF"/>
                          </a:solidFill>
                        </a:uFill>
                        <a:latin typeface="Arial"/>
                      </a:endParaRPr>
                    </a:p>
                    <a:p>
                      <a:pPr algn="ctr">
                        <a:lnSpc>
                          <a:spcPct val="100000"/>
                        </a:lnSpc>
                      </a:pP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SOIC - 8</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r>
              <a:tr h="719821">
                <a:tc>
                  <a:txBody>
                    <a:bodyPr/>
                    <a:lstStyle/>
                    <a:p>
                      <a:pPr algn="ctr">
                        <a:lnSpc>
                          <a:spcPct val="100000"/>
                        </a:lnSpc>
                      </a:pPr>
                      <a:r>
                        <a:rPr lang="en-US" sz="1600" b="0" strike="noStrike" spc="-1" dirty="0">
                          <a:solidFill>
                            <a:srgbClr val="000000"/>
                          </a:solidFill>
                          <a:uFill>
                            <a:solidFill>
                              <a:srgbClr val="FFFFFF"/>
                            </a:solidFill>
                          </a:uFill>
                          <a:latin typeface="Arial"/>
                          <a:ea typeface="Arial"/>
                        </a:rPr>
                        <a:t>DS1302</a:t>
                      </a:r>
                      <a:endParaRPr lang="en-US" sz="16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5V</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NO</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600" b="0" strike="noStrike" spc="-1" dirty="0">
                          <a:solidFill>
                            <a:srgbClr val="000000"/>
                          </a:solidFill>
                          <a:uFill>
                            <a:solidFill>
                              <a:srgbClr val="FFFFFF"/>
                            </a:solidFill>
                          </a:uFill>
                          <a:latin typeface="Arial"/>
                          <a:ea typeface="Arial"/>
                        </a:rPr>
                        <a:t>31 x 8B Battery-Backed</a:t>
                      </a:r>
                      <a:endParaRPr lang="en-US" sz="1600" b="0" strike="noStrike" spc="-1" dirty="0">
                        <a:solidFill>
                          <a:srgbClr val="000000"/>
                        </a:solidFill>
                        <a:uFill>
                          <a:solidFill>
                            <a:srgbClr val="FFFFFF"/>
                          </a:solidFill>
                        </a:uFill>
                        <a:latin typeface="Arial"/>
                      </a:endParaRPr>
                    </a:p>
                    <a:p>
                      <a:pPr algn="ctr">
                        <a:lnSpc>
                          <a:spcPct val="100000"/>
                        </a:lnSpc>
                      </a:pPr>
                      <a:endParaRPr lang="en-US" sz="16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600" b="0" strike="noStrike" spc="-1" dirty="0">
                          <a:solidFill>
                            <a:srgbClr val="000000"/>
                          </a:solidFill>
                          <a:uFill>
                            <a:solidFill>
                              <a:srgbClr val="FFFFFF"/>
                            </a:solidFill>
                          </a:uFill>
                          <a:latin typeface="Arial"/>
                          <a:ea typeface="Arial"/>
                        </a:rPr>
                        <a:t>SOIC - 8</a:t>
                      </a:r>
                      <a:endParaRPr lang="en-US" sz="16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bl>
          </a:graphicData>
        </a:graphic>
      </p:graphicFrame>
      <p:pic>
        <p:nvPicPr>
          <p:cNvPr id="16" name="Resim 10"/>
          <p:cNvPicPr/>
          <p:nvPr/>
        </p:nvPicPr>
        <p:blipFill>
          <a:blip r:embed="rId3"/>
          <a:stretch/>
        </p:blipFill>
        <p:spPr>
          <a:xfrm>
            <a:off x="228600" y="3205317"/>
            <a:ext cx="1986480" cy="1986480"/>
          </a:xfrm>
          <a:prstGeom prst="rect">
            <a:avLst/>
          </a:prstGeom>
          <a:ln>
            <a:noFill/>
          </a:ln>
        </p:spPr>
      </p:pic>
      <p:sp>
        <p:nvSpPr>
          <p:cNvPr id="17" name="CustomShape 7"/>
          <p:cNvSpPr/>
          <p:nvPr/>
        </p:nvSpPr>
        <p:spPr>
          <a:xfrm>
            <a:off x="2743200" y="3532768"/>
            <a:ext cx="5752080" cy="9717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I2C Interface</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High </a:t>
            </a:r>
            <a:r>
              <a:rPr lang="tr-TR" sz="1800" spc="-1" dirty="0" smtClean="0">
                <a:uFill>
                  <a:solidFill>
                    <a:srgbClr val="FFFFFF"/>
                  </a:solidFill>
                </a:uFill>
                <a:latin typeface="Arial"/>
                <a:ea typeface="Arial"/>
              </a:rPr>
              <a:t>RAM </a:t>
            </a:r>
            <a:r>
              <a:rPr lang="en-US" sz="1800" b="0" strike="noStrike" spc="-1" dirty="0" smtClean="0">
                <a:solidFill>
                  <a:srgbClr val="000000"/>
                </a:solidFill>
                <a:uFill>
                  <a:solidFill>
                    <a:srgbClr val="FFFFFF"/>
                  </a:solidFill>
                </a:uFill>
                <a:latin typeface="Arial"/>
                <a:ea typeface="Arial"/>
              </a:rPr>
              <a:t>capacity</a:t>
            </a:r>
            <a:endParaRPr lang="tr-TR" sz="1800" b="0" strike="noStrike" spc="-1" dirty="0" smtClean="0">
              <a:solidFill>
                <a:srgbClr val="000000"/>
              </a:solidFill>
              <a:uFill>
                <a:solidFill>
                  <a:srgbClr val="FFFFFF"/>
                </a:solidFill>
              </a:uFill>
              <a:latin typeface="Arial"/>
              <a:ea typeface="Arial"/>
            </a:endParaRPr>
          </a:p>
          <a:p>
            <a:pPr marL="285840" indent="-285480">
              <a:lnSpc>
                <a:spcPct val="100000"/>
              </a:lnSpc>
              <a:buClr>
                <a:srgbClr val="000000"/>
              </a:buClr>
              <a:buFont typeface="Arial"/>
              <a:buChar char="•"/>
            </a:pPr>
            <a:r>
              <a:rPr lang="tr-TR" sz="1800" spc="-1" dirty="0" err="1" smtClean="0">
                <a:uFill>
                  <a:solidFill>
                    <a:srgbClr val="FFFFFF"/>
                  </a:solidFill>
                </a:uFill>
                <a:latin typeface="Arial"/>
              </a:rPr>
              <a:t>External</a:t>
            </a:r>
            <a:r>
              <a:rPr lang="tr-TR" sz="1800" spc="-1" dirty="0" smtClean="0">
                <a:uFill>
                  <a:solidFill>
                    <a:srgbClr val="FFFFFF"/>
                  </a:solidFill>
                </a:uFill>
                <a:latin typeface="Arial"/>
              </a:rPr>
              <a:t> EEPROM </a:t>
            </a:r>
            <a:r>
              <a:rPr lang="tr-TR" sz="1800" spc="-1" dirty="0" err="1" smtClean="0">
                <a:uFill>
                  <a:solidFill>
                    <a:srgbClr val="FFFFFF"/>
                  </a:solidFill>
                </a:uFill>
                <a:latin typeface="Arial"/>
              </a:rPr>
              <a:t>included</a:t>
            </a:r>
            <a:endParaRPr lang="en-US" sz="1800" b="0" strike="noStrike" spc="-1" dirty="0">
              <a:solidFill>
                <a:srgbClr val="000000"/>
              </a:solidFill>
              <a:uFill>
                <a:solidFill>
                  <a:srgbClr val="FFFFFF"/>
                </a:solidFill>
              </a:uFill>
              <a:latin typeface="Arial"/>
            </a:endParaRPr>
          </a:p>
        </p:txBody>
      </p:sp>
      <p:sp>
        <p:nvSpPr>
          <p:cNvPr id="11" name="CustomShape 6"/>
          <p:cNvSpPr/>
          <p:nvPr/>
        </p:nvSpPr>
        <p:spPr>
          <a:xfrm>
            <a:off x="123861" y="2981835"/>
            <a:ext cx="5567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1" strike="noStrike" spc="-1" dirty="0">
                <a:solidFill>
                  <a:srgbClr val="000000"/>
                </a:solidFill>
                <a:uFill>
                  <a:solidFill>
                    <a:srgbClr val="FFFFFF"/>
                  </a:solidFill>
                </a:uFill>
                <a:latin typeface="Arial"/>
                <a:ea typeface="Arial"/>
              </a:rPr>
              <a:t>Selected </a:t>
            </a:r>
            <a:r>
              <a:rPr lang="en-US" sz="1600" b="1" spc="-1" dirty="0">
                <a:uFill>
                  <a:solidFill>
                    <a:srgbClr val="FFFFFF"/>
                  </a:solidFill>
                </a:uFill>
                <a:ea typeface="Arial"/>
              </a:rPr>
              <a:t>Payload </a:t>
            </a:r>
            <a:r>
              <a:rPr lang="en-US" sz="1600" b="1" spc="-1" dirty="0" smtClean="0">
                <a:uFill>
                  <a:solidFill>
                    <a:srgbClr val="FFFFFF"/>
                  </a:solidFill>
                </a:uFill>
                <a:ea typeface="Arial"/>
              </a:rPr>
              <a:t>RTC </a:t>
            </a:r>
            <a:r>
              <a:rPr lang="en-US" sz="1800" b="1" strike="noStrike" spc="-1" dirty="0" smtClean="0">
                <a:solidFill>
                  <a:srgbClr val="000000"/>
                </a:solidFill>
                <a:uFill>
                  <a:solidFill>
                    <a:srgbClr val="FFFFFF"/>
                  </a:solidFill>
                </a:uFill>
                <a:latin typeface="Arial"/>
                <a:ea typeface="Arial"/>
              </a:rPr>
              <a:t>: </a:t>
            </a:r>
            <a:r>
              <a:rPr lang="en-US" sz="1600" b="0" strike="noStrike" spc="-1" dirty="0">
                <a:solidFill>
                  <a:srgbClr val="000000"/>
                </a:solidFill>
                <a:uFill>
                  <a:solidFill>
                    <a:srgbClr val="FFFFFF"/>
                  </a:solidFill>
                </a:uFill>
                <a:latin typeface="Arial"/>
                <a:ea typeface="Arial"/>
              </a:rPr>
              <a:t>DS1307</a:t>
            </a:r>
            <a:endParaRPr lang="en-US" sz="1800" b="0" strike="noStrike" spc="-1" dirty="0">
              <a:solidFill>
                <a:srgbClr val="000000"/>
              </a:solidFill>
              <a:uFill>
                <a:solidFill>
                  <a:srgbClr val="FFFFFF"/>
                </a:solidFill>
              </a:uFill>
              <a:latin typeface="Arial"/>
            </a:endParaRPr>
          </a:p>
        </p:txBody>
      </p:sp>
      <p:sp>
        <p:nvSpPr>
          <p:cNvPr id="3" name="Metin kutusu 2"/>
          <p:cNvSpPr txBox="1"/>
          <p:nvPr/>
        </p:nvSpPr>
        <p:spPr>
          <a:xfrm>
            <a:off x="228600" y="5102053"/>
            <a:ext cx="8305799" cy="1077218"/>
          </a:xfrm>
          <a:prstGeom prst="rect">
            <a:avLst/>
          </a:prstGeom>
          <a:noFill/>
        </p:spPr>
        <p:txBody>
          <a:bodyPr wrap="square" rtlCol="0">
            <a:spAutoFit/>
          </a:bodyPr>
          <a:lstStyle/>
          <a:p>
            <a:pPr marL="285750" indent="-285750">
              <a:buFont typeface="Arial" panose="020B0604020202020204" pitchFamily="34" charset="0"/>
              <a:buChar char="•"/>
            </a:pPr>
            <a:r>
              <a:rPr lang="tr-TR" sz="1600" dirty="0" smtClean="0"/>
              <a:t>DS1307 is hardware </a:t>
            </a:r>
            <a:r>
              <a:rPr lang="tr-TR" sz="1600" dirty="0" err="1" smtClean="0"/>
              <a:t>solution</a:t>
            </a:r>
            <a:r>
              <a:rPr lang="tr-TR" sz="1600" dirty="0" smtClean="0"/>
              <a:t> </a:t>
            </a:r>
            <a:r>
              <a:rPr lang="tr-TR" sz="1600" dirty="0" err="1" smtClean="0"/>
              <a:t>for</a:t>
            </a:r>
            <a:r>
              <a:rPr lang="tr-TR" sz="1600" dirty="0" smtClean="0"/>
              <a:t> </a:t>
            </a:r>
            <a:r>
              <a:rPr lang="tr-TR" sz="1600" dirty="0" err="1" smtClean="0"/>
              <a:t>maintaining</a:t>
            </a:r>
            <a:r>
              <a:rPr lang="tr-TR" sz="1600" dirty="0" smtClean="0"/>
              <a:t> time.</a:t>
            </a:r>
          </a:p>
          <a:p>
            <a:pPr marL="285750" indent="-285750">
              <a:buFont typeface="Arial" panose="020B0604020202020204" pitchFamily="34" charset="0"/>
              <a:buChar char="•"/>
            </a:pPr>
            <a:r>
              <a:rPr lang="en-US" sz="1600" dirty="0" smtClean="0"/>
              <a:t>This </a:t>
            </a:r>
            <a:r>
              <a:rPr lang="tr-TR" sz="1600" dirty="0" smtClean="0"/>
              <a:t>RTC</a:t>
            </a:r>
            <a:r>
              <a:rPr lang="en-US" sz="1600" dirty="0" smtClean="0"/>
              <a:t> </a:t>
            </a:r>
            <a:r>
              <a:rPr lang="tr-TR" sz="1600" dirty="0" smtClean="0"/>
              <a:t>has </a:t>
            </a:r>
            <a:r>
              <a:rPr lang="en-US" sz="1600" dirty="0" smtClean="0"/>
              <a:t>an </a:t>
            </a:r>
            <a:r>
              <a:rPr lang="en-US" sz="1600" dirty="0"/>
              <a:t>external EEPROM. The RTC will save its memory when it is running. Thus, problems that may occur in the system (power failure, data loss, etc.) will continue to work from where you are using </a:t>
            </a:r>
            <a:r>
              <a:rPr lang="tr-TR" sz="1600" dirty="0" smtClean="0"/>
              <a:t>EEPROM</a:t>
            </a:r>
            <a:r>
              <a:rPr lang="en-US" dirty="0" smtClean="0"/>
              <a:t>.</a:t>
            </a:r>
            <a:endParaRPr lang="tr-TR"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Real-Time Clock</a:t>
            </a:r>
          </a:p>
        </p:txBody>
      </p:sp>
      <p:sp>
        <p:nvSpPr>
          <p:cNvPr id="586" name="Shape 58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587" name="Shape 58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63</a:t>
            </a:fld>
            <a:endParaRPr lang="en-US" sz="1000" b="0" i="0" u="none" strike="noStrike" cap="none">
              <a:solidFill>
                <a:schemeClr val="dk1"/>
              </a:solidFill>
              <a:latin typeface="Arial"/>
              <a:ea typeface="Arial"/>
              <a:cs typeface="Arial"/>
              <a:sym typeface="Arial"/>
            </a:endParaRPr>
          </a:p>
        </p:txBody>
      </p:sp>
      <p:sp>
        <p:nvSpPr>
          <p:cNvPr id="589" name="Shape 589"/>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graphicFrame>
        <p:nvGraphicFramePr>
          <p:cNvPr id="9" name="Table 5"/>
          <p:cNvGraphicFramePr/>
          <p:nvPr>
            <p:extLst>
              <p:ext uri="{D42A27DB-BD31-4B8C-83A1-F6EECF244321}">
                <p14:modId xmlns:p14="http://schemas.microsoft.com/office/powerpoint/2010/main" val="3810589487"/>
              </p:ext>
            </p:extLst>
          </p:nvPr>
        </p:nvGraphicFramePr>
        <p:xfrm>
          <a:off x="228600" y="1119241"/>
          <a:ext cx="8683200" cy="1737360"/>
        </p:xfrm>
        <a:graphic>
          <a:graphicData uri="http://schemas.openxmlformats.org/drawingml/2006/table">
            <a:tbl>
              <a:tblPr/>
              <a:tblGrid>
                <a:gridCol w="1736640"/>
                <a:gridCol w="1487520"/>
                <a:gridCol w="1705680"/>
                <a:gridCol w="2176200"/>
                <a:gridCol w="1577160"/>
              </a:tblGrid>
              <a:tr h="303396">
                <a:tc>
                  <a:txBody>
                    <a:bodyPr/>
                    <a:lstStyle/>
                    <a:p>
                      <a:pPr algn="ctr">
                        <a:lnSpc>
                          <a:spcPct val="100000"/>
                        </a:lnSpc>
                      </a:pPr>
                      <a:r>
                        <a:rPr lang="en-US" sz="1600" b="1" strike="noStrike" spc="-1" dirty="0">
                          <a:solidFill>
                            <a:srgbClr val="FFFFFF"/>
                          </a:solidFill>
                          <a:uFill>
                            <a:solidFill>
                              <a:srgbClr val="FFFFFF"/>
                            </a:solidFill>
                          </a:uFill>
                          <a:latin typeface="Arial"/>
                          <a:ea typeface="Arial"/>
                        </a:rPr>
                        <a:t>RTC ICs</a:t>
                      </a:r>
                      <a:endParaRPr lang="en-US" sz="16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Voltage</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I2C Interface</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RAM</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Packed Type</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462031">
                <a:tc>
                  <a:txBody>
                    <a:bodyPr/>
                    <a:lstStyle/>
                    <a:p>
                      <a:pPr algn="ctr">
                        <a:lnSpc>
                          <a:spcPct val="100000"/>
                        </a:lnSpc>
                      </a:pPr>
                      <a:r>
                        <a:rPr lang="en-US" sz="1600" b="0" strike="noStrike" spc="-1">
                          <a:solidFill>
                            <a:srgbClr val="000000"/>
                          </a:solidFill>
                          <a:uFill>
                            <a:solidFill>
                              <a:srgbClr val="FFFFFF"/>
                            </a:solidFill>
                          </a:uFill>
                          <a:latin typeface="Arial"/>
                        </a:rPr>
                        <a:t>DS1307</a:t>
                      </a: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5V</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YES</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56B Battery-Backed</a:t>
                      </a:r>
                      <a:endParaRPr lang="en-US" sz="1600" b="0" strike="noStrike" spc="-1">
                        <a:solidFill>
                          <a:srgbClr val="000000"/>
                        </a:solidFill>
                        <a:uFill>
                          <a:solidFill>
                            <a:srgbClr val="FFFFFF"/>
                          </a:solidFill>
                        </a:uFill>
                        <a:latin typeface="Arial"/>
                      </a:endParaRPr>
                    </a:p>
                    <a:p>
                      <a:pPr algn="ctr">
                        <a:lnSpc>
                          <a:spcPct val="100000"/>
                        </a:lnSpc>
                      </a:pP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SOIC - 8</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cap="flat" cmpd="sng" algn="ctr">
                      <a:solidFill>
                        <a:srgbClr val="FFFFFF"/>
                      </a:solidFill>
                      <a:prstDash val="solid"/>
                      <a:round/>
                      <a:headEnd type="none" w="med" len="med"/>
                      <a:tailEnd type="none" w="med" len="med"/>
                    </a:lnT>
                    <a:lnB w="9360">
                      <a:solidFill>
                        <a:srgbClr val="2F2F98"/>
                      </a:solidFill>
                    </a:lnB>
                    <a:solidFill>
                      <a:srgbClr val="8989CD"/>
                    </a:solidFill>
                  </a:tcPr>
                </a:tc>
              </a:tr>
              <a:tr h="656570">
                <a:tc>
                  <a:txBody>
                    <a:bodyPr/>
                    <a:lstStyle/>
                    <a:p>
                      <a:pPr algn="ctr">
                        <a:lnSpc>
                          <a:spcPct val="100000"/>
                        </a:lnSpc>
                      </a:pPr>
                      <a:r>
                        <a:rPr lang="en-US" sz="1600" b="0" strike="noStrike" spc="-1" dirty="0">
                          <a:solidFill>
                            <a:srgbClr val="000000"/>
                          </a:solidFill>
                          <a:uFill>
                            <a:solidFill>
                              <a:srgbClr val="FFFFFF"/>
                            </a:solidFill>
                          </a:uFill>
                          <a:latin typeface="Arial"/>
                          <a:ea typeface="Arial"/>
                        </a:rPr>
                        <a:t>DS1302</a:t>
                      </a:r>
                      <a:endParaRPr lang="en-US" sz="16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5V</a:t>
                      </a: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600" b="0" strike="noStrike" spc="-1" dirty="0">
                          <a:solidFill>
                            <a:srgbClr val="000000"/>
                          </a:solidFill>
                          <a:uFill>
                            <a:solidFill>
                              <a:srgbClr val="FFFFFF"/>
                            </a:solidFill>
                          </a:uFill>
                          <a:latin typeface="Arial"/>
                          <a:ea typeface="Arial"/>
                        </a:rPr>
                        <a:t>NO</a:t>
                      </a:r>
                      <a:endParaRPr lang="en-US" sz="16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600" b="0" strike="noStrike" spc="-1">
                          <a:solidFill>
                            <a:srgbClr val="000000"/>
                          </a:solidFill>
                          <a:uFill>
                            <a:solidFill>
                              <a:srgbClr val="FFFFFF"/>
                            </a:solidFill>
                          </a:uFill>
                          <a:latin typeface="Arial"/>
                          <a:ea typeface="Arial"/>
                        </a:rPr>
                        <a:t>31 x 8B Battery-Backed</a:t>
                      </a:r>
                      <a:endParaRPr lang="en-US" sz="1600" b="0" strike="noStrike" spc="-1">
                        <a:solidFill>
                          <a:srgbClr val="000000"/>
                        </a:solidFill>
                        <a:uFill>
                          <a:solidFill>
                            <a:srgbClr val="FFFFFF"/>
                          </a:solidFill>
                        </a:uFill>
                        <a:latin typeface="Arial"/>
                      </a:endParaRPr>
                    </a:p>
                    <a:p>
                      <a:pPr algn="ctr">
                        <a:lnSpc>
                          <a:spcPct val="100000"/>
                        </a:lnSpc>
                      </a:pPr>
                      <a:endParaRPr lang="en-US" sz="16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600" b="0" strike="noStrike" spc="-1" dirty="0">
                          <a:solidFill>
                            <a:srgbClr val="000000"/>
                          </a:solidFill>
                          <a:uFill>
                            <a:solidFill>
                              <a:srgbClr val="FFFFFF"/>
                            </a:solidFill>
                          </a:uFill>
                          <a:latin typeface="Arial"/>
                          <a:ea typeface="Arial"/>
                        </a:rPr>
                        <a:t>SOIC - 8</a:t>
                      </a:r>
                      <a:endParaRPr lang="en-US" sz="16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bl>
          </a:graphicData>
        </a:graphic>
      </p:graphicFrame>
      <p:pic>
        <p:nvPicPr>
          <p:cNvPr id="11" name="Resim 10"/>
          <p:cNvPicPr/>
          <p:nvPr/>
        </p:nvPicPr>
        <p:blipFill>
          <a:blip r:embed="rId3"/>
          <a:stretch/>
        </p:blipFill>
        <p:spPr>
          <a:xfrm>
            <a:off x="234287" y="3186570"/>
            <a:ext cx="1986480" cy="1986480"/>
          </a:xfrm>
          <a:prstGeom prst="rect">
            <a:avLst/>
          </a:prstGeom>
          <a:ln>
            <a:noFill/>
          </a:ln>
        </p:spPr>
      </p:pic>
      <p:sp>
        <p:nvSpPr>
          <p:cNvPr id="12" name="CustomShape 7"/>
          <p:cNvSpPr/>
          <p:nvPr/>
        </p:nvSpPr>
        <p:spPr>
          <a:xfrm>
            <a:off x="2514600" y="3368910"/>
            <a:ext cx="5752080" cy="9929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I2C Interface</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High </a:t>
            </a:r>
            <a:r>
              <a:rPr lang="tr-TR" sz="1800" spc="-1" dirty="0" smtClean="0">
                <a:uFill>
                  <a:solidFill>
                    <a:srgbClr val="FFFFFF"/>
                  </a:solidFill>
                </a:uFill>
                <a:latin typeface="Arial"/>
                <a:ea typeface="Arial"/>
              </a:rPr>
              <a:t>RAM </a:t>
            </a:r>
            <a:r>
              <a:rPr lang="en-US" sz="1800" b="0" strike="noStrike" spc="-1" dirty="0" smtClean="0">
                <a:solidFill>
                  <a:srgbClr val="000000"/>
                </a:solidFill>
                <a:uFill>
                  <a:solidFill>
                    <a:srgbClr val="FFFFFF"/>
                  </a:solidFill>
                </a:uFill>
                <a:latin typeface="Arial"/>
                <a:ea typeface="Arial"/>
              </a:rPr>
              <a:t>capacity</a:t>
            </a:r>
            <a:endParaRPr lang="tr-TR" sz="1800" b="0" strike="noStrike" spc="-1" dirty="0" smtClean="0">
              <a:solidFill>
                <a:srgbClr val="000000"/>
              </a:solidFill>
              <a:uFill>
                <a:solidFill>
                  <a:srgbClr val="FFFFFF"/>
                </a:solidFill>
              </a:uFill>
              <a:latin typeface="Arial"/>
              <a:ea typeface="Arial"/>
            </a:endParaRPr>
          </a:p>
          <a:p>
            <a:pPr marL="285840" indent="-285480">
              <a:buClr>
                <a:srgbClr val="000000"/>
              </a:buClr>
              <a:buFont typeface="Arial"/>
              <a:buChar char="•"/>
            </a:pPr>
            <a:r>
              <a:rPr lang="tr-TR" sz="1800" spc="-1" dirty="0" err="1">
                <a:uFill>
                  <a:solidFill>
                    <a:srgbClr val="FFFFFF"/>
                  </a:solidFill>
                </a:uFill>
              </a:rPr>
              <a:t>External</a:t>
            </a:r>
            <a:r>
              <a:rPr lang="tr-TR" sz="1800" spc="-1" dirty="0">
                <a:uFill>
                  <a:solidFill>
                    <a:srgbClr val="FFFFFF"/>
                  </a:solidFill>
                </a:uFill>
              </a:rPr>
              <a:t> EEPROM </a:t>
            </a:r>
            <a:r>
              <a:rPr lang="tr-TR" sz="1800" spc="-1" dirty="0" err="1">
                <a:uFill>
                  <a:solidFill>
                    <a:srgbClr val="FFFFFF"/>
                  </a:solidFill>
                </a:uFill>
              </a:rPr>
              <a:t>included</a:t>
            </a:r>
            <a:endParaRPr lang="en-US" sz="1800" spc="-1" dirty="0">
              <a:uFill>
                <a:solidFill>
                  <a:srgbClr val="FFFFFF"/>
                </a:solidFill>
              </a:uFill>
            </a:endParaRPr>
          </a:p>
          <a:p>
            <a:pPr marL="285840" indent="-285480">
              <a:lnSpc>
                <a:spcPct val="100000"/>
              </a:lnSpc>
              <a:buClr>
                <a:srgbClr val="000000"/>
              </a:buClr>
              <a:buFont typeface="Arial"/>
              <a:buChar char="•"/>
            </a:pPr>
            <a:endParaRPr lang="en-US" sz="1800" b="0" strike="noStrike" spc="-1" dirty="0">
              <a:solidFill>
                <a:srgbClr val="000000"/>
              </a:solidFill>
              <a:uFill>
                <a:solidFill>
                  <a:srgbClr val="FFFFFF"/>
                </a:solidFill>
              </a:uFill>
              <a:latin typeface="Arial"/>
            </a:endParaRPr>
          </a:p>
        </p:txBody>
      </p:sp>
      <p:sp>
        <p:nvSpPr>
          <p:cNvPr id="15" name="CustomShape 6"/>
          <p:cNvSpPr/>
          <p:nvPr/>
        </p:nvSpPr>
        <p:spPr>
          <a:xfrm>
            <a:off x="211540" y="2991332"/>
            <a:ext cx="5567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1" strike="noStrike" spc="-1" dirty="0">
                <a:solidFill>
                  <a:srgbClr val="000000"/>
                </a:solidFill>
                <a:uFill>
                  <a:solidFill>
                    <a:srgbClr val="FFFFFF"/>
                  </a:solidFill>
                </a:uFill>
                <a:latin typeface="Arial"/>
                <a:ea typeface="Arial"/>
              </a:rPr>
              <a:t>Selected </a:t>
            </a:r>
            <a:r>
              <a:rPr lang="tr-TR" sz="1600" b="1" spc="-1" dirty="0" err="1" smtClean="0">
                <a:uFill>
                  <a:solidFill>
                    <a:srgbClr val="FFFFFF"/>
                  </a:solidFill>
                </a:uFill>
                <a:ea typeface="Arial"/>
              </a:rPr>
              <a:t>Container</a:t>
            </a:r>
            <a:r>
              <a:rPr lang="en-US" sz="1600" b="1" spc="-1" dirty="0" smtClean="0">
                <a:uFill>
                  <a:solidFill>
                    <a:srgbClr val="FFFFFF"/>
                  </a:solidFill>
                </a:uFill>
                <a:ea typeface="Arial"/>
              </a:rPr>
              <a:t> RTC </a:t>
            </a:r>
            <a:r>
              <a:rPr lang="en-US" sz="1800" b="1" strike="noStrike" spc="-1" dirty="0" smtClean="0">
                <a:solidFill>
                  <a:srgbClr val="000000"/>
                </a:solidFill>
                <a:uFill>
                  <a:solidFill>
                    <a:srgbClr val="FFFFFF"/>
                  </a:solidFill>
                </a:uFill>
                <a:latin typeface="Arial"/>
                <a:ea typeface="Arial"/>
              </a:rPr>
              <a:t>: </a:t>
            </a:r>
            <a:r>
              <a:rPr lang="en-US" sz="1600" b="0" strike="noStrike" spc="-1" dirty="0">
                <a:solidFill>
                  <a:srgbClr val="000000"/>
                </a:solidFill>
                <a:uFill>
                  <a:solidFill>
                    <a:srgbClr val="FFFFFF"/>
                  </a:solidFill>
                </a:uFill>
                <a:latin typeface="Arial"/>
                <a:ea typeface="Arial"/>
              </a:rPr>
              <a:t>DS1307</a:t>
            </a:r>
            <a:endParaRPr lang="en-US" sz="1800" b="0" strike="noStrike" spc="-1" dirty="0">
              <a:solidFill>
                <a:srgbClr val="000000"/>
              </a:solidFill>
              <a:uFill>
                <a:solidFill>
                  <a:srgbClr val="FFFFFF"/>
                </a:solidFill>
              </a:uFill>
              <a:latin typeface="Arial"/>
            </a:endParaRPr>
          </a:p>
        </p:txBody>
      </p:sp>
      <p:sp>
        <p:nvSpPr>
          <p:cNvPr id="13" name="Metin kutusu 12"/>
          <p:cNvSpPr txBox="1"/>
          <p:nvPr/>
        </p:nvSpPr>
        <p:spPr>
          <a:xfrm>
            <a:off x="228600" y="5102053"/>
            <a:ext cx="8305799" cy="1077218"/>
          </a:xfrm>
          <a:prstGeom prst="rect">
            <a:avLst/>
          </a:prstGeom>
          <a:noFill/>
        </p:spPr>
        <p:txBody>
          <a:bodyPr wrap="square" rtlCol="0">
            <a:spAutoFit/>
          </a:bodyPr>
          <a:lstStyle/>
          <a:p>
            <a:pPr marL="285750" indent="-285750">
              <a:buFont typeface="Arial" panose="020B0604020202020204" pitchFamily="34" charset="0"/>
              <a:buChar char="•"/>
            </a:pPr>
            <a:r>
              <a:rPr lang="tr-TR" sz="1600" dirty="0" smtClean="0"/>
              <a:t>DS1307 is hardware </a:t>
            </a:r>
            <a:r>
              <a:rPr lang="tr-TR" sz="1600" dirty="0" err="1" smtClean="0"/>
              <a:t>solution</a:t>
            </a:r>
            <a:r>
              <a:rPr lang="tr-TR" sz="1600" dirty="0" smtClean="0"/>
              <a:t> </a:t>
            </a:r>
            <a:r>
              <a:rPr lang="tr-TR" sz="1600" dirty="0" err="1" smtClean="0"/>
              <a:t>for</a:t>
            </a:r>
            <a:r>
              <a:rPr lang="tr-TR" sz="1600" dirty="0" smtClean="0"/>
              <a:t> </a:t>
            </a:r>
            <a:r>
              <a:rPr lang="tr-TR" sz="1600" dirty="0" err="1" smtClean="0"/>
              <a:t>maintaining</a:t>
            </a:r>
            <a:r>
              <a:rPr lang="tr-TR" sz="1600" dirty="0" smtClean="0"/>
              <a:t> time.</a:t>
            </a:r>
          </a:p>
          <a:p>
            <a:pPr marL="285750" indent="-285750">
              <a:buFont typeface="Arial" panose="020B0604020202020204" pitchFamily="34" charset="0"/>
              <a:buChar char="•"/>
            </a:pPr>
            <a:r>
              <a:rPr lang="en-US" sz="1600" dirty="0" smtClean="0"/>
              <a:t>This </a:t>
            </a:r>
            <a:r>
              <a:rPr lang="tr-TR" sz="1600" dirty="0" smtClean="0"/>
              <a:t>RTC</a:t>
            </a:r>
            <a:r>
              <a:rPr lang="en-US" sz="1600" dirty="0" smtClean="0"/>
              <a:t> </a:t>
            </a:r>
            <a:r>
              <a:rPr lang="tr-TR" sz="1600" dirty="0" smtClean="0"/>
              <a:t>has </a:t>
            </a:r>
            <a:r>
              <a:rPr lang="en-US" sz="1600" dirty="0" smtClean="0"/>
              <a:t>an </a:t>
            </a:r>
            <a:r>
              <a:rPr lang="en-US" sz="1600" dirty="0"/>
              <a:t>external EEPROM. The RTC will save its memory when it is running. Thus, problems that may occur in the system (power failure, data loss, etc.) will continue to work from where you are using </a:t>
            </a:r>
            <a:r>
              <a:rPr lang="tr-TR" sz="1600" dirty="0" smtClean="0"/>
              <a:t>EEPROM</a:t>
            </a:r>
            <a:r>
              <a:rPr lang="en-US" dirty="0" smtClean="0"/>
              <a:t>.</a:t>
            </a:r>
            <a:endParaRPr lang="tr-TR"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595" name="Shape 595"/>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64</a:t>
            </a:fld>
            <a:endParaRPr lang="en-US" sz="1000" b="0" i="0" u="none" strike="noStrike" cap="none">
              <a:solidFill>
                <a:schemeClr val="dk1"/>
              </a:solidFill>
              <a:latin typeface="Arial"/>
              <a:ea typeface="Arial"/>
              <a:cs typeface="Arial"/>
              <a:sym typeface="Arial"/>
            </a:endParaRPr>
          </a:p>
        </p:txBody>
      </p:sp>
      <p:sp>
        <p:nvSpPr>
          <p:cNvPr id="596" name="Shape 596"/>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Antenna Trade &amp; Selection</a:t>
            </a:r>
          </a:p>
        </p:txBody>
      </p:sp>
      <p:sp>
        <p:nvSpPr>
          <p:cNvPr id="598" name="Shape 598"/>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600" name="Shape 60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4" name="Tablo 13"/>
          <p:cNvGraphicFramePr>
            <a:graphicFrameLocks noGrp="1"/>
          </p:cNvGraphicFramePr>
          <p:nvPr>
            <p:extLst>
              <p:ext uri="{D42A27DB-BD31-4B8C-83A1-F6EECF244321}">
                <p14:modId xmlns:p14="http://schemas.microsoft.com/office/powerpoint/2010/main" val="2973895080"/>
              </p:ext>
            </p:extLst>
          </p:nvPr>
        </p:nvGraphicFramePr>
        <p:xfrm>
          <a:off x="228600" y="1091821"/>
          <a:ext cx="8656090" cy="1887030"/>
        </p:xfrm>
        <a:graphic>
          <a:graphicData uri="http://schemas.openxmlformats.org/drawingml/2006/table">
            <a:tbl>
              <a:tblPr firstRow="1" bandRow="1">
                <a:tableStyleId>{284E427A-3D55-4303-BF80-6455036E1DE7}</a:tableStyleId>
              </a:tblPr>
              <a:tblGrid>
                <a:gridCol w="1731218"/>
                <a:gridCol w="1731218"/>
                <a:gridCol w="1731218"/>
                <a:gridCol w="1731218"/>
                <a:gridCol w="1731218"/>
              </a:tblGrid>
              <a:tr h="577755">
                <a:tc>
                  <a:txBody>
                    <a:bodyPr/>
                    <a:lstStyle/>
                    <a:p>
                      <a:pPr algn="ctr"/>
                      <a:r>
                        <a:rPr lang="tr-TR" dirty="0" err="1" smtClean="0"/>
                        <a:t>Antenna</a:t>
                      </a:r>
                      <a:r>
                        <a:rPr lang="tr-TR" dirty="0" smtClean="0"/>
                        <a:t> Model</a:t>
                      </a:r>
                      <a:endParaRPr lang="tr-TR" dirty="0"/>
                    </a:p>
                  </a:txBody>
                  <a:tcPr/>
                </a:tc>
                <a:tc>
                  <a:txBody>
                    <a:bodyPr/>
                    <a:lstStyle/>
                    <a:p>
                      <a:pPr algn="ctr"/>
                      <a:r>
                        <a:rPr lang="tr-TR" dirty="0" err="1" smtClean="0"/>
                        <a:t>Gain</a:t>
                      </a:r>
                      <a:endParaRPr lang="tr-TR" dirty="0"/>
                    </a:p>
                  </a:txBody>
                  <a:tcPr/>
                </a:tc>
                <a:tc>
                  <a:txBody>
                    <a:bodyPr/>
                    <a:lstStyle/>
                    <a:p>
                      <a:pPr algn="ctr"/>
                      <a:r>
                        <a:rPr lang="tr-TR" dirty="0" err="1" smtClean="0"/>
                        <a:t>Range</a:t>
                      </a:r>
                      <a:r>
                        <a:rPr lang="tr-TR" dirty="0" smtClean="0"/>
                        <a:t>(m)</a:t>
                      </a:r>
                      <a:endParaRPr lang="tr-TR" dirty="0"/>
                    </a:p>
                  </a:txBody>
                  <a:tcPr/>
                </a:tc>
                <a:tc>
                  <a:txBody>
                    <a:bodyPr/>
                    <a:lstStyle/>
                    <a:p>
                      <a:pPr algn="ctr"/>
                      <a:r>
                        <a:rPr lang="tr-TR" dirty="0" smtClean="0"/>
                        <a:t>Connector </a:t>
                      </a:r>
                      <a:r>
                        <a:rPr lang="tr-TR" dirty="0" err="1" smtClean="0"/>
                        <a:t>Type</a:t>
                      </a:r>
                      <a:r>
                        <a:rPr lang="tr-TR" baseline="0" dirty="0" smtClean="0"/>
                        <a:t> </a:t>
                      </a:r>
                      <a:endParaRPr lang="tr-TR" dirty="0"/>
                    </a:p>
                  </a:txBody>
                  <a:tcPr/>
                </a:tc>
                <a:tc>
                  <a:txBody>
                    <a:bodyPr/>
                    <a:lstStyle/>
                    <a:p>
                      <a:pPr algn="ctr"/>
                      <a:r>
                        <a:rPr lang="tr-TR" sz="1400" b="1" dirty="0" err="1" smtClean="0"/>
                        <a:t>Frequency</a:t>
                      </a:r>
                      <a:endParaRPr lang="tr-TR" sz="1400" b="1" dirty="0" smtClean="0"/>
                    </a:p>
                    <a:p>
                      <a:pPr algn="ctr"/>
                      <a:r>
                        <a:rPr lang="tr-TR" sz="1400" b="1" dirty="0" smtClean="0"/>
                        <a:t>(GHz)</a:t>
                      </a:r>
                      <a:endParaRPr lang="tr-TR" dirty="0"/>
                    </a:p>
                  </a:txBody>
                  <a:tcPr/>
                </a:tc>
              </a:tr>
              <a:tr h="577755">
                <a:tc>
                  <a:txBody>
                    <a:bodyPr/>
                    <a:lstStyle/>
                    <a:p>
                      <a:pPr algn="ctr"/>
                      <a:r>
                        <a:rPr lang="tr-TR" dirty="0" err="1" smtClean="0"/>
                        <a:t>Wifi</a:t>
                      </a:r>
                      <a:r>
                        <a:rPr lang="tr-TR" dirty="0" smtClean="0"/>
                        <a:t> </a:t>
                      </a:r>
                      <a:r>
                        <a:rPr lang="tr-TR" dirty="0" err="1" smtClean="0"/>
                        <a:t>Quarter</a:t>
                      </a:r>
                      <a:r>
                        <a:rPr lang="tr-TR" dirty="0" smtClean="0"/>
                        <a:t> </a:t>
                      </a:r>
                      <a:r>
                        <a:rPr lang="tr-TR" dirty="0" err="1" smtClean="0"/>
                        <a:t>Wave</a:t>
                      </a:r>
                      <a:r>
                        <a:rPr lang="tr-TR" dirty="0" smtClean="0"/>
                        <a:t> U.FL </a:t>
                      </a:r>
                      <a:r>
                        <a:rPr lang="tr-TR" dirty="0" err="1" smtClean="0"/>
                        <a:t>Antenna</a:t>
                      </a:r>
                      <a:r>
                        <a:rPr lang="tr-TR" dirty="0" smtClean="0"/>
                        <a:t> </a:t>
                      </a:r>
                    </a:p>
                    <a:p>
                      <a:pPr algn="ctr"/>
                      <a:r>
                        <a:rPr lang="tr-TR" dirty="0" smtClean="0"/>
                        <a:t>(A24-QUF-P4S)</a:t>
                      </a:r>
                      <a:endParaRPr lang="tr-TR" dirty="0"/>
                    </a:p>
                  </a:txBody>
                  <a:tcPr/>
                </a:tc>
                <a:tc>
                  <a:txBody>
                    <a:bodyPr/>
                    <a:lstStyle/>
                    <a:p>
                      <a:pPr algn="ctr"/>
                      <a:r>
                        <a:rPr lang="tr-TR" dirty="0" smtClean="0"/>
                        <a:t>1.8 </a:t>
                      </a:r>
                      <a:r>
                        <a:rPr lang="tr-TR" dirty="0" err="1" smtClean="0"/>
                        <a:t>dBi</a:t>
                      </a:r>
                      <a:r>
                        <a:rPr lang="tr-TR" baseline="0" dirty="0" smtClean="0"/>
                        <a:t> </a:t>
                      </a:r>
                      <a:endParaRPr lang="tr-TR" dirty="0"/>
                    </a:p>
                  </a:txBody>
                  <a:tcPr/>
                </a:tc>
                <a:tc>
                  <a:txBody>
                    <a:bodyPr/>
                    <a:lstStyle/>
                    <a:p>
                      <a:pPr algn="ctr"/>
                      <a:endParaRPr lang="tr-TR" dirty="0"/>
                    </a:p>
                  </a:txBody>
                  <a:tcPr/>
                </a:tc>
                <a:tc>
                  <a:txBody>
                    <a:bodyPr/>
                    <a:lstStyle/>
                    <a:p>
                      <a:pPr algn="ctr"/>
                      <a:r>
                        <a:rPr lang="tr-TR" dirty="0" smtClean="0"/>
                        <a:t>U.FL</a:t>
                      </a:r>
                      <a:endParaRPr lang="tr-TR" dirty="0"/>
                    </a:p>
                  </a:txBody>
                  <a:tcPr/>
                </a:tc>
                <a:tc>
                  <a:txBody>
                    <a:bodyPr/>
                    <a:lstStyle/>
                    <a:p>
                      <a:pPr algn="ctr"/>
                      <a:r>
                        <a:rPr lang="tr-TR" dirty="0" smtClean="0"/>
                        <a:t>2.4</a:t>
                      </a:r>
                      <a:endParaRPr lang="en-US" dirty="0"/>
                    </a:p>
                  </a:txBody>
                  <a:tcPr/>
                </a:tc>
              </a:tr>
              <a:tr h="577755">
                <a:tc>
                  <a:txBody>
                    <a:bodyPr/>
                    <a:lstStyle/>
                    <a:p>
                      <a:pPr algn="ctr"/>
                      <a:r>
                        <a:rPr lang="tr-TR" dirty="0" err="1" smtClean="0"/>
                        <a:t>Xbee</a:t>
                      </a:r>
                      <a:r>
                        <a:rPr lang="tr-TR" baseline="0" dirty="0" smtClean="0"/>
                        <a:t> Pro Series 2  </a:t>
                      </a:r>
                      <a:r>
                        <a:rPr lang="tr-TR" baseline="0" dirty="0" err="1" smtClean="0"/>
                        <a:t>Wire</a:t>
                      </a:r>
                      <a:r>
                        <a:rPr lang="tr-TR" baseline="0" dirty="0" smtClean="0"/>
                        <a:t> </a:t>
                      </a:r>
                      <a:r>
                        <a:rPr lang="tr-TR" baseline="0" dirty="0" err="1" smtClean="0"/>
                        <a:t>Antenna</a:t>
                      </a:r>
                      <a:endParaRPr lang="tr-TR" dirty="0"/>
                    </a:p>
                  </a:txBody>
                  <a:tcPr/>
                </a:tc>
                <a:tc>
                  <a:txBody>
                    <a:bodyPr/>
                    <a:lstStyle/>
                    <a:p>
                      <a:pPr algn="ctr"/>
                      <a:r>
                        <a:rPr lang="tr-TR" dirty="0" smtClean="0"/>
                        <a:t>2.1 </a:t>
                      </a:r>
                      <a:r>
                        <a:rPr lang="tr-TR" dirty="0" err="1" smtClean="0"/>
                        <a:t>dBi</a:t>
                      </a:r>
                      <a:endParaRPr lang="tr-T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1335 m</a:t>
                      </a:r>
                      <a:endParaRPr lang="tr-TR"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cap="none" dirty="0" err="1" smtClean="0">
                          <a:solidFill>
                            <a:schemeClr val="dk1"/>
                          </a:solidFill>
                          <a:effectLst/>
                          <a:latin typeface="+mn-lt"/>
                          <a:ea typeface="+mn-ea"/>
                          <a:cs typeface="+mn-cs"/>
                          <a:sym typeface="Arial"/>
                        </a:rPr>
                        <a:t>Wire</a:t>
                      </a:r>
                      <a:r>
                        <a:rPr lang="tr-TR" sz="1400" b="0" i="0" u="none" strike="noStrike" cap="none" baseline="0" dirty="0" smtClean="0">
                          <a:solidFill>
                            <a:schemeClr val="dk1"/>
                          </a:solidFill>
                          <a:effectLst/>
                          <a:latin typeface="+mn-lt"/>
                          <a:ea typeface="+mn-ea"/>
                          <a:cs typeface="+mn-cs"/>
                          <a:sym typeface="Arial"/>
                        </a:rPr>
                        <a:t> </a:t>
                      </a:r>
                      <a:r>
                        <a:rPr lang="tr-TR" sz="1400" b="0" i="0" u="none" strike="noStrike" cap="none" baseline="0" dirty="0" err="1" smtClean="0">
                          <a:solidFill>
                            <a:schemeClr val="dk1"/>
                          </a:solidFill>
                          <a:effectLst/>
                          <a:latin typeface="+mn-lt"/>
                          <a:ea typeface="+mn-ea"/>
                          <a:cs typeface="+mn-cs"/>
                          <a:sym typeface="Arial"/>
                        </a:rPr>
                        <a:t>Antenna</a:t>
                      </a:r>
                      <a:endParaRPr lang="tr-TR" dirty="0" smtClean="0"/>
                    </a:p>
                    <a:p>
                      <a:pPr algn="ctr"/>
                      <a:endParaRPr lang="tr-TR" dirty="0"/>
                    </a:p>
                  </a:txBody>
                  <a:tcPr/>
                </a:tc>
                <a:tc>
                  <a:txBody>
                    <a:bodyPr/>
                    <a:lstStyle/>
                    <a:p>
                      <a:pPr algn="ctr"/>
                      <a:r>
                        <a:rPr lang="tr-TR" dirty="0" smtClean="0"/>
                        <a:t>2.4</a:t>
                      </a:r>
                      <a:endParaRPr lang="en-US" dirty="0"/>
                    </a:p>
                  </a:txBody>
                  <a:tcPr/>
                </a:tc>
              </a:tr>
            </a:tbl>
          </a:graphicData>
        </a:graphic>
      </p:graphicFrame>
      <p:sp>
        <p:nvSpPr>
          <p:cNvPr id="15" name="Metin kutusu 14"/>
          <p:cNvSpPr txBox="1"/>
          <p:nvPr/>
        </p:nvSpPr>
        <p:spPr>
          <a:xfrm>
            <a:off x="228600" y="3153135"/>
            <a:ext cx="5655715" cy="338554"/>
          </a:xfrm>
          <a:prstGeom prst="rect">
            <a:avLst/>
          </a:prstGeom>
          <a:noFill/>
        </p:spPr>
        <p:txBody>
          <a:bodyPr wrap="none" rtlCol="0">
            <a:spAutoFit/>
          </a:bodyPr>
          <a:lstStyle/>
          <a:p>
            <a:r>
              <a:rPr lang="tr-TR" sz="1600" b="1" dirty="0" err="1" smtClean="0"/>
              <a:t>Selected</a:t>
            </a:r>
            <a:r>
              <a:rPr lang="tr-TR" sz="1600" b="1" dirty="0" smtClean="0"/>
              <a:t> </a:t>
            </a:r>
            <a:r>
              <a:rPr lang="tr-TR" sz="1600" b="1" dirty="0" err="1" smtClean="0"/>
              <a:t>Container</a:t>
            </a:r>
            <a:r>
              <a:rPr lang="tr-TR" sz="1600" b="1" dirty="0" smtClean="0"/>
              <a:t> </a:t>
            </a:r>
            <a:r>
              <a:rPr lang="tr-TR" sz="1600" b="1" dirty="0" err="1" smtClean="0"/>
              <a:t>Antenna</a:t>
            </a:r>
            <a:r>
              <a:rPr lang="tr-TR" sz="1600" b="1" dirty="0" smtClean="0"/>
              <a:t>: </a:t>
            </a:r>
            <a:r>
              <a:rPr lang="tr-TR" sz="1600" dirty="0" err="1" smtClean="0"/>
              <a:t>Xbee</a:t>
            </a:r>
            <a:r>
              <a:rPr lang="tr-TR" sz="1600" dirty="0" smtClean="0"/>
              <a:t> Pro S2C </a:t>
            </a:r>
            <a:r>
              <a:rPr lang="tr-TR" sz="1600" dirty="0" err="1" smtClean="0"/>
              <a:t>Wire</a:t>
            </a:r>
            <a:r>
              <a:rPr lang="tr-TR" sz="1600" dirty="0" smtClean="0"/>
              <a:t> </a:t>
            </a:r>
            <a:r>
              <a:rPr lang="tr-TR" sz="1600" dirty="0" err="1" smtClean="0"/>
              <a:t>Antenna</a:t>
            </a:r>
            <a:endParaRPr lang="tr-TR" sz="1600" b="1" dirty="0"/>
          </a:p>
        </p:txBody>
      </p:sp>
      <p:pic>
        <p:nvPicPr>
          <p:cNvPr id="16" name="Resim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23" y="3829243"/>
            <a:ext cx="1669827" cy="1780489"/>
          </a:xfrm>
          <a:prstGeom prst="rect">
            <a:avLst/>
          </a:prstGeom>
        </p:spPr>
      </p:pic>
      <p:sp>
        <p:nvSpPr>
          <p:cNvPr id="17" name="Metin kutusu 16"/>
          <p:cNvSpPr txBox="1"/>
          <p:nvPr/>
        </p:nvSpPr>
        <p:spPr>
          <a:xfrm>
            <a:off x="2129050" y="3604814"/>
            <a:ext cx="3557516" cy="830997"/>
          </a:xfrm>
          <a:prstGeom prst="rect">
            <a:avLst/>
          </a:prstGeom>
          <a:noFill/>
        </p:spPr>
        <p:txBody>
          <a:bodyPr wrap="square" rtlCol="0">
            <a:spAutoFit/>
          </a:bodyPr>
          <a:lstStyle/>
          <a:p>
            <a:pPr marL="285750" indent="-285750">
              <a:buFont typeface="Arial" panose="020B0604020202020204" pitchFamily="34" charset="0"/>
              <a:buChar char="•"/>
            </a:pPr>
            <a:r>
              <a:rPr lang="tr-TR" sz="1600" dirty="0" smtClean="0"/>
              <a:t>High </a:t>
            </a:r>
            <a:r>
              <a:rPr lang="tr-TR" sz="1600" dirty="0" err="1" smtClean="0"/>
              <a:t>gain</a:t>
            </a:r>
            <a:r>
              <a:rPr lang="tr-TR" sz="1600" dirty="0" smtClean="0"/>
              <a:t> </a:t>
            </a:r>
            <a:r>
              <a:rPr lang="tr-TR" sz="1600" dirty="0" err="1" smtClean="0"/>
              <a:t>value</a:t>
            </a:r>
            <a:endParaRPr lang="tr-TR" sz="1600" dirty="0" smtClean="0"/>
          </a:p>
          <a:p>
            <a:pPr marL="285750" indent="-285750">
              <a:buFont typeface="Arial" panose="020B0604020202020204" pitchFamily="34" charset="0"/>
              <a:buChar char="•"/>
            </a:pPr>
            <a:r>
              <a:rPr lang="en-US" sz="1600" dirty="0"/>
              <a:t>No need for an external </a:t>
            </a:r>
            <a:r>
              <a:rPr lang="en-US" sz="1600" dirty="0" smtClean="0"/>
              <a:t>antenna</a:t>
            </a:r>
            <a:endParaRPr lang="tr-TR" sz="1600" dirty="0" smtClean="0"/>
          </a:p>
          <a:p>
            <a:pPr marL="285750" indent="-285750">
              <a:buFont typeface="Arial" panose="020B0604020202020204" pitchFamily="34" charset="0"/>
              <a:buChar char="•"/>
            </a:pPr>
            <a:r>
              <a:rPr lang="tr-TR" sz="1600" dirty="0" err="1" smtClean="0"/>
              <a:t>Adequate</a:t>
            </a:r>
            <a:r>
              <a:rPr lang="tr-TR" sz="1600" dirty="0" smtClean="0"/>
              <a:t> </a:t>
            </a:r>
            <a:r>
              <a:rPr lang="tr-TR" sz="1600" dirty="0" err="1" smtClean="0"/>
              <a:t>frequency</a:t>
            </a:r>
            <a:r>
              <a:rPr lang="tr-TR" sz="1600" dirty="0" smtClean="0"/>
              <a:t> </a:t>
            </a:r>
            <a:r>
              <a:rPr lang="tr-TR" sz="1600" dirty="0" err="1" smtClean="0"/>
              <a:t>value</a:t>
            </a:r>
            <a:endParaRPr lang="tr-TR" sz="1600" dirty="0"/>
          </a:p>
        </p:txBody>
      </p:sp>
      <p:pic>
        <p:nvPicPr>
          <p:cNvPr id="3" name="Resim 2"/>
          <p:cNvPicPr>
            <a:picLocks noChangeAspect="1"/>
          </p:cNvPicPr>
          <p:nvPr/>
        </p:nvPicPr>
        <p:blipFill>
          <a:blip r:embed="rId4"/>
          <a:stretch>
            <a:fillRect/>
          </a:stretch>
        </p:blipFill>
        <p:spPr>
          <a:xfrm>
            <a:off x="6059933" y="3153135"/>
            <a:ext cx="2590580" cy="2653111"/>
          </a:xfrm>
          <a:prstGeom prst="rect">
            <a:avLst/>
          </a:prstGeom>
        </p:spPr>
      </p:pic>
      <p:sp>
        <p:nvSpPr>
          <p:cNvPr id="13" name="Metin kutusu 12"/>
          <p:cNvSpPr txBox="1"/>
          <p:nvPr/>
        </p:nvSpPr>
        <p:spPr>
          <a:xfrm>
            <a:off x="6460050" y="5811253"/>
            <a:ext cx="1883849" cy="338554"/>
          </a:xfrm>
          <a:prstGeom prst="rect">
            <a:avLst/>
          </a:prstGeom>
          <a:noFill/>
        </p:spPr>
        <p:txBody>
          <a:bodyPr wrap="none" rtlCol="0">
            <a:spAutoFit/>
          </a:bodyPr>
          <a:lstStyle/>
          <a:p>
            <a:r>
              <a:rPr lang="tr-TR" sz="1600" b="1" dirty="0" err="1"/>
              <a:t>R</a:t>
            </a:r>
            <a:r>
              <a:rPr lang="tr-TR" sz="1600" b="1" dirty="0" err="1" smtClean="0"/>
              <a:t>adiation</a:t>
            </a:r>
            <a:r>
              <a:rPr lang="tr-TR" sz="1600" b="1" dirty="0" smtClean="0"/>
              <a:t> </a:t>
            </a:r>
            <a:r>
              <a:rPr lang="tr-TR" sz="1600" b="1" dirty="0" err="1" smtClean="0"/>
              <a:t>Pattern</a:t>
            </a:r>
            <a:endParaRPr lang="tr-TR" sz="1600" b="1"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Shape 605"/>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06" name="Shape 606"/>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65</a:t>
            </a:fld>
            <a:endParaRPr lang="en-US" sz="1000" b="0" i="0" u="none" strike="noStrike" cap="none">
              <a:solidFill>
                <a:schemeClr val="dk1"/>
              </a:solidFill>
              <a:latin typeface="Arial"/>
              <a:ea typeface="Arial"/>
              <a:cs typeface="Arial"/>
              <a:sym typeface="Arial"/>
            </a:endParaRPr>
          </a:p>
        </p:txBody>
      </p:sp>
      <p:sp>
        <p:nvSpPr>
          <p:cNvPr id="607" name="Shape 607"/>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Antenna Trade &amp; Selection</a:t>
            </a:r>
          </a:p>
        </p:txBody>
      </p:sp>
      <p:sp>
        <p:nvSpPr>
          <p:cNvPr id="609" name="Shape 609"/>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611" name="Shape 61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o 9"/>
          <p:cNvGraphicFramePr>
            <a:graphicFrameLocks noGrp="1"/>
          </p:cNvGraphicFramePr>
          <p:nvPr>
            <p:extLst>
              <p:ext uri="{D42A27DB-BD31-4B8C-83A1-F6EECF244321}">
                <p14:modId xmlns:p14="http://schemas.microsoft.com/office/powerpoint/2010/main" val="3865752653"/>
              </p:ext>
            </p:extLst>
          </p:nvPr>
        </p:nvGraphicFramePr>
        <p:xfrm>
          <a:off x="228600" y="1091821"/>
          <a:ext cx="8656090" cy="1887030"/>
        </p:xfrm>
        <a:graphic>
          <a:graphicData uri="http://schemas.openxmlformats.org/drawingml/2006/table">
            <a:tbl>
              <a:tblPr firstRow="1" bandRow="1">
                <a:tableStyleId>{284E427A-3D55-4303-BF80-6455036E1DE7}</a:tableStyleId>
              </a:tblPr>
              <a:tblGrid>
                <a:gridCol w="1731218"/>
                <a:gridCol w="1731218"/>
                <a:gridCol w="1731218"/>
                <a:gridCol w="1731218"/>
                <a:gridCol w="1731218"/>
              </a:tblGrid>
              <a:tr h="577755">
                <a:tc>
                  <a:txBody>
                    <a:bodyPr/>
                    <a:lstStyle/>
                    <a:p>
                      <a:pPr algn="ctr"/>
                      <a:r>
                        <a:rPr lang="tr-TR" dirty="0" err="1" smtClean="0"/>
                        <a:t>Antenna</a:t>
                      </a:r>
                      <a:r>
                        <a:rPr lang="tr-TR" dirty="0" smtClean="0"/>
                        <a:t> Model</a:t>
                      </a:r>
                      <a:endParaRPr lang="tr-TR" dirty="0"/>
                    </a:p>
                  </a:txBody>
                  <a:tcPr/>
                </a:tc>
                <a:tc>
                  <a:txBody>
                    <a:bodyPr/>
                    <a:lstStyle/>
                    <a:p>
                      <a:pPr algn="ctr"/>
                      <a:r>
                        <a:rPr lang="tr-TR" dirty="0" err="1" smtClean="0"/>
                        <a:t>Gain</a:t>
                      </a:r>
                      <a:endParaRPr lang="tr-TR" dirty="0"/>
                    </a:p>
                  </a:txBody>
                  <a:tcPr/>
                </a:tc>
                <a:tc>
                  <a:txBody>
                    <a:bodyPr/>
                    <a:lstStyle/>
                    <a:p>
                      <a:pPr algn="ctr"/>
                      <a:r>
                        <a:rPr lang="tr-TR" dirty="0" err="1" smtClean="0"/>
                        <a:t>Dimensions</a:t>
                      </a:r>
                      <a:endParaRPr lang="tr-TR" dirty="0"/>
                    </a:p>
                  </a:txBody>
                  <a:tcPr/>
                </a:tc>
                <a:tc>
                  <a:txBody>
                    <a:bodyPr/>
                    <a:lstStyle/>
                    <a:p>
                      <a:pPr algn="ctr"/>
                      <a:r>
                        <a:rPr lang="tr-TR" dirty="0" smtClean="0"/>
                        <a:t>Connector </a:t>
                      </a:r>
                      <a:r>
                        <a:rPr lang="tr-TR" dirty="0" err="1" smtClean="0"/>
                        <a:t>Type</a:t>
                      </a:r>
                      <a:r>
                        <a:rPr lang="tr-TR" baseline="0" dirty="0" smtClean="0"/>
                        <a:t> </a:t>
                      </a:r>
                      <a:endParaRPr lang="tr-TR" dirty="0"/>
                    </a:p>
                  </a:txBody>
                  <a:tcPr/>
                </a:tc>
                <a:tc>
                  <a:txBody>
                    <a:bodyPr/>
                    <a:lstStyle/>
                    <a:p>
                      <a:pPr algn="ctr"/>
                      <a:r>
                        <a:rPr lang="tr-TR" dirty="0" err="1" smtClean="0"/>
                        <a:t>Frequency</a:t>
                      </a:r>
                      <a:endParaRPr lang="tr-TR" dirty="0"/>
                    </a:p>
                  </a:txBody>
                  <a:tcPr/>
                </a:tc>
              </a:tr>
              <a:tr h="577755">
                <a:tc>
                  <a:txBody>
                    <a:bodyPr/>
                    <a:lstStyle/>
                    <a:p>
                      <a:pPr algn="ctr"/>
                      <a:r>
                        <a:rPr lang="tr-TR" dirty="0" err="1" smtClean="0"/>
                        <a:t>Wifi</a:t>
                      </a:r>
                      <a:r>
                        <a:rPr lang="tr-TR" dirty="0" smtClean="0"/>
                        <a:t> </a:t>
                      </a:r>
                      <a:r>
                        <a:rPr lang="tr-TR" dirty="0" err="1" smtClean="0"/>
                        <a:t>Quarter</a:t>
                      </a:r>
                      <a:r>
                        <a:rPr lang="tr-TR" dirty="0" smtClean="0"/>
                        <a:t> </a:t>
                      </a:r>
                      <a:r>
                        <a:rPr lang="tr-TR" dirty="0" err="1" smtClean="0"/>
                        <a:t>Wave</a:t>
                      </a:r>
                      <a:r>
                        <a:rPr lang="tr-TR" dirty="0" smtClean="0"/>
                        <a:t> U.FL </a:t>
                      </a:r>
                      <a:r>
                        <a:rPr lang="tr-TR" dirty="0" err="1" smtClean="0"/>
                        <a:t>Antenna</a:t>
                      </a:r>
                      <a:r>
                        <a:rPr lang="tr-TR" dirty="0" smtClean="0"/>
                        <a:t> </a:t>
                      </a:r>
                    </a:p>
                    <a:p>
                      <a:pPr algn="ctr"/>
                      <a:r>
                        <a:rPr lang="tr-TR" dirty="0" smtClean="0"/>
                        <a:t>(A24-QUF-P4S)</a:t>
                      </a:r>
                      <a:endParaRPr lang="tr-TR" dirty="0"/>
                    </a:p>
                  </a:txBody>
                  <a:tcPr/>
                </a:tc>
                <a:tc>
                  <a:txBody>
                    <a:bodyPr/>
                    <a:lstStyle/>
                    <a:p>
                      <a:pPr algn="ctr"/>
                      <a:r>
                        <a:rPr lang="tr-TR" dirty="0" smtClean="0"/>
                        <a:t>1.8 </a:t>
                      </a:r>
                      <a:r>
                        <a:rPr lang="tr-TR" dirty="0" err="1" smtClean="0"/>
                        <a:t>dBi</a:t>
                      </a:r>
                      <a:r>
                        <a:rPr lang="tr-TR" baseline="0" dirty="0" smtClean="0"/>
                        <a:t> </a:t>
                      </a:r>
                      <a:endParaRPr lang="tr-TR" dirty="0"/>
                    </a:p>
                  </a:txBody>
                  <a:tcPr/>
                </a:tc>
                <a:tc>
                  <a:txBody>
                    <a:bodyPr/>
                    <a:lstStyle/>
                    <a:p>
                      <a:pPr algn="ctr"/>
                      <a:r>
                        <a:rPr lang="tr-TR" dirty="0" smtClean="0"/>
                        <a:t>102</a:t>
                      </a:r>
                      <a:r>
                        <a:rPr lang="tr-TR" baseline="0" dirty="0" smtClean="0"/>
                        <a:t> x 3 x 3 mm</a:t>
                      </a:r>
                      <a:endParaRPr lang="tr-TR" dirty="0"/>
                    </a:p>
                  </a:txBody>
                  <a:tcPr/>
                </a:tc>
                <a:tc>
                  <a:txBody>
                    <a:bodyPr/>
                    <a:lstStyle/>
                    <a:p>
                      <a:pPr algn="ctr"/>
                      <a:r>
                        <a:rPr lang="tr-TR" dirty="0" smtClean="0"/>
                        <a:t>U.FL</a:t>
                      </a:r>
                      <a:endParaRPr lang="tr-TR" dirty="0"/>
                    </a:p>
                  </a:txBody>
                  <a:tcPr/>
                </a:tc>
                <a:tc>
                  <a:txBody>
                    <a:bodyPr/>
                    <a:lstStyle/>
                    <a:p>
                      <a:pPr algn="ctr"/>
                      <a:r>
                        <a:rPr lang="tr-TR" dirty="0" smtClean="0"/>
                        <a:t>2.4 GHz</a:t>
                      </a:r>
                      <a:endParaRPr lang="tr-TR" dirty="0"/>
                    </a:p>
                  </a:txBody>
                  <a:tcPr/>
                </a:tc>
              </a:tr>
              <a:tr h="577755">
                <a:tc>
                  <a:txBody>
                    <a:bodyPr/>
                    <a:lstStyle/>
                    <a:p>
                      <a:pPr algn="ctr"/>
                      <a:r>
                        <a:rPr lang="tr-TR" dirty="0" err="1" smtClean="0"/>
                        <a:t>Xbee</a:t>
                      </a:r>
                      <a:r>
                        <a:rPr lang="tr-TR" baseline="0" dirty="0" smtClean="0"/>
                        <a:t> Pro Series 2  </a:t>
                      </a:r>
                      <a:r>
                        <a:rPr lang="tr-TR" baseline="0" dirty="0" err="1" smtClean="0"/>
                        <a:t>Wire</a:t>
                      </a:r>
                      <a:r>
                        <a:rPr lang="tr-TR" baseline="0" dirty="0" smtClean="0"/>
                        <a:t> </a:t>
                      </a:r>
                      <a:r>
                        <a:rPr lang="tr-TR" baseline="0" dirty="0" err="1" smtClean="0"/>
                        <a:t>Antenna</a:t>
                      </a:r>
                      <a:endParaRPr lang="tr-TR" dirty="0"/>
                    </a:p>
                  </a:txBody>
                  <a:tcPr/>
                </a:tc>
                <a:tc>
                  <a:txBody>
                    <a:bodyPr/>
                    <a:lstStyle/>
                    <a:p>
                      <a:pPr algn="ctr"/>
                      <a:r>
                        <a:rPr lang="tr-TR" dirty="0" smtClean="0"/>
                        <a:t>2.1 </a:t>
                      </a:r>
                      <a:r>
                        <a:rPr lang="tr-TR" dirty="0" err="1" smtClean="0"/>
                        <a:t>dBi</a:t>
                      </a:r>
                      <a:endParaRPr lang="tr-TR" dirty="0"/>
                    </a:p>
                  </a:txBody>
                  <a:tcPr/>
                </a:tc>
                <a:tc>
                  <a:txBody>
                    <a:bodyPr/>
                    <a:lstStyle/>
                    <a:p>
                      <a:pPr algn="ctr"/>
                      <a:r>
                        <a:rPr lang="tr-TR" dirty="0" smtClean="0"/>
                        <a:t>10.35 mm</a:t>
                      </a:r>
                      <a:endParaRPr lang="tr-T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cap="none" dirty="0" err="1" smtClean="0">
                          <a:solidFill>
                            <a:schemeClr val="dk1"/>
                          </a:solidFill>
                          <a:effectLst/>
                          <a:latin typeface="+mn-lt"/>
                          <a:ea typeface="+mn-ea"/>
                          <a:cs typeface="+mn-cs"/>
                          <a:sym typeface="Arial"/>
                        </a:rPr>
                        <a:t>Wire</a:t>
                      </a:r>
                      <a:r>
                        <a:rPr lang="tr-TR" sz="1400" b="0" i="0" u="none" strike="noStrike" cap="none" baseline="0" dirty="0" smtClean="0">
                          <a:solidFill>
                            <a:schemeClr val="dk1"/>
                          </a:solidFill>
                          <a:effectLst/>
                          <a:latin typeface="+mn-lt"/>
                          <a:ea typeface="+mn-ea"/>
                          <a:cs typeface="+mn-cs"/>
                          <a:sym typeface="Arial"/>
                        </a:rPr>
                        <a:t> </a:t>
                      </a:r>
                      <a:r>
                        <a:rPr lang="tr-TR" sz="1400" b="0" i="0" u="none" strike="noStrike" cap="none" baseline="0" dirty="0" err="1" smtClean="0">
                          <a:solidFill>
                            <a:schemeClr val="dk1"/>
                          </a:solidFill>
                          <a:effectLst/>
                          <a:latin typeface="+mn-lt"/>
                          <a:ea typeface="+mn-ea"/>
                          <a:cs typeface="+mn-cs"/>
                          <a:sym typeface="Arial"/>
                        </a:rPr>
                        <a:t>Antenna</a:t>
                      </a:r>
                      <a:endParaRPr lang="tr-TR" dirty="0" smtClean="0"/>
                    </a:p>
                    <a:p>
                      <a:pPr algn="ctr"/>
                      <a:endParaRPr lang="tr-TR" dirty="0"/>
                    </a:p>
                  </a:txBody>
                  <a:tcPr/>
                </a:tc>
                <a:tc>
                  <a:txBody>
                    <a:bodyPr/>
                    <a:lstStyle/>
                    <a:p>
                      <a:pPr algn="ctr"/>
                      <a:r>
                        <a:rPr lang="tr-TR" dirty="0" smtClean="0"/>
                        <a:t>2.4 GHz</a:t>
                      </a:r>
                      <a:endParaRPr lang="tr-TR" dirty="0"/>
                    </a:p>
                  </a:txBody>
                  <a:tcPr/>
                </a:tc>
              </a:tr>
            </a:tbl>
          </a:graphicData>
        </a:graphic>
      </p:graphicFrame>
      <p:sp>
        <p:nvSpPr>
          <p:cNvPr id="11" name="Metin kutusu 10"/>
          <p:cNvSpPr txBox="1"/>
          <p:nvPr/>
        </p:nvSpPr>
        <p:spPr>
          <a:xfrm>
            <a:off x="228600" y="3507475"/>
            <a:ext cx="5655715" cy="338554"/>
          </a:xfrm>
          <a:prstGeom prst="rect">
            <a:avLst/>
          </a:prstGeom>
          <a:noFill/>
        </p:spPr>
        <p:txBody>
          <a:bodyPr wrap="none" rtlCol="0">
            <a:spAutoFit/>
          </a:bodyPr>
          <a:lstStyle/>
          <a:p>
            <a:r>
              <a:rPr lang="tr-TR" sz="1600" b="1" dirty="0" err="1" smtClean="0"/>
              <a:t>Selected</a:t>
            </a:r>
            <a:r>
              <a:rPr lang="tr-TR" sz="1600" b="1" dirty="0" smtClean="0"/>
              <a:t> </a:t>
            </a:r>
            <a:r>
              <a:rPr lang="tr-TR" sz="1600" b="1" dirty="0" err="1" smtClean="0"/>
              <a:t>Container</a:t>
            </a:r>
            <a:r>
              <a:rPr lang="tr-TR" sz="1600" b="1" dirty="0" smtClean="0"/>
              <a:t> </a:t>
            </a:r>
            <a:r>
              <a:rPr lang="tr-TR" sz="1600" b="1" dirty="0" err="1" smtClean="0"/>
              <a:t>Antenna</a:t>
            </a:r>
            <a:r>
              <a:rPr lang="tr-TR" sz="1600" b="1" dirty="0" smtClean="0"/>
              <a:t>: </a:t>
            </a:r>
            <a:r>
              <a:rPr lang="tr-TR" sz="1600" dirty="0" err="1" smtClean="0"/>
              <a:t>Xbee</a:t>
            </a:r>
            <a:r>
              <a:rPr lang="tr-TR" sz="1600" dirty="0" smtClean="0"/>
              <a:t> Pro S2C </a:t>
            </a:r>
            <a:r>
              <a:rPr lang="tr-TR" sz="1600" dirty="0" err="1" smtClean="0"/>
              <a:t>Wire</a:t>
            </a:r>
            <a:r>
              <a:rPr lang="tr-TR" sz="1600" dirty="0" smtClean="0"/>
              <a:t> </a:t>
            </a:r>
            <a:r>
              <a:rPr lang="tr-TR" sz="1600" dirty="0" err="1" smtClean="0"/>
              <a:t>Antenna</a:t>
            </a:r>
            <a:endParaRPr lang="tr-TR" sz="1600" b="1" dirty="0"/>
          </a:p>
        </p:txBody>
      </p:sp>
      <p:pic>
        <p:nvPicPr>
          <p:cNvPr id="12" name="Resi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23" y="4183583"/>
            <a:ext cx="1669827" cy="1780489"/>
          </a:xfrm>
          <a:prstGeom prst="rect">
            <a:avLst/>
          </a:prstGeom>
        </p:spPr>
      </p:pic>
      <p:sp>
        <p:nvSpPr>
          <p:cNvPr id="13" name="Metin kutusu 12"/>
          <p:cNvSpPr txBox="1"/>
          <p:nvPr/>
        </p:nvSpPr>
        <p:spPr>
          <a:xfrm>
            <a:off x="2538484" y="4053385"/>
            <a:ext cx="5882185" cy="830997"/>
          </a:xfrm>
          <a:prstGeom prst="rect">
            <a:avLst/>
          </a:prstGeom>
          <a:noFill/>
        </p:spPr>
        <p:txBody>
          <a:bodyPr wrap="square" rtlCol="0">
            <a:spAutoFit/>
          </a:bodyPr>
          <a:lstStyle/>
          <a:p>
            <a:pPr marL="285750" indent="-285750">
              <a:buFont typeface="Arial" panose="020B0604020202020204" pitchFamily="34" charset="0"/>
              <a:buChar char="•"/>
            </a:pPr>
            <a:r>
              <a:rPr lang="tr-TR" sz="1600" dirty="0" smtClean="0"/>
              <a:t>High </a:t>
            </a:r>
            <a:r>
              <a:rPr lang="tr-TR" sz="1600" dirty="0" err="1" smtClean="0"/>
              <a:t>gain</a:t>
            </a:r>
            <a:r>
              <a:rPr lang="tr-TR" sz="1600" dirty="0" smtClean="0"/>
              <a:t> </a:t>
            </a:r>
            <a:r>
              <a:rPr lang="tr-TR" sz="1600" dirty="0" err="1" smtClean="0"/>
              <a:t>value</a:t>
            </a:r>
            <a:endParaRPr lang="tr-TR" sz="1600" dirty="0" smtClean="0"/>
          </a:p>
          <a:p>
            <a:pPr marL="285750" indent="-285750">
              <a:buFont typeface="Arial" panose="020B0604020202020204" pitchFamily="34" charset="0"/>
              <a:buChar char="•"/>
            </a:pPr>
            <a:r>
              <a:rPr lang="en-US" sz="1600" dirty="0"/>
              <a:t>No need for an external </a:t>
            </a:r>
            <a:r>
              <a:rPr lang="en-US" sz="1600" dirty="0" smtClean="0"/>
              <a:t>antenna</a:t>
            </a:r>
            <a:endParaRPr lang="tr-TR" sz="1600" dirty="0" smtClean="0"/>
          </a:p>
          <a:p>
            <a:pPr marL="285750" indent="-285750">
              <a:buFont typeface="Arial" panose="020B0604020202020204" pitchFamily="34" charset="0"/>
              <a:buChar char="•"/>
            </a:pPr>
            <a:r>
              <a:rPr lang="tr-TR" sz="1600" dirty="0" err="1" smtClean="0"/>
              <a:t>Adequate</a:t>
            </a:r>
            <a:r>
              <a:rPr lang="tr-TR" sz="1600" dirty="0" smtClean="0"/>
              <a:t> </a:t>
            </a:r>
            <a:r>
              <a:rPr lang="tr-TR" sz="1600" dirty="0" err="1" smtClean="0"/>
              <a:t>frequency</a:t>
            </a:r>
            <a:r>
              <a:rPr lang="tr-TR" sz="1600" dirty="0" smtClean="0"/>
              <a:t> </a:t>
            </a:r>
            <a:r>
              <a:rPr lang="tr-TR" sz="1600" dirty="0" err="1" smtClean="0"/>
              <a:t>value</a:t>
            </a:r>
            <a:endParaRPr lang="tr-TR" sz="1600" dirty="0"/>
          </a:p>
        </p:txBody>
      </p:sp>
      <p:sp>
        <p:nvSpPr>
          <p:cNvPr id="14" name="Dikdörtgen 13"/>
          <p:cNvSpPr/>
          <p:nvPr/>
        </p:nvSpPr>
        <p:spPr>
          <a:xfrm>
            <a:off x="5475947" y="5438647"/>
            <a:ext cx="2904962" cy="307777"/>
          </a:xfrm>
          <a:prstGeom prst="rect">
            <a:avLst/>
          </a:prstGeom>
        </p:spPr>
        <p:txBody>
          <a:bodyPr wrap="none">
            <a:spAutoFit/>
          </a:bodyPr>
          <a:lstStyle/>
          <a:p>
            <a:pPr marL="342900" lvl="0" indent="-342900">
              <a:spcBef>
                <a:spcPts val="480"/>
              </a:spcBef>
              <a:buClr>
                <a:schemeClr val="dk1"/>
              </a:buClr>
              <a:buSzPct val="100000"/>
              <a:buFont typeface="Arial"/>
              <a:buChar char="•"/>
            </a:pPr>
            <a:r>
              <a:rPr lang="en-US" b="1" dirty="0">
                <a:solidFill>
                  <a:srgbClr val="FF0000"/>
                </a:solidFill>
              </a:rPr>
              <a:t>Antenna range and patterns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17" name="Shape 61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66</a:t>
            </a:fld>
            <a:endParaRPr lang="en-US" sz="1000" b="0" i="0" u="none" strike="noStrike" cap="none">
              <a:solidFill>
                <a:schemeClr val="dk1"/>
              </a:solidFill>
              <a:latin typeface="Arial"/>
              <a:ea typeface="Arial"/>
              <a:cs typeface="Arial"/>
              <a:sym typeface="Arial"/>
            </a:endParaRPr>
          </a:p>
        </p:txBody>
      </p:sp>
      <p:sp>
        <p:nvSpPr>
          <p:cNvPr id="618" name="Shape 618"/>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Radio Configuration</a:t>
            </a:r>
          </a:p>
        </p:txBody>
      </p:sp>
      <p:sp>
        <p:nvSpPr>
          <p:cNvPr id="620" name="Shape 620"/>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622" name="Shape 62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o 9"/>
          <p:cNvGraphicFramePr>
            <a:graphicFrameLocks noGrp="1"/>
          </p:cNvGraphicFramePr>
          <p:nvPr>
            <p:extLst>
              <p:ext uri="{D42A27DB-BD31-4B8C-83A1-F6EECF244321}">
                <p14:modId xmlns:p14="http://schemas.microsoft.com/office/powerpoint/2010/main" val="2992610486"/>
              </p:ext>
            </p:extLst>
          </p:nvPr>
        </p:nvGraphicFramePr>
        <p:xfrm>
          <a:off x="228598" y="1091821"/>
          <a:ext cx="8458200" cy="1733265"/>
        </p:xfrm>
        <a:graphic>
          <a:graphicData uri="http://schemas.openxmlformats.org/drawingml/2006/table">
            <a:tbl>
              <a:tblPr firstRow="1" bandRow="1">
                <a:tableStyleId>{284E427A-3D55-4303-BF80-6455036E1DE7}</a:tableStyleId>
              </a:tblPr>
              <a:tblGrid>
                <a:gridCol w="2114550"/>
                <a:gridCol w="2114550"/>
                <a:gridCol w="2114550"/>
                <a:gridCol w="2114550"/>
              </a:tblGrid>
              <a:tr h="577755">
                <a:tc>
                  <a:txBody>
                    <a:bodyPr/>
                    <a:lstStyle/>
                    <a:p>
                      <a:pPr algn="ctr"/>
                      <a:r>
                        <a:rPr lang="tr-TR" dirty="0" err="1" smtClean="0"/>
                        <a:t>Xbee</a:t>
                      </a:r>
                      <a:r>
                        <a:rPr lang="tr-TR" baseline="0" dirty="0" smtClean="0"/>
                        <a:t> </a:t>
                      </a:r>
                      <a:r>
                        <a:rPr lang="tr-TR" baseline="0" dirty="0" err="1" smtClean="0"/>
                        <a:t>Models</a:t>
                      </a:r>
                      <a:endParaRPr lang="tr-TR" dirty="0"/>
                    </a:p>
                  </a:txBody>
                  <a:tcPr/>
                </a:tc>
                <a:tc>
                  <a:txBody>
                    <a:bodyPr/>
                    <a:lstStyle/>
                    <a:p>
                      <a:pPr algn="ctr"/>
                      <a:r>
                        <a:rPr lang="tr-TR" dirty="0" err="1" smtClean="0"/>
                        <a:t>Transmit</a:t>
                      </a:r>
                      <a:endParaRPr lang="tr-TR" dirty="0" smtClean="0"/>
                    </a:p>
                    <a:p>
                      <a:pPr algn="ctr"/>
                      <a:r>
                        <a:rPr lang="tr-TR" dirty="0" err="1" smtClean="0"/>
                        <a:t>Power</a:t>
                      </a:r>
                      <a:r>
                        <a:rPr lang="tr-TR" dirty="0" smtClean="0"/>
                        <a:t>(</a:t>
                      </a:r>
                      <a:r>
                        <a:rPr lang="tr-TR" dirty="0" err="1" smtClean="0"/>
                        <a:t>dBm</a:t>
                      </a:r>
                      <a:r>
                        <a:rPr lang="tr-TR" dirty="0" smtClean="0"/>
                        <a:t>)</a:t>
                      </a:r>
                      <a:endParaRPr lang="tr-TR" dirty="0"/>
                    </a:p>
                  </a:txBody>
                  <a:tcPr/>
                </a:tc>
                <a:tc>
                  <a:txBody>
                    <a:bodyPr/>
                    <a:lstStyle/>
                    <a:p>
                      <a:pPr algn="ctr"/>
                      <a:r>
                        <a:rPr lang="tr-TR" dirty="0" err="1" smtClean="0"/>
                        <a:t>Range</a:t>
                      </a:r>
                      <a:endParaRPr lang="tr-TR" dirty="0" smtClean="0"/>
                    </a:p>
                    <a:p>
                      <a:pPr algn="ctr"/>
                      <a:r>
                        <a:rPr lang="tr-TR" dirty="0" smtClean="0"/>
                        <a:t>(</a:t>
                      </a:r>
                      <a:r>
                        <a:rPr lang="tr-TR" dirty="0" err="1" smtClean="0"/>
                        <a:t>meter</a:t>
                      </a:r>
                      <a:r>
                        <a:rPr lang="tr-TR" dirty="0" smtClean="0"/>
                        <a:t>)</a:t>
                      </a:r>
                      <a:endParaRPr lang="tr-TR" dirty="0"/>
                    </a:p>
                  </a:txBody>
                  <a:tcPr/>
                </a:tc>
                <a:tc>
                  <a:txBody>
                    <a:bodyPr/>
                    <a:lstStyle/>
                    <a:p>
                      <a:pPr algn="ctr"/>
                      <a:r>
                        <a:rPr lang="tr-TR" dirty="0" smtClean="0"/>
                        <a:t>Data Rate</a:t>
                      </a:r>
                    </a:p>
                    <a:p>
                      <a:pPr algn="ctr"/>
                      <a:r>
                        <a:rPr lang="tr-TR" dirty="0" smtClean="0"/>
                        <a:t>(</a:t>
                      </a:r>
                      <a:r>
                        <a:rPr lang="tr-TR" dirty="0" err="1" smtClean="0"/>
                        <a:t>Kbps</a:t>
                      </a:r>
                      <a:r>
                        <a:rPr lang="tr-TR" dirty="0" smtClean="0"/>
                        <a:t>)</a:t>
                      </a:r>
                      <a:endParaRPr lang="tr-TR" dirty="0"/>
                    </a:p>
                  </a:txBody>
                  <a:tcPr/>
                </a:tc>
              </a:tr>
              <a:tr h="577755">
                <a:tc>
                  <a:txBody>
                    <a:bodyPr/>
                    <a:lstStyle/>
                    <a:p>
                      <a:pPr algn="ctr"/>
                      <a:r>
                        <a:rPr lang="tr-TR" dirty="0" smtClean="0"/>
                        <a:t>XBee Pro S2C</a:t>
                      </a:r>
                    </a:p>
                    <a:p>
                      <a:pPr algn="ctr"/>
                      <a:r>
                        <a:rPr lang="tr-TR" dirty="0" smtClean="0"/>
                        <a:t>2.4 GHz</a:t>
                      </a:r>
                      <a:endParaRPr lang="tr-TR" dirty="0"/>
                    </a:p>
                  </a:txBody>
                  <a:tcPr/>
                </a:tc>
                <a:tc>
                  <a:txBody>
                    <a:bodyPr/>
                    <a:lstStyle/>
                    <a:p>
                      <a:pPr algn="ctr"/>
                      <a:r>
                        <a:rPr lang="tr-TR" dirty="0" smtClean="0"/>
                        <a:t>0</a:t>
                      </a:r>
                      <a:endParaRPr lang="tr-TR" dirty="0"/>
                    </a:p>
                  </a:txBody>
                  <a:tcPr/>
                </a:tc>
                <a:tc>
                  <a:txBody>
                    <a:bodyPr/>
                    <a:lstStyle/>
                    <a:p>
                      <a:pPr algn="ctr"/>
                      <a:r>
                        <a:rPr lang="tr-TR" dirty="0" smtClean="0"/>
                        <a:t>100</a:t>
                      </a:r>
                      <a:endParaRPr lang="tr-TR" dirty="0"/>
                    </a:p>
                  </a:txBody>
                  <a:tcPr/>
                </a:tc>
                <a:tc>
                  <a:txBody>
                    <a:bodyPr/>
                    <a:lstStyle/>
                    <a:p>
                      <a:pPr algn="ctr"/>
                      <a:r>
                        <a:rPr lang="tr-TR" dirty="0" smtClean="0"/>
                        <a:t>250</a:t>
                      </a:r>
                      <a:endParaRPr lang="tr-TR" dirty="0"/>
                    </a:p>
                  </a:txBody>
                  <a:tcPr/>
                </a:tc>
              </a:tr>
              <a:tr h="577755">
                <a:tc>
                  <a:txBody>
                    <a:bodyPr/>
                    <a:lstStyle/>
                    <a:p>
                      <a:pPr algn="ctr"/>
                      <a:r>
                        <a:rPr lang="tr-TR" dirty="0" smtClean="0"/>
                        <a:t>XBee S1 2.4GHz</a:t>
                      </a:r>
                      <a:endParaRPr lang="tr-TR" dirty="0"/>
                    </a:p>
                  </a:txBody>
                  <a:tcPr/>
                </a:tc>
                <a:tc>
                  <a:txBody>
                    <a:bodyPr/>
                    <a:lstStyle/>
                    <a:p>
                      <a:pPr algn="ctr"/>
                      <a:r>
                        <a:rPr lang="tr-TR" dirty="0" smtClean="0"/>
                        <a:t>10</a:t>
                      </a:r>
                      <a:endParaRPr lang="tr-TR" dirty="0"/>
                    </a:p>
                  </a:txBody>
                  <a:tcPr/>
                </a:tc>
                <a:tc>
                  <a:txBody>
                    <a:bodyPr/>
                    <a:lstStyle/>
                    <a:p>
                      <a:pPr algn="ctr"/>
                      <a:r>
                        <a:rPr lang="tr-TR" dirty="0" smtClean="0"/>
                        <a:t>1600</a:t>
                      </a:r>
                      <a:endParaRPr lang="tr-TR" dirty="0"/>
                    </a:p>
                  </a:txBody>
                  <a:tcPr/>
                </a:tc>
                <a:tc>
                  <a:txBody>
                    <a:bodyPr/>
                    <a:lstStyle/>
                    <a:p>
                      <a:pPr algn="ctr"/>
                      <a:r>
                        <a:rPr lang="tr-TR" dirty="0" smtClean="0"/>
                        <a:t>250</a:t>
                      </a:r>
                      <a:endParaRPr lang="tr-TR" dirty="0"/>
                    </a:p>
                  </a:txBody>
                  <a:tcPr/>
                </a:tc>
              </a:tr>
            </a:tbl>
          </a:graphicData>
        </a:graphic>
      </p:graphicFrame>
      <p:sp>
        <p:nvSpPr>
          <p:cNvPr id="11" name="Metin kutusu 10"/>
          <p:cNvSpPr txBox="1"/>
          <p:nvPr/>
        </p:nvSpPr>
        <p:spPr>
          <a:xfrm>
            <a:off x="214086" y="3087206"/>
            <a:ext cx="5200463" cy="338554"/>
          </a:xfrm>
          <a:prstGeom prst="rect">
            <a:avLst/>
          </a:prstGeom>
          <a:noFill/>
        </p:spPr>
        <p:txBody>
          <a:bodyPr wrap="none" rtlCol="0">
            <a:spAutoFit/>
          </a:bodyPr>
          <a:lstStyle/>
          <a:p>
            <a:r>
              <a:rPr lang="en-US" sz="1600" b="1" dirty="0" smtClean="0"/>
              <a:t>Selected Container </a:t>
            </a:r>
            <a:r>
              <a:rPr lang="en-US" sz="1600" b="1" dirty="0" err="1" smtClean="0"/>
              <a:t>XBee</a:t>
            </a:r>
            <a:r>
              <a:rPr lang="en-US" sz="1600" b="1" dirty="0" smtClean="0"/>
              <a:t>: </a:t>
            </a:r>
            <a:r>
              <a:rPr lang="en-US" sz="1600" dirty="0" err="1" smtClean="0"/>
              <a:t>XBee</a:t>
            </a:r>
            <a:r>
              <a:rPr lang="en-US" sz="1600" dirty="0" smtClean="0"/>
              <a:t> Pro S2 Wire Antenna</a:t>
            </a:r>
            <a:endParaRPr lang="en-US" sz="1600" b="1" dirty="0"/>
          </a:p>
        </p:txBody>
      </p:sp>
      <p:pic>
        <p:nvPicPr>
          <p:cNvPr id="12" name="Resi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43" y="3600335"/>
            <a:ext cx="1669827" cy="1780489"/>
          </a:xfrm>
          <a:prstGeom prst="rect">
            <a:avLst/>
          </a:prstGeom>
        </p:spPr>
      </p:pic>
      <p:sp>
        <p:nvSpPr>
          <p:cNvPr id="13" name="Metin kutusu 12"/>
          <p:cNvSpPr txBox="1"/>
          <p:nvPr/>
        </p:nvSpPr>
        <p:spPr>
          <a:xfrm>
            <a:off x="1916570" y="3772763"/>
            <a:ext cx="3512493"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Higher transmit power.</a:t>
            </a:r>
          </a:p>
          <a:p>
            <a:pPr marL="285750" indent="-285750">
              <a:buFont typeface="Arial" panose="020B0604020202020204" pitchFamily="34" charset="0"/>
              <a:buChar char="•"/>
            </a:pPr>
            <a:r>
              <a:rPr lang="en-US" sz="1600" dirty="0" smtClean="0"/>
              <a:t>Higher range.</a:t>
            </a:r>
          </a:p>
          <a:p>
            <a:pPr marL="285750" indent="-285750">
              <a:buFont typeface="Arial" panose="020B0604020202020204" pitchFamily="34" charset="0"/>
              <a:buChar char="•"/>
            </a:pPr>
            <a:r>
              <a:rPr lang="en-US" sz="1600" dirty="0" smtClean="0"/>
              <a:t>Series 2(Same series with </a:t>
            </a:r>
            <a:r>
              <a:rPr lang="en-US" sz="1600" dirty="0" err="1" smtClean="0"/>
              <a:t>GCS.XBee’s</a:t>
            </a:r>
            <a:r>
              <a:rPr lang="en-US" sz="1600" dirty="0" smtClean="0"/>
              <a:t> must be same.)</a:t>
            </a:r>
          </a:p>
        </p:txBody>
      </p:sp>
      <p:sp>
        <p:nvSpPr>
          <p:cNvPr id="14" name="Metin kutusu 13"/>
          <p:cNvSpPr txBox="1"/>
          <p:nvPr/>
        </p:nvSpPr>
        <p:spPr>
          <a:xfrm>
            <a:off x="5304971" y="4995931"/>
            <a:ext cx="2852063" cy="338554"/>
          </a:xfrm>
          <a:prstGeom prst="rect">
            <a:avLst/>
          </a:prstGeom>
          <a:noFill/>
        </p:spPr>
        <p:txBody>
          <a:bodyPr wrap="none" rtlCol="0">
            <a:spAutoFit/>
          </a:bodyPr>
          <a:lstStyle/>
          <a:p>
            <a:r>
              <a:rPr lang="tr-TR" sz="1600" b="1" dirty="0" smtClean="0"/>
              <a:t>NETID:</a:t>
            </a:r>
            <a:r>
              <a:rPr lang="tr-TR" sz="1600" dirty="0" smtClean="0"/>
              <a:t> Team </a:t>
            </a:r>
            <a:r>
              <a:rPr lang="en-US" sz="1600" noProof="1" smtClean="0"/>
              <a:t>Number</a:t>
            </a:r>
            <a:r>
              <a:rPr lang="tr-TR" sz="1600" dirty="0" smtClean="0"/>
              <a:t> #4773</a:t>
            </a:r>
            <a:endParaRPr lang="tr-TR" sz="1600" dirty="0"/>
          </a:p>
        </p:txBody>
      </p:sp>
      <p:sp>
        <p:nvSpPr>
          <p:cNvPr id="3" name="Metin kutusu 2"/>
          <p:cNvSpPr txBox="1"/>
          <p:nvPr/>
        </p:nvSpPr>
        <p:spPr>
          <a:xfrm>
            <a:off x="5304971" y="3087206"/>
            <a:ext cx="3733800" cy="1815882"/>
          </a:xfrm>
          <a:prstGeom prst="rect">
            <a:avLst/>
          </a:prstGeom>
          <a:noFill/>
        </p:spPr>
        <p:txBody>
          <a:bodyPr wrap="square" rtlCol="0">
            <a:spAutoFit/>
          </a:bodyPr>
          <a:lstStyle/>
          <a:p>
            <a:pPr algn="just"/>
            <a:r>
              <a:rPr lang="en-US" sz="1600" b="1" noProof="1" smtClean="0"/>
              <a:t>Transmission Control:</a:t>
            </a:r>
            <a:r>
              <a:rPr lang="en-US" sz="1600" noProof="1" smtClean="0"/>
              <a:t> When payload is separated from container the data will continue transmitting to GCS after 2 seconds. If processor reset during mission packet count and mission time</a:t>
            </a:r>
            <a:r>
              <a:rPr lang="tr-TR" sz="1600" noProof="1" smtClean="0"/>
              <a:t> will restore from EEPROM and continue transmitting telemetry datas.</a:t>
            </a:r>
            <a:endParaRPr lang="en-US" sz="1600" noProof="1"/>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Shape 627"/>
          <p:cNvSpPr txBox="1">
            <a:spLocks noGrp="1"/>
          </p:cNvSpPr>
          <p:nvPr>
            <p:ph type="ftr" idx="11"/>
          </p:nvPr>
        </p:nvSpPr>
        <p:spPr>
          <a:xfrm>
            <a:off x="2743200" y="6477000"/>
            <a:ext cx="3657600" cy="244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28" name="Shape 628"/>
          <p:cNvSpPr txBox="1">
            <a:spLocks noGrp="1"/>
          </p:cNvSpPr>
          <p:nvPr>
            <p:ph type="sldNum" idx="12"/>
          </p:nvPr>
        </p:nvSpPr>
        <p:spPr>
          <a:xfrm>
            <a:off x="8001000" y="6461125"/>
            <a:ext cx="685800" cy="244500"/>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67</a:t>
            </a:fld>
            <a:endParaRPr lang="en-US" sz="1000" b="0" i="0" u="none" strike="noStrike" cap="none">
              <a:solidFill>
                <a:schemeClr val="dk1"/>
              </a:solidFill>
              <a:latin typeface="Arial"/>
              <a:ea typeface="Arial"/>
              <a:cs typeface="Arial"/>
              <a:sym typeface="Arial"/>
            </a:endParaRPr>
          </a:p>
        </p:txBody>
      </p:sp>
      <p:sp>
        <p:nvSpPr>
          <p:cNvPr id="629" name="Shape 629"/>
          <p:cNvSpPr txBox="1">
            <a:spLocks noGrp="1"/>
          </p:cNvSpPr>
          <p:nvPr>
            <p:ph type="title"/>
          </p:nvPr>
        </p:nvSpPr>
        <p:spPr>
          <a:xfrm>
            <a:off x="1600200" y="76200"/>
            <a:ext cx="5943600" cy="8382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a:t>Container</a:t>
            </a:r>
            <a:r>
              <a:rPr lang="en-US" sz="2400" b="1" i="0" u="none" strike="noStrike" cap="none">
                <a:solidFill>
                  <a:schemeClr val="accent2"/>
                </a:solidFill>
                <a:latin typeface="Arial"/>
                <a:ea typeface="Arial"/>
                <a:cs typeface="Arial"/>
                <a:sym typeface="Arial"/>
              </a:rPr>
              <a:t> Radio Configuration</a:t>
            </a:r>
          </a:p>
        </p:txBody>
      </p:sp>
      <p:sp>
        <p:nvSpPr>
          <p:cNvPr id="631" name="Shape 631"/>
          <p:cNvSpPr txBox="1"/>
          <p:nvPr/>
        </p:nvSpPr>
        <p:spPr>
          <a:xfrm>
            <a:off x="228600" y="6477000"/>
            <a:ext cx="2286000" cy="2445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633" name="Shape 63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o 9"/>
          <p:cNvGraphicFramePr>
            <a:graphicFrameLocks noGrp="1"/>
          </p:cNvGraphicFramePr>
          <p:nvPr>
            <p:extLst>
              <p:ext uri="{D42A27DB-BD31-4B8C-83A1-F6EECF244321}">
                <p14:modId xmlns:p14="http://schemas.microsoft.com/office/powerpoint/2010/main" val="615586355"/>
              </p:ext>
            </p:extLst>
          </p:nvPr>
        </p:nvGraphicFramePr>
        <p:xfrm>
          <a:off x="228598" y="1091821"/>
          <a:ext cx="8458200" cy="1733265"/>
        </p:xfrm>
        <a:graphic>
          <a:graphicData uri="http://schemas.openxmlformats.org/drawingml/2006/table">
            <a:tbl>
              <a:tblPr firstRow="1" bandRow="1">
                <a:tableStyleId>{284E427A-3D55-4303-BF80-6455036E1DE7}</a:tableStyleId>
              </a:tblPr>
              <a:tblGrid>
                <a:gridCol w="2114550"/>
                <a:gridCol w="2114550"/>
                <a:gridCol w="2114550"/>
                <a:gridCol w="2114550"/>
              </a:tblGrid>
              <a:tr h="577755">
                <a:tc>
                  <a:txBody>
                    <a:bodyPr/>
                    <a:lstStyle/>
                    <a:p>
                      <a:pPr algn="ctr"/>
                      <a:r>
                        <a:rPr lang="tr-TR" dirty="0" err="1" smtClean="0"/>
                        <a:t>Xbee</a:t>
                      </a:r>
                      <a:r>
                        <a:rPr lang="tr-TR" baseline="0" dirty="0" smtClean="0"/>
                        <a:t> </a:t>
                      </a:r>
                      <a:r>
                        <a:rPr lang="tr-TR" baseline="0" dirty="0" err="1" smtClean="0"/>
                        <a:t>Models</a:t>
                      </a:r>
                      <a:endParaRPr lang="tr-TR" dirty="0"/>
                    </a:p>
                  </a:txBody>
                  <a:tcPr/>
                </a:tc>
                <a:tc>
                  <a:txBody>
                    <a:bodyPr/>
                    <a:lstStyle/>
                    <a:p>
                      <a:pPr algn="ctr"/>
                      <a:r>
                        <a:rPr lang="tr-TR" dirty="0" err="1" smtClean="0"/>
                        <a:t>Transmit</a:t>
                      </a:r>
                      <a:endParaRPr lang="tr-TR" dirty="0" smtClean="0"/>
                    </a:p>
                    <a:p>
                      <a:pPr algn="ctr"/>
                      <a:r>
                        <a:rPr lang="tr-TR" dirty="0" err="1" smtClean="0"/>
                        <a:t>Power</a:t>
                      </a:r>
                      <a:r>
                        <a:rPr lang="tr-TR" dirty="0" smtClean="0"/>
                        <a:t>(</a:t>
                      </a:r>
                      <a:r>
                        <a:rPr lang="tr-TR" dirty="0" err="1" smtClean="0"/>
                        <a:t>dBm</a:t>
                      </a:r>
                      <a:r>
                        <a:rPr lang="tr-TR" dirty="0" smtClean="0"/>
                        <a:t>)</a:t>
                      </a:r>
                      <a:endParaRPr lang="tr-TR" dirty="0"/>
                    </a:p>
                  </a:txBody>
                  <a:tcPr/>
                </a:tc>
                <a:tc>
                  <a:txBody>
                    <a:bodyPr/>
                    <a:lstStyle/>
                    <a:p>
                      <a:pPr algn="ctr"/>
                      <a:r>
                        <a:rPr lang="tr-TR" dirty="0" err="1" smtClean="0"/>
                        <a:t>Range</a:t>
                      </a:r>
                      <a:endParaRPr lang="tr-TR" dirty="0" smtClean="0"/>
                    </a:p>
                    <a:p>
                      <a:pPr algn="ctr"/>
                      <a:r>
                        <a:rPr lang="tr-TR" dirty="0" smtClean="0"/>
                        <a:t>(</a:t>
                      </a:r>
                      <a:r>
                        <a:rPr lang="tr-TR" dirty="0" err="1" smtClean="0"/>
                        <a:t>meter</a:t>
                      </a:r>
                      <a:r>
                        <a:rPr lang="tr-TR" dirty="0" smtClean="0"/>
                        <a:t>)</a:t>
                      </a:r>
                      <a:endParaRPr lang="tr-TR" dirty="0"/>
                    </a:p>
                  </a:txBody>
                  <a:tcPr/>
                </a:tc>
                <a:tc>
                  <a:txBody>
                    <a:bodyPr/>
                    <a:lstStyle/>
                    <a:p>
                      <a:pPr algn="ctr"/>
                      <a:r>
                        <a:rPr lang="tr-TR" dirty="0" smtClean="0"/>
                        <a:t>Data Rate</a:t>
                      </a:r>
                    </a:p>
                    <a:p>
                      <a:pPr algn="ctr"/>
                      <a:r>
                        <a:rPr lang="tr-TR" dirty="0" smtClean="0"/>
                        <a:t>(</a:t>
                      </a:r>
                      <a:r>
                        <a:rPr lang="tr-TR" dirty="0" err="1" smtClean="0"/>
                        <a:t>Kbps</a:t>
                      </a:r>
                      <a:r>
                        <a:rPr lang="tr-TR" dirty="0" smtClean="0"/>
                        <a:t>)</a:t>
                      </a:r>
                      <a:endParaRPr lang="tr-TR" dirty="0"/>
                    </a:p>
                  </a:txBody>
                  <a:tcPr/>
                </a:tc>
              </a:tr>
              <a:tr h="577755">
                <a:tc>
                  <a:txBody>
                    <a:bodyPr/>
                    <a:lstStyle/>
                    <a:p>
                      <a:pPr algn="ctr"/>
                      <a:r>
                        <a:rPr lang="tr-TR" dirty="0" smtClean="0"/>
                        <a:t>XBee Pro S2C</a:t>
                      </a:r>
                    </a:p>
                    <a:p>
                      <a:pPr algn="ctr"/>
                      <a:r>
                        <a:rPr lang="tr-TR" dirty="0" smtClean="0"/>
                        <a:t>2.4 GHz</a:t>
                      </a:r>
                      <a:endParaRPr lang="tr-TR" dirty="0"/>
                    </a:p>
                  </a:txBody>
                  <a:tcPr/>
                </a:tc>
                <a:tc>
                  <a:txBody>
                    <a:bodyPr/>
                    <a:lstStyle/>
                    <a:p>
                      <a:pPr algn="ctr"/>
                      <a:r>
                        <a:rPr lang="tr-TR" dirty="0" smtClean="0"/>
                        <a:t>0</a:t>
                      </a:r>
                      <a:endParaRPr lang="tr-TR" dirty="0"/>
                    </a:p>
                  </a:txBody>
                  <a:tcPr/>
                </a:tc>
                <a:tc>
                  <a:txBody>
                    <a:bodyPr/>
                    <a:lstStyle/>
                    <a:p>
                      <a:pPr algn="ctr"/>
                      <a:r>
                        <a:rPr lang="tr-TR" dirty="0" smtClean="0"/>
                        <a:t>100</a:t>
                      </a:r>
                      <a:endParaRPr lang="tr-TR" dirty="0"/>
                    </a:p>
                  </a:txBody>
                  <a:tcPr/>
                </a:tc>
                <a:tc>
                  <a:txBody>
                    <a:bodyPr/>
                    <a:lstStyle/>
                    <a:p>
                      <a:pPr algn="ctr"/>
                      <a:r>
                        <a:rPr lang="tr-TR" dirty="0" smtClean="0"/>
                        <a:t>250</a:t>
                      </a:r>
                      <a:endParaRPr lang="tr-TR" dirty="0"/>
                    </a:p>
                  </a:txBody>
                  <a:tcPr/>
                </a:tc>
              </a:tr>
              <a:tr h="577755">
                <a:tc>
                  <a:txBody>
                    <a:bodyPr/>
                    <a:lstStyle/>
                    <a:p>
                      <a:pPr algn="ctr"/>
                      <a:r>
                        <a:rPr lang="tr-TR" dirty="0" smtClean="0"/>
                        <a:t>XBee S1 2.4GHz</a:t>
                      </a:r>
                      <a:endParaRPr lang="tr-TR" dirty="0"/>
                    </a:p>
                  </a:txBody>
                  <a:tcPr/>
                </a:tc>
                <a:tc>
                  <a:txBody>
                    <a:bodyPr/>
                    <a:lstStyle/>
                    <a:p>
                      <a:pPr algn="ctr"/>
                      <a:r>
                        <a:rPr lang="tr-TR" dirty="0" smtClean="0"/>
                        <a:t>10</a:t>
                      </a:r>
                      <a:endParaRPr lang="tr-TR" dirty="0"/>
                    </a:p>
                  </a:txBody>
                  <a:tcPr/>
                </a:tc>
                <a:tc>
                  <a:txBody>
                    <a:bodyPr/>
                    <a:lstStyle/>
                    <a:p>
                      <a:pPr algn="ctr"/>
                      <a:r>
                        <a:rPr lang="tr-TR" dirty="0" smtClean="0"/>
                        <a:t>1600</a:t>
                      </a:r>
                      <a:endParaRPr lang="tr-TR" dirty="0"/>
                    </a:p>
                  </a:txBody>
                  <a:tcPr/>
                </a:tc>
                <a:tc>
                  <a:txBody>
                    <a:bodyPr/>
                    <a:lstStyle/>
                    <a:p>
                      <a:pPr algn="ctr"/>
                      <a:r>
                        <a:rPr lang="tr-TR" dirty="0" smtClean="0"/>
                        <a:t>250</a:t>
                      </a:r>
                      <a:endParaRPr lang="tr-TR" dirty="0"/>
                    </a:p>
                  </a:txBody>
                  <a:tcPr/>
                </a:tc>
              </a:tr>
            </a:tbl>
          </a:graphicData>
        </a:graphic>
      </p:graphicFrame>
      <p:sp>
        <p:nvSpPr>
          <p:cNvPr id="11" name="Metin kutusu 10"/>
          <p:cNvSpPr txBox="1"/>
          <p:nvPr/>
        </p:nvSpPr>
        <p:spPr>
          <a:xfrm>
            <a:off x="214086" y="3087206"/>
            <a:ext cx="5200463" cy="338554"/>
          </a:xfrm>
          <a:prstGeom prst="rect">
            <a:avLst/>
          </a:prstGeom>
          <a:noFill/>
        </p:spPr>
        <p:txBody>
          <a:bodyPr wrap="none" rtlCol="0">
            <a:spAutoFit/>
          </a:bodyPr>
          <a:lstStyle/>
          <a:p>
            <a:r>
              <a:rPr lang="en-US" sz="1600" b="1" dirty="0" smtClean="0"/>
              <a:t>Selected Container </a:t>
            </a:r>
            <a:r>
              <a:rPr lang="en-US" sz="1600" b="1" dirty="0" err="1" smtClean="0"/>
              <a:t>XBee</a:t>
            </a:r>
            <a:r>
              <a:rPr lang="en-US" sz="1600" b="1" dirty="0" smtClean="0"/>
              <a:t>: </a:t>
            </a:r>
            <a:r>
              <a:rPr lang="en-US" sz="1600" dirty="0" err="1" smtClean="0"/>
              <a:t>XBee</a:t>
            </a:r>
            <a:r>
              <a:rPr lang="en-US" sz="1600" dirty="0" smtClean="0"/>
              <a:t> Pro S2 Wire Antenna</a:t>
            </a:r>
            <a:endParaRPr lang="en-US" sz="1600" b="1" dirty="0"/>
          </a:p>
        </p:txBody>
      </p:sp>
      <p:pic>
        <p:nvPicPr>
          <p:cNvPr id="12" name="Resi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43" y="3600335"/>
            <a:ext cx="1669827" cy="1780489"/>
          </a:xfrm>
          <a:prstGeom prst="rect">
            <a:avLst/>
          </a:prstGeom>
        </p:spPr>
      </p:pic>
      <p:sp>
        <p:nvSpPr>
          <p:cNvPr id="13" name="Metin kutusu 12"/>
          <p:cNvSpPr txBox="1"/>
          <p:nvPr/>
        </p:nvSpPr>
        <p:spPr>
          <a:xfrm>
            <a:off x="1916570" y="3772763"/>
            <a:ext cx="3512493"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Higher transmit power.</a:t>
            </a:r>
          </a:p>
          <a:p>
            <a:pPr marL="285750" indent="-285750">
              <a:buFont typeface="Arial" panose="020B0604020202020204" pitchFamily="34" charset="0"/>
              <a:buChar char="•"/>
            </a:pPr>
            <a:r>
              <a:rPr lang="en-US" sz="1600" dirty="0" smtClean="0"/>
              <a:t>Higher range.</a:t>
            </a:r>
          </a:p>
          <a:p>
            <a:pPr marL="285750" indent="-285750">
              <a:buFont typeface="Arial" panose="020B0604020202020204" pitchFamily="34" charset="0"/>
              <a:buChar char="•"/>
            </a:pPr>
            <a:r>
              <a:rPr lang="en-US" sz="1600" dirty="0" smtClean="0"/>
              <a:t>Series 2(Same series with </a:t>
            </a:r>
            <a:r>
              <a:rPr lang="en-US" sz="1600" dirty="0" err="1" smtClean="0"/>
              <a:t>GCS.XBee’s</a:t>
            </a:r>
            <a:r>
              <a:rPr lang="en-US" sz="1600" dirty="0" smtClean="0"/>
              <a:t> must be same.)</a:t>
            </a:r>
          </a:p>
        </p:txBody>
      </p:sp>
      <p:sp>
        <p:nvSpPr>
          <p:cNvPr id="14" name="Metin kutusu 13"/>
          <p:cNvSpPr txBox="1"/>
          <p:nvPr/>
        </p:nvSpPr>
        <p:spPr>
          <a:xfrm>
            <a:off x="5334000" y="6016720"/>
            <a:ext cx="2852063" cy="338554"/>
          </a:xfrm>
          <a:prstGeom prst="rect">
            <a:avLst/>
          </a:prstGeom>
          <a:noFill/>
        </p:spPr>
        <p:txBody>
          <a:bodyPr wrap="none" rtlCol="0">
            <a:spAutoFit/>
          </a:bodyPr>
          <a:lstStyle/>
          <a:p>
            <a:r>
              <a:rPr lang="tr-TR" sz="1600" b="1" dirty="0" smtClean="0"/>
              <a:t>NETID:</a:t>
            </a:r>
            <a:r>
              <a:rPr lang="tr-TR" sz="1600" dirty="0" smtClean="0"/>
              <a:t> Team </a:t>
            </a:r>
            <a:r>
              <a:rPr lang="en-US" sz="1600" noProof="1" smtClean="0"/>
              <a:t>Number</a:t>
            </a:r>
            <a:r>
              <a:rPr lang="tr-TR" sz="1600" dirty="0" smtClean="0"/>
              <a:t> #4773</a:t>
            </a:r>
            <a:endParaRPr lang="tr-TR" sz="1600" dirty="0"/>
          </a:p>
        </p:txBody>
      </p:sp>
      <p:sp>
        <p:nvSpPr>
          <p:cNvPr id="15" name="Metin kutusu 14"/>
          <p:cNvSpPr txBox="1"/>
          <p:nvPr/>
        </p:nvSpPr>
        <p:spPr>
          <a:xfrm>
            <a:off x="5323114" y="2996501"/>
            <a:ext cx="3733800" cy="3293209"/>
          </a:xfrm>
          <a:prstGeom prst="rect">
            <a:avLst/>
          </a:prstGeom>
          <a:noFill/>
        </p:spPr>
        <p:txBody>
          <a:bodyPr wrap="square" rtlCol="0">
            <a:spAutoFit/>
          </a:bodyPr>
          <a:lstStyle/>
          <a:p>
            <a:pPr algn="just"/>
            <a:r>
              <a:rPr lang="en-US" sz="1600" b="1" noProof="1" smtClean="0"/>
              <a:t>Transmission Control</a:t>
            </a:r>
            <a:r>
              <a:rPr lang="tr-TR" sz="1600" b="1" noProof="1" smtClean="0"/>
              <a:t>: </a:t>
            </a:r>
            <a:r>
              <a:rPr lang="tr-TR" sz="1600" noProof="1" smtClean="0"/>
              <a:t>When LDR sensors detect light, it means container seperated from rocket, XBee start transmitting telemetry datas to GCS. When CanSat reaches 410 meters data transmitting will continue for a 2 seconds. After 2 seconds container stop transmitting. </a:t>
            </a:r>
            <a:r>
              <a:rPr lang="en-US" sz="1600" noProof="1"/>
              <a:t>If processor reset during mission packet count and mission time</a:t>
            </a:r>
            <a:r>
              <a:rPr lang="tr-TR" sz="1600" noProof="1"/>
              <a:t> will restore from EEPROM and continue transmitting telemetry datas.</a:t>
            </a:r>
            <a:endParaRPr lang="en-US" sz="1600" noProof="1"/>
          </a:p>
          <a:p>
            <a:pPr algn="just"/>
            <a:endParaRPr lang="en-US" sz="1600" noProof="1"/>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Shape 627"/>
          <p:cNvSpPr txBox="1">
            <a:spLocks noGrp="1"/>
          </p:cNvSpPr>
          <p:nvPr>
            <p:ph type="ftr" idx="11"/>
          </p:nvPr>
        </p:nvSpPr>
        <p:spPr>
          <a:xfrm>
            <a:off x="2743200" y="6477000"/>
            <a:ext cx="3657600" cy="244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28" name="Shape 628"/>
          <p:cNvSpPr txBox="1">
            <a:spLocks noGrp="1"/>
          </p:cNvSpPr>
          <p:nvPr>
            <p:ph type="sldNum" idx="12"/>
          </p:nvPr>
        </p:nvSpPr>
        <p:spPr>
          <a:xfrm>
            <a:off x="8001000" y="6461125"/>
            <a:ext cx="685800" cy="244500"/>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68</a:t>
            </a:fld>
            <a:endParaRPr lang="en-US" sz="1000" b="0" i="0" u="none" strike="noStrike" cap="none">
              <a:solidFill>
                <a:schemeClr val="dk1"/>
              </a:solidFill>
              <a:latin typeface="Arial"/>
              <a:ea typeface="Arial"/>
              <a:cs typeface="Arial"/>
              <a:sym typeface="Arial"/>
            </a:endParaRPr>
          </a:p>
        </p:txBody>
      </p:sp>
      <p:sp>
        <p:nvSpPr>
          <p:cNvPr id="629" name="Shape 629"/>
          <p:cNvSpPr txBox="1">
            <a:spLocks noGrp="1"/>
          </p:cNvSpPr>
          <p:nvPr>
            <p:ph type="title"/>
          </p:nvPr>
        </p:nvSpPr>
        <p:spPr>
          <a:xfrm>
            <a:off x="1600200" y="76200"/>
            <a:ext cx="5943600" cy="8382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a:t>Container</a:t>
            </a:r>
            <a:r>
              <a:rPr lang="en-US" sz="2400" b="1" i="0" u="none" strike="noStrike" cap="none">
                <a:solidFill>
                  <a:schemeClr val="accent2"/>
                </a:solidFill>
                <a:latin typeface="Arial"/>
                <a:ea typeface="Arial"/>
                <a:cs typeface="Arial"/>
                <a:sym typeface="Arial"/>
              </a:rPr>
              <a:t> Radio Configuration</a:t>
            </a:r>
          </a:p>
        </p:txBody>
      </p:sp>
      <p:sp>
        <p:nvSpPr>
          <p:cNvPr id="631" name="Shape 631"/>
          <p:cNvSpPr txBox="1"/>
          <p:nvPr/>
        </p:nvSpPr>
        <p:spPr>
          <a:xfrm>
            <a:off x="228600" y="6477000"/>
            <a:ext cx="2286000" cy="2445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633" name="Shape 63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4277322" cy="2772162"/>
          </a:xfrm>
          <a:prstGeom prst="rect">
            <a:avLst/>
          </a:prstGeom>
        </p:spPr>
      </p:pic>
      <p:sp>
        <p:nvSpPr>
          <p:cNvPr id="4" name="Metin kutusu 3"/>
          <p:cNvSpPr txBox="1"/>
          <p:nvPr/>
        </p:nvSpPr>
        <p:spPr>
          <a:xfrm>
            <a:off x="462261" y="3828511"/>
            <a:ext cx="3810000" cy="307777"/>
          </a:xfrm>
          <a:prstGeom prst="rect">
            <a:avLst/>
          </a:prstGeom>
          <a:noFill/>
        </p:spPr>
        <p:txBody>
          <a:bodyPr wrap="square" rtlCol="0">
            <a:spAutoFit/>
          </a:bodyPr>
          <a:lstStyle/>
          <a:p>
            <a:pPr algn="ctr"/>
            <a:r>
              <a:rPr lang="tr-TR" b="1" dirty="0" smtClean="0"/>
              <a:t>XBee </a:t>
            </a:r>
            <a:r>
              <a:rPr lang="tr-TR" b="1" dirty="0" err="1" smtClean="0"/>
              <a:t>Configuration</a:t>
            </a:r>
            <a:endParaRPr lang="en-US" b="1" dirty="0"/>
          </a:p>
        </p:txBody>
      </p:sp>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92" y="4172791"/>
            <a:ext cx="7543800" cy="1846080"/>
          </a:xfrm>
          <a:prstGeom prst="rect">
            <a:avLst/>
          </a:prstGeom>
        </p:spPr>
      </p:pic>
      <p:sp>
        <p:nvSpPr>
          <p:cNvPr id="17" name="Metin kutusu 16"/>
          <p:cNvSpPr txBox="1"/>
          <p:nvPr/>
        </p:nvSpPr>
        <p:spPr>
          <a:xfrm>
            <a:off x="2484092" y="5999638"/>
            <a:ext cx="3810000" cy="307777"/>
          </a:xfrm>
          <a:prstGeom prst="rect">
            <a:avLst/>
          </a:prstGeom>
          <a:noFill/>
        </p:spPr>
        <p:txBody>
          <a:bodyPr wrap="square" rtlCol="0">
            <a:spAutoFit/>
          </a:bodyPr>
          <a:lstStyle/>
          <a:p>
            <a:pPr algn="ctr"/>
            <a:r>
              <a:rPr lang="tr-TR" b="1" dirty="0" smtClean="0"/>
              <a:t>XBee </a:t>
            </a:r>
            <a:r>
              <a:rPr lang="tr-TR" b="1" dirty="0" err="1" smtClean="0"/>
              <a:t>Communication</a:t>
            </a:r>
            <a:endParaRPr lang="en-US" b="1" dirty="0"/>
          </a:p>
        </p:txBody>
      </p:sp>
      <p:sp>
        <p:nvSpPr>
          <p:cNvPr id="6" name="Metin kutusu 5"/>
          <p:cNvSpPr txBox="1"/>
          <p:nvPr/>
        </p:nvSpPr>
        <p:spPr>
          <a:xfrm>
            <a:off x="4753429" y="1919719"/>
            <a:ext cx="3962400" cy="1569660"/>
          </a:xfrm>
          <a:prstGeom prst="rect">
            <a:avLst/>
          </a:prstGeom>
          <a:noFill/>
        </p:spPr>
        <p:txBody>
          <a:bodyPr wrap="square" rtlCol="0">
            <a:spAutoFit/>
          </a:bodyPr>
          <a:lstStyle/>
          <a:p>
            <a:pPr marL="285750" indent="-285750">
              <a:buFont typeface="Arial" panose="020B0604020202020204" pitchFamily="34" charset="0"/>
              <a:buChar char="•"/>
            </a:pPr>
            <a:r>
              <a:rPr lang="tr-TR" sz="1600" dirty="0" err="1" smtClean="0"/>
              <a:t>For</a:t>
            </a:r>
            <a:r>
              <a:rPr lang="tr-TR" sz="1600" dirty="0" smtClean="0"/>
              <a:t> </a:t>
            </a:r>
            <a:r>
              <a:rPr lang="tr-TR" sz="1600" dirty="0" err="1" smtClean="0"/>
              <a:t>testing</a:t>
            </a:r>
            <a:r>
              <a:rPr lang="tr-TR" sz="1600" dirty="0" smtClean="0"/>
              <a:t> </a:t>
            </a:r>
            <a:r>
              <a:rPr lang="tr-TR" sz="1600" dirty="0" err="1" smtClean="0"/>
              <a:t>connection</a:t>
            </a:r>
            <a:r>
              <a:rPr lang="tr-TR" sz="1600" dirty="0" smtClean="0"/>
              <a:t> and </a:t>
            </a:r>
            <a:r>
              <a:rPr lang="tr-TR" sz="1600" dirty="0" err="1" smtClean="0"/>
              <a:t>configurate</a:t>
            </a:r>
            <a:r>
              <a:rPr lang="tr-TR" sz="1600" dirty="0" smtClean="0"/>
              <a:t> </a:t>
            </a:r>
            <a:r>
              <a:rPr lang="tr-TR" sz="1600" dirty="0" err="1" smtClean="0"/>
              <a:t>Xbees</a:t>
            </a:r>
            <a:r>
              <a:rPr lang="tr-TR" sz="1600" dirty="0" smtClean="0"/>
              <a:t> </a:t>
            </a:r>
            <a:r>
              <a:rPr lang="tr-TR" sz="1600" dirty="0" err="1" smtClean="0"/>
              <a:t>we’re</a:t>
            </a:r>
            <a:r>
              <a:rPr lang="tr-TR" sz="1600" dirty="0" smtClean="0"/>
              <a:t> </a:t>
            </a:r>
            <a:r>
              <a:rPr lang="tr-TR" sz="1600" dirty="0" err="1" smtClean="0"/>
              <a:t>using</a:t>
            </a:r>
            <a:r>
              <a:rPr lang="tr-TR" sz="1600" dirty="0" smtClean="0"/>
              <a:t> </a:t>
            </a:r>
            <a:r>
              <a:rPr lang="tr-TR" sz="1600" dirty="0" err="1" smtClean="0"/>
              <a:t>default</a:t>
            </a:r>
            <a:r>
              <a:rPr lang="tr-TR" sz="1600" dirty="0" smtClean="0"/>
              <a:t> XCTU program.</a:t>
            </a:r>
          </a:p>
          <a:p>
            <a:pPr marL="285750" indent="-285750">
              <a:buFont typeface="Arial" panose="020B0604020202020204" pitchFamily="34" charset="0"/>
              <a:buChar char="•"/>
            </a:pPr>
            <a:r>
              <a:rPr lang="tr-TR" sz="1600" dirty="0" err="1" smtClean="0"/>
              <a:t>Our</a:t>
            </a:r>
            <a:r>
              <a:rPr lang="tr-TR" sz="1600" dirty="0" smtClean="0"/>
              <a:t> </a:t>
            </a:r>
            <a:r>
              <a:rPr lang="tr-TR" sz="1600" dirty="0" err="1" smtClean="0"/>
              <a:t>baudrate</a:t>
            </a:r>
            <a:r>
              <a:rPr lang="tr-TR" sz="1600" dirty="0" smtClean="0"/>
              <a:t> is 9600.</a:t>
            </a:r>
          </a:p>
          <a:p>
            <a:pPr marL="285750" indent="-285750">
              <a:buFont typeface="Arial" panose="020B0604020202020204" pitchFamily="34" charset="0"/>
              <a:buChar char="•"/>
            </a:pPr>
            <a:r>
              <a:rPr lang="tr-TR" sz="1600" dirty="0" smtClean="0"/>
              <a:t>Data </a:t>
            </a:r>
            <a:r>
              <a:rPr lang="tr-TR" sz="1600" dirty="0" err="1" smtClean="0"/>
              <a:t>bits</a:t>
            </a:r>
            <a:r>
              <a:rPr lang="tr-TR" sz="1600" dirty="0" smtClean="0"/>
              <a:t> is 8.</a:t>
            </a:r>
          </a:p>
          <a:p>
            <a:pPr marL="285750" indent="-285750">
              <a:buFont typeface="Arial" panose="020B0604020202020204" pitchFamily="34" charset="0"/>
              <a:buChar char="•"/>
            </a:pPr>
            <a:r>
              <a:rPr lang="tr-TR" sz="1600" dirty="0"/>
              <a:t>S</a:t>
            </a:r>
            <a:r>
              <a:rPr lang="tr-TR" sz="1600" dirty="0" smtClean="0"/>
              <a:t>top </a:t>
            </a:r>
            <a:r>
              <a:rPr lang="tr-TR" sz="1600" dirty="0" err="1" smtClean="0"/>
              <a:t>bits</a:t>
            </a:r>
            <a:r>
              <a:rPr lang="tr-TR" sz="1600" dirty="0" smtClean="0"/>
              <a:t> is 1.</a:t>
            </a:r>
            <a:endParaRPr lang="en-US" sz="1600" dirty="0"/>
          </a:p>
        </p:txBody>
      </p:sp>
      <p:sp>
        <p:nvSpPr>
          <p:cNvPr id="7" name="Metin kutusu 6"/>
          <p:cNvSpPr txBox="1"/>
          <p:nvPr/>
        </p:nvSpPr>
        <p:spPr>
          <a:xfrm>
            <a:off x="4876800" y="1143000"/>
            <a:ext cx="3962400" cy="369332"/>
          </a:xfrm>
          <a:prstGeom prst="rect">
            <a:avLst/>
          </a:prstGeom>
          <a:noFill/>
        </p:spPr>
        <p:txBody>
          <a:bodyPr wrap="square" rtlCol="0">
            <a:spAutoFit/>
          </a:bodyPr>
          <a:lstStyle/>
          <a:p>
            <a:pPr algn="ctr"/>
            <a:r>
              <a:rPr lang="tr-TR" sz="1800" b="1" dirty="0" err="1" smtClean="0"/>
              <a:t>Early</a:t>
            </a:r>
            <a:r>
              <a:rPr lang="tr-TR" sz="1800" b="1" dirty="0" smtClean="0"/>
              <a:t> </a:t>
            </a:r>
            <a:r>
              <a:rPr lang="tr-TR" sz="1800" b="1" dirty="0" err="1" smtClean="0"/>
              <a:t>Testing</a:t>
            </a:r>
            <a:r>
              <a:rPr lang="tr-TR" sz="1800" b="1" dirty="0" smtClean="0"/>
              <a:t> and </a:t>
            </a:r>
            <a:r>
              <a:rPr lang="tr-TR" sz="1800" b="1" dirty="0" err="1" smtClean="0"/>
              <a:t>Prototyping</a:t>
            </a:r>
            <a:endParaRPr lang="en-US" sz="1800" b="1" dirty="0"/>
          </a:p>
        </p:txBody>
      </p:sp>
    </p:spTree>
    <p:extLst>
      <p:ext uri="{BB962C8B-B14F-4D97-AF65-F5344CB8AC3E}">
        <p14:creationId xmlns:p14="http://schemas.microsoft.com/office/powerpoint/2010/main" val="31841242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39" name="Shape 639"/>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69</a:t>
            </a:fld>
            <a:endParaRPr lang="en-US" sz="1000" b="0" i="0" u="none" strike="noStrike" cap="none">
              <a:solidFill>
                <a:schemeClr val="dk1"/>
              </a:solidFill>
              <a:latin typeface="Arial"/>
              <a:ea typeface="Arial"/>
              <a:cs typeface="Arial"/>
              <a:sym typeface="Arial"/>
            </a:endParaRPr>
          </a:p>
        </p:txBody>
      </p:sp>
      <p:sp>
        <p:nvSpPr>
          <p:cNvPr id="640" name="Shape 640"/>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Telemetry Format</a:t>
            </a:r>
          </a:p>
        </p:txBody>
      </p:sp>
      <p:sp>
        <p:nvSpPr>
          <p:cNvPr id="642" name="Shape 642"/>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8" name="Metin kutusu 7"/>
          <p:cNvSpPr txBox="1"/>
          <p:nvPr/>
        </p:nvSpPr>
        <p:spPr>
          <a:xfrm>
            <a:off x="166803" y="1326058"/>
            <a:ext cx="8458199" cy="1415772"/>
          </a:xfrm>
          <a:prstGeom prst="rect">
            <a:avLst/>
          </a:prstGeom>
          <a:noFill/>
        </p:spPr>
        <p:txBody>
          <a:bodyPr wrap="square" rtlCol="0">
            <a:spAutoFit/>
          </a:bodyPr>
          <a:lstStyle/>
          <a:p>
            <a:r>
              <a:rPr lang="en-US" sz="1600" dirty="0" smtClean="0"/>
              <a:t>&lt;TEAM ID&gt;,</a:t>
            </a:r>
            <a:r>
              <a:rPr lang="tr-TR" sz="1600" dirty="0" smtClean="0"/>
              <a:t>GLIDER</a:t>
            </a:r>
            <a:r>
              <a:rPr lang="en-US" sz="1600" dirty="0" smtClean="0"/>
              <a:t>,&lt;MISSON TIME&gt;,&lt;PACKET COUNT&gt;,&lt;ALTITUDE&gt;,</a:t>
            </a:r>
            <a:r>
              <a:rPr lang="tr-TR" sz="1600" dirty="0" smtClean="0"/>
              <a:t>&lt;PRESSURE&gt;,</a:t>
            </a:r>
          </a:p>
          <a:p>
            <a:r>
              <a:rPr lang="tr-TR" sz="1600" dirty="0" smtClean="0"/>
              <a:t>&lt;SPEED&gt;,</a:t>
            </a:r>
            <a:r>
              <a:rPr lang="en-US" sz="1600" dirty="0" smtClean="0"/>
              <a:t>&lt;TEMP&gt;,&lt;VOLTAGE&gt;,</a:t>
            </a:r>
            <a:r>
              <a:rPr lang="tr-TR" sz="1600" dirty="0" smtClean="0"/>
              <a:t>&lt;HEADING&gt;,</a:t>
            </a:r>
            <a:r>
              <a:rPr lang="en-US" sz="1600" dirty="0" smtClean="0"/>
              <a:t>&lt;SOFTWARE STATE&gt;</a:t>
            </a:r>
            <a:r>
              <a:rPr lang="tr-TR" sz="1600" dirty="0" smtClean="0"/>
              <a:t>,[&lt;BONUS&gt;]</a:t>
            </a:r>
            <a:endParaRPr lang="en-US" sz="1600" dirty="0" smtClean="0"/>
          </a:p>
          <a:p>
            <a:r>
              <a:rPr lang="tr-TR" sz="1800" dirty="0" err="1" smtClean="0"/>
              <a:t>Telemetry</a:t>
            </a:r>
            <a:r>
              <a:rPr lang="tr-TR" sz="1800" dirty="0" smtClean="0"/>
              <a:t> format is e</a:t>
            </a:r>
            <a:r>
              <a:rPr lang="en-US" sz="1800" dirty="0" err="1" smtClean="0"/>
              <a:t>xa</a:t>
            </a:r>
            <a:r>
              <a:rPr lang="tr-TR" sz="1800" dirty="0" smtClean="0"/>
              <a:t>c</a:t>
            </a:r>
            <a:r>
              <a:rPr lang="en-US" sz="1800" dirty="0" err="1" smtClean="0"/>
              <a:t>tly</a:t>
            </a:r>
            <a:r>
              <a:rPr lang="en-US" sz="1800" dirty="0" smtClean="0"/>
              <a:t> the same with competition guide requirement.</a:t>
            </a:r>
            <a:endParaRPr lang="tr-TR" sz="1800" dirty="0" smtClean="0"/>
          </a:p>
          <a:p>
            <a:r>
              <a:rPr lang="tr-TR" sz="1800" b="1" dirty="0" smtClean="0"/>
              <a:t>Bonus</a:t>
            </a:r>
            <a:r>
              <a:rPr lang="tr-TR" sz="1800" dirty="0" smtClean="0"/>
              <a:t> </a:t>
            </a:r>
            <a:r>
              <a:rPr lang="tr-TR" sz="1800" dirty="0" err="1" smtClean="0"/>
              <a:t>objective</a:t>
            </a:r>
            <a:r>
              <a:rPr lang="tr-TR" sz="1800" dirty="0"/>
              <a:t> </a:t>
            </a:r>
            <a:r>
              <a:rPr lang="tr-TR" sz="1800" dirty="0" smtClean="0"/>
              <a:t>is </a:t>
            </a:r>
            <a:r>
              <a:rPr lang="tr-TR" sz="1800" dirty="0" err="1" smtClean="0"/>
              <a:t>take</a:t>
            </a:r>
            <a:r>
              <a:rPr lang="tr-TR" sz="1800" dirty="0" smtClean="0"/>
              <a:t> </a:t>
            </a:r>
            <a:r>
              <a:rPr lang="tr-TR" sz="1800" dirty="0" err="1" smtClean="0"/>
              <a:t>images</a:t>
            </a:r>
            <a:r>
              <a:rPr lang="tr-TR" sz="1800" dirty="0" smtClean="0"/>
              <a:t> of </a:t>
            </a:r>
            <a:r>
              <a:rPr lang="tr-TR" sz="1800" dirty="0" err="1" smtClean="0"/>
              <a:t>the</a:t>
            </a:r>
            <a:r>
              <a:rPr lang="tr-TR" sz="1800" dirty="0" smtClean="0"/>
              <a:t> </a:t>
            </a:r>
            <a:r>
              <a:rPr lang="tr-TR" sz="1800" dirty="0" err="1" smtClean="0"/>
              <a:t>ground</a:t>
            </a:r>
            <a:r>
              <a:rPr lang="tr-TR" sz="1800" dirty="0" smtClean="0"/>
              <a:t> as </a:t>
            </a:r>
            <a:r>
              <a:rPr lang="tr-TR" sz="1800" dirty="0" err="1" smtClean="0"/>
              <a:t>often</a:t>
            </a:r>
            <a:r>
              <a:rPr lang="tr-TR" sz="1800" dirty="0" smtClean="0"/>
              <a:t> as </a:t>
            </a:r>
            <a:r>
              <a:rPr lang="tr-TR" sz="1800" dirty="0" err="1" smtClean="0"/>
              <a:t>possible</a:t>
            </a:r>
            <a:r>
              <a:rPr lang="tr-TR" sz="1800" dirty="0" smtClean="0"/>
              <a:t>. </a:t>
            </a:r>
            <a:r>
              <a:rPr lang="tr-TR" sz="1800" dirty="0" err="1" smtClean="0"/>
              <a:t>Count</a:t>
            </a:r>
            <a:r>
              <a:rPr lang="tr-TR" sz="1800" dirty="0" smtClean="0"/>
              <a:t> of </a:t>
            </a:r>
            <a:r>
              <a:rPr lang="tr-TR" sz="1800" dirty="0" err="1" smtClean="0"/>
              <a:t>number</a:t>
            </a:r>
            <a:r>
              <a:rPr lang="tr-TR" sz="1800" dirty="0" smtClean="0"/>
              <a:t> of </a:t>
            </a:r>
            <a:r>
              <a:rPr lang="tr-TR" sz="1800" dirty="0" err="1" smtClean="0"/>
              <a:t>pictures</a:t>
            </a:r>
            <a:r>
              <a:rPr lang="tr-TR" sz="1800" dirty="0"/>
              <a:t>.</a:t>
            </a:r>
            <a:endParaRPr lang="en-US" sz="1800" b="1" dirty="0" smtClean="0"/>
          </a:p>
        </p:txBody>
      </p:sp>
      <p:sp>
        <p:nvSpPr>
          <p:cNvPr id="9" name="Metin kutusu 8"/>
          <p:cNvSpPr txBox="1"/>
          <p:nvPr/>
        </p:nvSpPr>
        <p:spPr>
          <a:xfrm>
            <a:off x="152400" y="2677802"/>
            <a:ext cx="7010400" cy="369332"/>
          </a:xfrm>
          <a:prstGeom prst="rect">
            <a:avLst/>
          </a:prstGeom>
          <a:noFill/>
        </p:spPr>
        <p:txBody>
          <a:bodyPr wrap="square" rtlCol="0">
            <a:spAutoFit/>
          </a:bodyPr>
          <a:lstStyle/>
          <a:p>
            <a:r>
              <a:rPr lang="en-US" sz="1800" b="1" dirty="0" smtClean="0"/>
              <a:t>Data rate of packets: </a:t>
            </a:r>
            <a:r>
              <a:rPr lang="en-US" sz="1800" dirty="0" smtClean="0"/>
              <a:t>Burst in 1Hz(Around 970ms for any delay.) </a:t>
            </a:r>
            <a:endParaRPr lang="en-US" dirty="0"/>
          </a:p>
        </p:txBody>
      </p:sp>
      <p:sp>
        <p:nvSpPr>
          <p:cNvPr id="10" name="Dikdörtgen 9"/>
          <p:cNvSpPr/>
          <p:nvPr/>
        </p:nvSpPr>
        <p:spPr>
          <a:xfrm>
            <a:off x="190499" y="3045533"/>
            <a:ext cx="8763000" cy="338554"/>
          </a:xfrm>
          <a:prstGeom prst="rect">
            <a:avLst/>
          </a:prstGeom>
        </p:spPr>
        <p:txBody>
          <a:bodyPr wrap="square">
            <a:spAutoFit/>
          </a:bodyPr>
          <a:lstStyle/>
          <a:p>
            <a:r>
              <a:rPr lang="tr-TR" sz="1600" b="1" dirty="0" smtClean="0"/>
              <a:t>Example:</a:t>
            </a:r>
            <a:r>
              <a:rPr lang="tr-TR" sz="1600" dirty="0" smtClean="0"/>
              <a:t>4773,GLIDER,45,45,280,333.33,13,27,12,240.12,1,17</a:t>
            </a:r>
            <a:endParaRPr lang="tr-TR" sz="1600" b="1" dirty="0" smtClean="0"/>
          </a:p>
        </p:txBody>
      </p:sp>
      <p:cxnSp>
        <p:nvCxnSpPr>
          <p:cNvPr id="11" name="Dirsek Bağlayıcısı 10"/>
          <p:cNvCxnSpPr/>
          <p:nvPr/>
        </p:nvCxnSpPr>
        <p:spPr>
          <a:xfrm rot="16200000" flipH="1">
            <a:off x="5835168" y="3431377"/>
            <a:ext cx="452816" cy="298449"/>
          </a:xfrm>
          <a:prstGeom prst="bentConnector3">
            <a:avLst>
              <a:gd name="adj1" fmla="val 986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irsek Bağlayıcısı 11"/>
          <p:cNvCxnSpPr/>
          <p:nvPr/>
        </p:nvCxnSpPr>
        <p:spPr>
          <a:xfrm rot="16200000" flipH="1">
            <a:off x="5386147" y="3685497"/>
            <a:ext cx="831158" cy="166668"/>
          </a:xfrm>
          <a:prstGeom prst="bentConnector3">
            <a:avLst>
              <a:gd name="adj1" fmla="val 1003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irsek Bağlayıcısı 12"/>
          <p:cNvCxnSpPr/>
          <p:nvPr/>
        </p:nvCxnSpPr>
        <p:spPr>
          <a:xfrm rot="16200000" flipH="1">
            <a:off x="4938971" y="3783684"/>
            <a:ext cx="1212268" cy="346574"/>
          </a:xfrm>
          <a:prstGeom prst="bentConnector3">
            <a:avLst>
              <a:gd name="adj1" fmla="val 999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Dirsek Bağlayıcısı 13"/>
          <p:cNvCxnSpPr/>
          <p:nvPr/>
        </p:nvCxnSpPr>
        <p:spPr>
          <a:xfrm rot="16200000" flipH="1">
            <a:off x="4505610" y="3697182"/>
            <a:ext cx="1515971" cy="823277"/>
          </a:xfrm>
          <a:prstGeom prst="bentConnector3">
            <a:avLst>
              <a:gd name="adj1" fmla="val 1001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irsek Bağlayıcısı 14"/>
          <p:cNvCxnSpPr/>
          <p:nvPr/>
        </p:nvCxnSpPr>
        <p:spPr>
          <a:xfrm rot="16200000" flipH="1">
            <a:off x="4214305" y="3722708"/>
            <a:ext cx="1818624" cy="1103235"/>
          </a:xfrm>
          <a:prstGeom prst="bentConnector3">
            <a:avLst>
              <a:gd name="adj1" fmla="val 10028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Dirsek Bağlayıcısı 15"/>
          <p:cNvCxnSpPr/>
          <p:nvPr/>
        </p:nvCxnSpPr>
        <p:spPr>
          <a:xfrm rot="16200000" flipH="1">
            <a:off x="3874162" y="3779383"/>
            <a:ext cx="2180975" cy="1390379"/>
          </a:xfrm>
          <a:prstGeom prst="bentConnector3">
            <a:avLst>
              <a:gd name="adj1" fmla="val 10000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Dirsek Bağlayıcısı 16"/>
          <p:cNvCxnSpPr/>
          <p:nvPr/>
        </p:nvCxnSpPr>
        <p:spPr>
          <a:xfrm rot="5400000">
            <a:off x="1169067" y="3375157"/>
            <a:ext cx="259050" cy="195142"/>
          </a:xfrm>
          <a:prstGeom prst="bentConnector3">
            <a:avLst>
              <a:gd name="adj1" fmla="val 1010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irsek Bağlayıcısı 17"/>
          <p:cNvCxnSpPr/>
          <p:nvPr/>
        </p:nvCxnSpPr>
        <p:spPr>
          <a:xfrm rot="10800000" flipV="1">
            <a:off x="1268641" y="3363645"/>
            <a:ext cx="755802" cy="480426"/>
          </a:xfrm>
          <a:prstGeom prst="bentConnector3">
            <a:avLst>
              <a:gd name="adj1" fmla="val -1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irsek Bağlayıcısı 18"/>
          <p:cNvCxnSpPr/>
          <p:nvPr/>
        </p:nvCxnSpPr>
        <p:spPr>
          <a:xfrm rot="5400000">
            <a:off x="2103185" y="3621055"/>
            <a:ext cx="752760" cy="234730"/>
          </a:xfrm>
          <a:prstGeom prst="bentConnector3">
            <a:avLst>
              <a:gd name="adj1" fmla="val 10122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Dirsek Bağlayıcısı 19"/>
          <p:cNvCxnSpPr/>
          <p:nvPr/>
        </p:nvCxnSpPr>
        <p:spPr>
          <a:xfrm rot="5400000">
            <a:off x="2162216" y="3703218"/>
            <a:ext cx="1072166" cy="367397"/>
          </a:xfrm>
          <a:prstGeom prst="bentConnector3">
            <a:avLst>
              <a:gd name="adj1" fmla="val 1003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irsek Bağlayıcısı 20"/>
          <p:cNvCxnSpPr/>
          <p:nvPr/>
        </p:nvCxnSpPr>
        <p:spPr>
          <a:xfrm rot="5400000">
            <a:off x="2146483" y="3730157"/>
            <a:ext cx="1439411" cy="703176"/>
          </a:xfrm>
          <a:prstGeom prst="bentConnector3">
            <a:avLst>
              <a:gd name="adj1" fmla="val 10051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Dirsek Bağlayıcısı 21"/>
          <p:cNvCxnSpPr/>
          <p:nvPr/>
        </p:nvCxnSpPr>
        <p:spPr>
          <a:xfrm rot="5400000">
            <a:off x="2617258" y="4077476"/>
            <a:ext cx="1832807" cy="379521"/>
          </a:xfrm>
          <a:prstGeom prst="bentConnector3">
            <a:avLst>
              <a:gd name="adj1" fmla="val 9989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Metin kutusu 22"/>
          <p:cNvSpPr txBox="1"/>
          <p:nvPr/>
        </p:nvSpPr>
        <p:spPr>
          <a:xfrm>
            <a:off x="630516" y="4031953"/>
            <a:ext cx="1789494" cy="246221"/>
          </a:xfrm>
          <a:prstGeom prst="rect">
            <a:avLst/>
          </a:prstGeom>
          <a:noFill/>
        </p:spPr>
        <p:txBody>
          <a:bodyPr wrap="square" rtlCol="0">
            <a:spAutoFit/>
          </a:bodyPr>
          <a:lstStyle/>
          <a:p>
            <a:r>
              <a:rPr lang="tr-TR" sz="1000" b="1" dirty="0" smtClean="0"/>
              <a:t>Time since </a:t>
            </a:r>
            <a:r>
              <a:rPr lang="tr-TR" sz="1000" b="1" dirty="0" err="1" smtClean="0"/>
              <a:t>power</a:t>
            </a:r>
            <a:r>
              <a:rPr lang="tr-TR" sz="1000" b="1" dirty="0" smtClean="0"/>
              <a:t> </a:t>
            </a:r>
            <a:r>
              <a:rPr lang="tr-TR" sz="1000" b="1" dirty="0" err="1" smtClean="0"/>
              <a:t>up</a:t>
            </a:r>
            <a:r>
              <a:rPr lang="tr-TR" sz="1000" b="1" dirty="0" smtClean="0"/>
              <a:t>: </a:t>
            </a:r>
            <a:r>
              <a:rPr lang="tr-TR" sz="1000" dirty="0" smtClean="0"/>
              <a:t>45 s</a:t>
            </a:r>
            <a:endParaRPr lang="en-US" sz="1100" dirty="0"/>
          </a:p>
        </p:txBody>
      </p:sp>
      <p:sp>
        <p:nvSpPr>
          <p:cNvPr id="24" name="Metin kutusu 23"/>
          <p:cNvSpPr txBox="1"/>
          <p:nvPr/>
        </p:nvSpPr>
        <p:spPr>
          <a:xfrm>
            <a:off x="399269" y="4319911"/>
            <a:ext cx="2188937" cy="246221"/>
          </a:xfrm>
          <a:prstGeom prst="rect">
            <a:avLst/>
          </a:prstGeom>
          <a:noFill/>
        </p:spPr>
        <p:txBody>
          <a:bodyPr wrap="square" rtlCol="0">
            <a:spAutoFit/>
          </a:bodyPr>
          <a:lstStyle/>
          <a:p>
            <a:r>
              <a:rPr lang="tr-TR" sz="1000" b="1" dirty="0" err="1" smtClean="0"/>
              <a:t>Count</a:t>
            </a:r>
            <a:r>
              <a:rPr lang="tr-TR" sz="1000" b="1" dirty="0" smtClean="0"/>
              <a:t> of </a:t>
            </a:r>
            <a:r>
              <a:rPr lang="tr-TR" sz="1000" b="1" dirty="0" err="1" smtClean="0"/>
              <a:t>transmitted</a:t>
            </a:r>
            <a:r>
              <a:rPr lang="tr-TR" sz="1000" b="1" dirty="0" smtClean="0"/>
              <a:t> </a:t>
            </a:r>
            <a:r>
              <a:rPr lang="tr-TR" sz="1000" b="1" dirty="0" err="1" smtClean="0"/>
              <a:t>packets</a:t>
            </a:r>
            <a:r>
              <a:rPr lang="tr-TR" sz="1000" b="1" dirty="0" smtClean="0"/>
              <a:t>: </a:t>
            </a:r>
            <a:r>
              <a:rPr lang="tr-TR" sz="1000" dirty="0" smtClean="0"/>
              <a:t>20</a:t>
            </a:r>
            <a:endParaRPr lang="en-US" sz="1100" dirty="0"/>
          </a:p>
        </p:txBody>
      </p:sp>
      <p:sp>
        <p:nvSpPr>
          <p:cNvPr id="25" name="Metin kutusu 24"/>
          <p:cNvSpPr txBox="1"/>
          <p:nvPr/>
        </p:nvSpPr>
        <p:spPr>
          <a:xfrm>
            <a:off x="190499" y="4698782"/>
            <a:ext cx="2481907" cy="246221"/>
          </a:xfrm>
          <a:prstGeom prst="rect">
            <a:avLst/>
          </a:prstGeom>
          <a:noFill/>
        </p:spPr>
        <p:txBody>
          <a:bodyPr wrap="square" rtlCol="0">
            <a:spAutoFit/>
          </a:bodyPr>
          <a:lstStyle/>
          <a:p>
            <a:r>
              <a:rPr lang="tr-TR" sz="1000" b="1" dirty="0" err="1" smtClean="0"/>
              <a:t>Altitude</a:t>
            </a:r>
            <a:r>
              <a:rPr lang="tr-TR" sz="1000" b="1" dirty="0" smtClean="0"/>
              <a:t>: </a:t>
            </a:r>
            <a:r>
              <a:rPr lang="tr-TR" sz="1000" dirty="0" smtClean="0"/>
              <a:t>280 m (</a:t>
            </a:r>
            <a:r>
              <a:rPr lang="tr-TR" sz="1000" dirty="0" err="1"/>
              <a:t>O</a:t>
            </a:r>
            <a:r>
              <a:rPr lang="tr-TR" sz="1000" dirty="0" err="1" smtClean="0"/>
              <a:t>ne</a:t>
            </a:r>
            <a:r>
              <a:rPr lang="tr-TR" sz="1000" dirty="0" smtClean="0"/>
              <a:t> </a:t>
            </a:r>
            <a:r>
              <a:rPr lang="tr-TR" sz="1000" dirty="0" err="1" smtClean="0"/>
              <a:t>meter</a:t>
            </a:r>
            <a:r>
              <a:rPr lang="tr-TR" sz="1000" dirty="0" smtClean="0"/>
              <a:t> </a:t>
            </a:r>
            <a:r>
              <a:rPr lang="tr-TR" sz="1000" dirty="0" err="1" smtClean="0"/>
              <a:t>resolution</a:t>
            </a:r>
            <a:r>
              <a:rPr lang="tr-TR" sz="1000" dirty="0" smtClean="0"/>
              <a:t>.)</a:t>
            </a:r>
            <a:endParaRPr lang="en-US" sz="1100" dirty="0"/>
          </a:p>
        </p:txBody>
      </p:sp>
      <p:sp>
        <p:nvSpPr>
          <p:cNvPr id="26" name="Metin kutusu 25"/>
          <p:cNvSpPr txBox="1"/>
          <p:nvPr/>
        </p:nvSpPr>
        <p:spPr>
          <a:xfrm>
            <a:off x="33051" y="5084174"/>
            <a:ext cx="3371362" cy="400110"/>
          </a:xfrm>
          <a:prstGeom prst="rect">
            <a:avLst/>
          </a:prstGeom>
          <a:noFill/>
        </p:spPr>
        <p:txBody>
          <a:bodyPr wrap="square" rtlCol="0">
            <a:spAutoFit/>
          </a:bodyPr>
          <a:lstStyle/>
          <a:p>
            <a:r>
              <a:rPr lang="tr-TR" sz="1000" b="1" dirty="0" err="1" smtClean="0"/>
              <a:t>Heading</a:t>
            </a:r>
            <a:r>
              <a:rPr lang="tr-TR" sz="1000" b="1" dirty="0" smtClean="0"/>
              <a:t>: </a:t>
            </a:r>
            <a:r>
              <a:rPr lang="tr-TR" sz="1000" dirty="0" err="1" smtClean="0"/>
              <a:t>Between</a:t>
            </a:r>
            <a:r>
              <a:rPr lang="tr-TR" sz="1000" b="1" dirty="0" smtClean="0"/>
              <a:t> </a:t>
            </a:r>
            <a:r>
              <a:rPr lang="tr-TR" sz="1000" dirty="0" smtClean="0"/>
              <a:t>0-360 </a:t>
            </a:r>
            <a:r>
              <a:rPr lang="tr-TR" sz="1000" dirty="0" err="1" smtClean="0"/>
              <a:t>degree</a:t>
            </a:r>
            <a:r>
              <a:rPr lang="tr-TR" sz="1000" dirty="0" smtClean="0"/>
              <a:t>. North </a:t>
            </a:r>
            <a:r>
              <a:rPr lang="tr-TR" sz="1000" dirty="0" err="1" smtClean="0"/>
              <a:t>pole</a:t>
            </a:r>
            <a:r>
              <a:rPr lang="tr-TR" sz="1000" dirty="0" smtClean="0"/>
              <a:t> of </a:t>
            </a:r>
            <a:r>
              <a:rPr lang="tr-TR" sz="1000" dirty="0" err="1" smtClean="0"/>
              <a:t>the</a:t>
            </a:r>
            <a:r>
              <a:rPr lang="tr-TR" sz="1000" dirty="0" smtClean="0"/>
              <a:t> </a:t>
            </a:r>
            <a:r>
              <a:rPr lang="tr-TR" sz="1000" dirty="0" err="1" smtClean="0"/>
              <a:t>earth</a:t>
            </a:r>
            <a:r>
              <a:rPr lang="tr-TR" sz="1000" dirty="0"/>
              <a:t> </a:t>
            </a:r>
            <a:r>
              <a:rPr lang="tr-TR" sz="1000" dirty="0" smtClean="0"/>
              <a:t>on </a:t>
            </a:r>
            <a:r>
              <a:rPr lang="tr-TR" sz="1000" dirty="0" err="1" smtClean="0"/>
              <a:t>degree</a:t>
            </a:r>
            <a:r>
              <a:rPr lang="tr-TR" sz="1000" dirty="0" smtClean="0"/>
              <a:t>.</a:t>
            </a:r>
            <a:r>
              <a:rPr lang="tr-TR" sz="1000" b="1" dirty="0" smtClean="0"/>
              <a:t>  </a:t>
            </a:r>
            <a:endParaRPr lang="en-US" sz="1100" dirty="0"/>
          </a:p>
        </p:txBody>
      </p:sp>
      <p:sp>
        <p:nvSpPr>
          <p:cNvPr id="27" name="Metin kutusu 26"/>
          <p:cNvSpPr txBox="1"/>
          <p:nvPr/>
        </p:nvSpPr>
        <p:spPr>
          <a:xfrm>
            <a:off x="152400" y="1017765"/>
            <a:ext cx="4231396" cy="369332"/>
          </a:xfrm>
          <a:prstGeom prst="rect">
            <a:avLst/>
          </a:prstGeom>
          <a:noFill/>
        </p:spPr>
        <p:txBody>
          <a:bodyPr wrap="square" rtlCol="0">
            <a:spAutoFit/>
          </a:bodyPr>
          <a:lstStyle/>
          <a:p>
            <a:r>
              <a:rPr lang="tr-TR" sz="1800" b="1" dirty="0" err="1" smtClean="0"/>
              <a:t>Payload</a:t>
            </a:r>
            <a:r>
              <a:rPr lang="tr-TR" sz="1800" b="1" dirty="0" smtClean="0"/>
              <a:t> </a:t>
            </a:r>
            <a:r>
              <a:rPr lang="en-US" sz="1800" b="1" dirty="0" smtClean="0"/>
              <a:t>Telemetry</a:t>
            </a:r>
            <a:r>
              <a:rPr lang="tr-TR" sz="1800" b="1" dirty="0" smtClean="0"/>
              <a:t> Data Format</a:t>
            </a:r>
            <a:endParaRPr lang="en-US" sz="1800" b="1" dirty="0"/>
          </a:p>
        </p:txBody>
      </p:sp>
      <p:sp>
        <p:nvSpPr>
          <p:cNvPr id="28" name="Metin kutusu 27"/>
          <p:cNvSpPr txBox="1"/>
          <p:nvPr/>
        </p:nvSpPr>
        <p:spPr>
          <a:xfrm>
            <a:off x="6172201" y="3602253"/>
            <a:ext cx="2971800" cy="400110"/>
          </a:xfrm>
          <a:prstGeom prst="rect">
            <a:avLst/>
          </a:prstGeom>
          <a:noFill/>
        </p:spPr>
        <p:txBody>
          <a:bodyPr wrap="square" rtlCol="0">
            <a:spAutoFit/>
          </a:bodyPr>
          <a:lstStyle/>
          <a:p>
            <a:r>
              <a:rPr lang="tr-TR" sz="1000" b="1" dirty="0" smtClean="0"/>
              <a:t>Bonus </a:t>
            </a:r>
            <a:r>
              <a:rPr lang="tr-TR" sz="1000" b="1" dirty="0" err="1" smtClean="0"/>
              <a:t>Objective</a:t>
            </a:r>
            <a:r>
              <a:rPr lang="tr-TR" sz="1000" b="1" dirty="0" smtClean="0"/>
              <a:t> </a:t>
            </a:r>
            <a:r>
              <a:rPr lang="tr-TR" sz="1000" b="1" dirty="0" err="1" smtClean="0"/>
              <a:t>Count</a:t>
            </a:r>
            <a:r>
              <a:rPr lang="tr-TR" sz="1000" b="1" dirty="0" smtClean="0"/>
              <a:t>: </a:t>
            </a:r>
            <a:r>
              <a:rPr lang="tr-TR" sz="1000" dirty="0" smtClean="0"/>
              <a:t>640x480 </a:t>
            </a:r>
            <a:r>
              <a:rPr lang="tr-TR" sz="1000" dirty="0" err="1" smtClean="0"/>
              <a:t>pixels</a:t>
            </a:r>
            <a:r>
              <a:rPr lang="tr-TR" sz="1000" dirty="0" smtClean="0"/>
              <a:t> </a:t>
            </a:r>
            <a:r>
              <a:rPr lang="tr-TR" sz="1000" dirty="0" err="1" smtClean="0"/>
              <a:t>colorful</a:t>
            </a:r>
            <a:r>
              <a:rPr lang="tr-TR" sz="1000" dirty="0" smtClean="0"/>
              <a:t> </a:t>
            </a:r>
            <a:r>
              <a:rPr lang="tr-TR" sz="1000" dirty="0" err="1" smtClean="0"/>
              <a:t>images</a:t>
            </a:r>
            <a:r>
              <a:rPr lang="tr-TR" sz="1000" dirty="0" smtClean="0"/>
              <a:t> </a:t>
            </a:r>
            <a:r>
              <a:rPr lang="tr-TR" sz="1000" dirty="0" err="1" smtClean="0"/>
              <a:t>counting</a:t>
            </a:r>
            <a:r>
              <a:rPr lang="tr-TR" sz="1000" dirty="0" smtClean="0"/>
              <a:t>.</a:t>
            </a:r>
            <a:endParaRPr lang="en-US" sz="1100" dirty="0"/>
          </a:p>
        </p:txBody>
      </p:sp>
      <p:sp>
        <p:nvSpPr>
          <p:cNvPr id="29" name="Metin kutusu 28"/>
          <p:cNvSpPr txBox="1"/>
          <p:nvPr/>
        </p:nvSpPr>
        <p:spPr>
          <a:xfrm>
            <a:off x="5722346" y="4401341"/>
            <a:ext cx="3421655" cy="400110"/>
          </a:xfrm>
          <a:prstGeom prst="rect">
            <a:avLst/>
          </a:prstGeom>
          <a:noFill/>
        </p:spPr>
        <p:txBody>
          <a:bodyPr wrap="square" rtlCol="0">
            <a:spAutoFit/>
          </a:bodyPr>
          <a:lstStyle/>
          <a:p>
            <a:r>
              <a:rPr lang="tr-TR" sz="1000" b="1" dirty="0" err="1" smtClean="0"/>
              <a:t>Heading</a:t>
            </a:r>
            <a:r>
              <a:rPr lang="tr-TR" sz="1000" b="1" dirty="0" smtClean="0"/>
              <a:t>: </a:t>
            </a:r>
            <a:r>
              <a:rPr lang="tr-TR" sz="1000" dirty="0" err="1" smtClean="0"/>
              <a:t>Cansat</a:t>
            </a:r>
            <a:r>
              <a:rPr lang="tr-TR" sz="1000" dirty="0" smtClean="0"/>
              <a:t> </a:t>
            </a:r>
            <a:r>
              <a:rPr lang="tr-TR" sz="1000" dirty="0" err="1" smtClean="0"/>
              <a:t>glider</a:t>
            </a:r>
            <a:r>
              <a:rPr lang="tr-TR" sz="1000" dirty="0" smtClean="0"/>
              <a:t> </a:t>
            </a:r>
            <a:r>
              <a:rPr lang="tr-TR" sz="1000" dirty="0" err="1" smtClean="0"/>
              <a:t>heading</a:t>
            </a:r>
            <a:r>
              <a:rPr lang="tr-TR" sz="1000" dirty="0" smtClean="0"/>
              <a:t> </a:t>
            </a:r>
            <a:r>
              <a:rPr lang="tr-TR" sz="1000" dirty="0" err="1" smtClean="0"/>
              <a:t>measured</a:t>
            </a:r>
            <a:r>
              <a:rPr lang="tr-TR" sz="1000" dirty="0" smtClean="0"/>
              <a:t> </a:t>
            </a:r>
            <a:r>
              <a:rPr lang="tr-TR" sz="1000" dirty="0" err="1" smtClean="0"/>
              <a:t>by</a:t>
            </a:r>
            <a:r>
              <a:rPr lang="tr-TR" sz="1000" dirty="0" smtClean="0"/>
              <a:t> </a:t>
            </a:r>
            <a:r>
              <a:rPr lang="tr-TR" sz="1000" dirty="0" err="1" smtClean="0"/>
              <a:t>magnetometer</a:t>
            </a:r>
            <a:r>
              <a:rPr lang="tr-TR" sz="1000" dirty="0" smtClean="0"/>
              <a:t>.</a:t>
            </a:r>
            <a:endParaRPr lang="en-US" sz="1100" dirty="0"/>
          </a:p>
        </p:txBody>
      </p:sp>
      <p:sp>
        <p:nvSpPr>
          <p:cNvPr id="30" name="Metin kutusu 29"/>
          <p:cNvSpPr txBox="1"/>
          <p:nvPr/>
        </p:nvSpPr>
        <p:spPr>
          <a:xfrm>
            <a:off x="5675234" y="4790830"/>
            <a:ext cx="3421655" cy="246221"/>
          </a:xfrm>
          <a:prstGeom prst="rect">
            <a:avLst/>
          </a:prstGeom>
          <a:noFill/>
        </p:spPr>
        <p:txBody>
          <a:bodyPr wrap="square" rtlCol="0">
            <a:spAutoFit/>
          </a:bodyPr>
          <a:lstStyle/>
          <a:p>
            <a:r>
              <a:rPr lang="en-US" sz="1000" b="1" dirty="0" smtClean="0"/>
              <a:t>Battery</a:t>
            </a:r>
            <a:r>
              <a:rPr lang="tr-TR" sz="1000" b="1" dirty="0" smtClean="0"/>
              <a:t> </a:t>
            </a:r>
            <a:r>
              <a:rPr lang="tr-TR" sz="1000" b="1" dirty="0" err="1" smtClean="0"/>
              <a:t>Voltage</a:t>
            </a:r>
            <a:r>
              <a:rPr lang="tr-TR" sz="1000" b="1" dirty="0" smtClean="0"/>
              <a:t> : </a:t>
            </a:r>
            <a:r>
              <a:rPr lang="tr-TR" sz="1000" dirty="0" err="1" smtClean="0"/>
              <a:t>From</a:t>
            </a:r>
            <a:r>
              <a:rPr lang="tr-TR" sz="1000" dirty="0" smtClean="0"/>
              <a:t> solar </a:t>
            </a:r>
            <a:r>
              <a:rPr lang="tr-TR" sz="1000" dirty="0" err="1" smtClean="0"/>
              <a:t>panels</a:t>
            </a:r>
            <a:r>
              <a:rPr lang="tr-TR" sz="1000" dirty="0" smtClean="0"/>
              <a:t>.</a:t>
            </a:r>
            <a:r>
              <a:rPr lang="tr-TR" sz="1000" b="1" dirty="0" smtClean="0"/>
              <a:t> </a:t>
            </a:r>
            <a:endParaRPr lang="en-US" sz="1100" dirty="0"/>
          </a:p>
        </p:txBody>
      </p:sp>
      <p:sp>
        <p:nvSpPr>
          <p:cNvPr id="31" name="Metin kutusu 30"/>
          <p:cNvSpPr txBox="1"/>
          <p:nvPr/>
        </p:nvSpPr>
        <p:spPr>
          <a:xfrm>
            <a:off x="5675234" y="5046173"/>
            <a:ext cx="3421655" cy="246221"/>
          </a:xfrm>
          <a:prstGeom prst="rect">
            <a:avLst/>
          </a:prstGeom>
          <a:noFill/>
        </p:spPr>
        <p:txBody>
          <a:bodyPr wrap="square" rtlCol="0">
            <a:spAutoFit/>
          </a:bodyPr>
          <a:lstStyle/>
          <a:p>
            <a:r>
              <a:rPr lang="tr-TR" sz="1000" b="1" dirty="0" err="1" smtClean="0"/>
              <a:t>Payload</a:t>
            </a:r>
            <a:r>
              <a:rPr lang="tr-TR" sz="1000" b="1" dirty="0" smtClean="0"/>
              <a:t> </a:t>
            </a:r>
            <a:r>
              <a:rPr lang="tr-TR" sz="1000" b="1" dirty="0" err="1" smtClean="0"/>
              <a:t>Temperature</a:t>
            </a:r>
            <a:r>
              <a:rPr lang="tr-TR" sz="1000" b="1" dirty="0" smtClean="0"/>
              <a:t>: </a:t>
            </a:r>
            <a:r>
              <a:rPr lang="tr-TR" sz="1000" dirty="0" smtClean="0"/>
              <a:t>27 °C</a:t>
            </a:r>
            <a:endParaRPr lang="en-US" sz="1100" dirty="0"/>
          </a:p>
        </p:txBody>
      </p:sp>
      <p:sp>
        <p:nvSpPr>
          <p:cNvPr id="32" name="Metin kutusu 31"/>
          <p:cNvSpPr txBox="1"/>
          <p:nvPr/>
        </p:nvSpPr>
        <p:spPr>
          <a:xfrm>
            <a:off x="5718392" y="5404884"/>
            <a:ext cx="3421655" cy="246221"/>
          </a:xfrm>
          <a:prstGeom prst="rect">
            <a:avLst/>
          </a:prstGeom>
          <a:noFill/>
        </p:spPr>
        <p:txBody>
          <a:bodyPr wrap="square" rtlCol="0">
            <a:spAutoFit/>
          </a:bodyPr>
          <a:lstStyle/>
          <a:p>
            <a:r>
              <a:rPr lang="tr-TR" sz="1000" b="1" dirty="0" err="1" smtClean="0"/>
              <a:t>Payload</a:t>
            </a:r>
            <a:r>
              <a:rPr lang="tr-TR" sz="1000" b="1" dirty="0" smtClean="0"/>
              <a:t> </a:t>
            </a:r>
            <a:r>
              <a:rPr lang="tr-TR" sz="1000" b="1" dirty="0" err="1" smtClean="0"/>
              <a:t>Speed</a:t>
            </a:r>
            <a:r>
              <a:rPr lang="tr-TR" sz="1000" b="1" dirty="0" smtClean="0"/>
              <a:t>: </a:t>
            </a:r>
            <a:r>
              <a:rPr lang="tr-TR" sz="1000" dirty="0" smtClean="0"/>
              <a:t>13 m/s</a:t>
            </a:r>
            <a:endParaRPr lang="en-US" sz="1100" dirty="0"/>
          </a:p>
        </p:txBody>
      </p:sp>
      <p:sp>
        <p:nvSpPr>
          <p:cNvPr id="33" name="Metin kutusu 32"/>
          <p:cNvSpPr txBox="1"/>
          <p:nvPr/>
        </p:nvSpPr>
        <p:spPr>
          <a:xfrm>
            <a:off x="-9349" y="3408625"/>
            <a:ext cx="1345609" cy="400110"/>
          </a:xfrm>
          <a:prstGeom prst="rect">
            <a:avLst/>
          </a:prstGeom>
          <a:noFill/>
        </p:spPr>
        <p:txBody>
          <a:bodyPr wrap="square" rtlCol="0">
            <a:spAutoFit/>
          </a:bodyPr>
          <a:lstStyle/>
          <a:p>
            <a:r>
              <a:rPr lang="tr-TR" sz="1000" b="1" dirty="0" err="1" smtClean="0"/>
              <a:t>Assigned</a:t>
            </a:r>
            <a:r>
              <a:rPr lang="tr-TR" sz="1000" b="1" dirty="0" smtClean="0"/>
              <a:t> </a:t>
            </a:r>
            <a:r>
              <a:rPr lang="tr-TR" sz="1000" b="1" dirty="0" err="1" smtClean="0"/>
              <a:t>team</a:t>
            </a:r>
            <a:r>
              <a:rPr lang="tr-TR" sz="1000" b="1" dirty="0" smtClean="0"/>
              <a:t> </a:t>
            </a:r>
          </a:p>
          <a:p>
            <a:r>
              <a:rPr lang="tr-TR" sz="1000" b="1" dirty="0" err="1" smtClean="0"/>
              <a:t>identification</a:t>
            </a:r>
            <a:r>
              <a:rPr lang="tr-TR" sz="1000" b="1" dirty="0" smtClean="0"/>
              <a:t>: </a:t>
            </a:r>
            <a:r>
              <a:rPr lang="tr-TR" sz="1000" dirty="0" smtClean="0"/>
              <a:t>4773</a:t>
            </a:r>
            <a:endParaRPr lang="en-US" sz="1100" dirty="0"/>
          </a:p>
        </p:txBody>
      </p:sp>
      <p:sp>
        <p:nvSpPr>
          <p:cNvPr id="34" name="Metin kutusu 33"/>
          <p:cNvSpPr txBox="1"/>
          <p:nvPr/>
        </p:nvSpPr>
        <p:spPr>
          <a:xfrm>
            <a:off x="-51168" y="3801297"/>
            <a:ext cx="1433114" cy="253916"/>
          </a:xfrm>
          <a:prstGeom prst="rect">
            <a:avLst/>
          </a:prstGeom>
          <a:noFill/>
        </p:spPr>
        <p:txBody>
          <a:bodyPr wrap="square" rtlCol="0">
            <a:spAutoFit/>
          </a:bodyPr>
          <a:lstStyle/>
          <a:p>
            <a:r>
              <a:rPr lang="en-US" sz="1050" b="1" dirty="0" smtClean="0"/>
              <a:t>Indicator</a:t>
            </a:r>
            <a:r>
              <a:rPr lang="tr-TR" sz="1050" b="1" dirty="0" smtClean="0"/>
              <a:t>: </a:t>
            </a:r>
            <a:r>
              <a:rPr lang="tr-TR" sz="1050" dirty="0" err="1" smtClean="0"/>
              <a:t>Container</a:t>
            </a:r>
            <a:endParaRPr lang="en-US" sz="1050" dirty="0"/>
          </a:p>
        </p:txBody>
      </p:sp>
      <p:sp>
        <p:nvSpPr>
          <p:cNvPr id="35" name="Metin kutusu 34"/>
          <p:cNvSpPr txBox="1"/>
          <p:nvPr/>
        </p:nvSpPr>
        <p:spPr>
          <a:xfrm>
            <a:off x="5832971" y="4007499"/>
            <a:ext cx="3421655" cy="415498"/>
          </a:xfrm>
          <a:prstGeom prst="rect">
            <a:avLst/>
          </a:prstGeom>
          <a:noFill/>
        </p:spPr>
        <p:txBody>
          <a:bodyPr wrap="square" rtlCol="0">
            <a:spAutoFit/>
          </a:bodyPr>
          <a:lstStyle/>
          <a:p>
            <a:r>
              <a:rPr lang="tr-TR" sz="1000" b="1" dirty="0" err="1" smtClean="0"/>
              <a:t>Operation</a:t>
            </a:r>
            <a:r>
              <a:rPr lang="tr-TR" sz="1000" b="1" dirty="0" smtClean="0"/>
              <a:t> </a:t>
            </a:r>
            <a:r>
              <a:rPr lang="tr-TR" sz="1000" b="1" dirty="0" err="1" smtClean="0"/>
              <a:t>state</a:t>
            </a:r>
            <a:r>
              <a:rPr lang="tr-TR" sz="1000" b="1" dirty="0" smtClean="0"/>
              <a:t> of </a:t>
            </a:r>
            <a:r>
              <a:rPr lang="tr-TR" sz="1000" b="1" dirty="0" err="1" smtClean="0"/>
              <a:t>the</a:t>
            </a:r>
            <a:r>
              <a:rPr lang="tr-TR" sz="1000" b="1" dirty="0" smtClean="0"/>
              <a:t> software: </a:t>
            </a:r>
            <a:r>
              <a:rPr lang="tr-TR" sz="1000" dirty="0" smtClean="0"/>
              <a:t>1 </a:t>
            </a:r>
            <a:r>
              <a:rPr lang="tr-TR" sz="1000" dirty="0" err="1" smtClean="0"/>
              <a:t>means</a:t>
            </a:r>
            <a:r>
              <a:rPr lang="tr-TR" sz="1000" dirty="0" smtClean="0"/>
              <a:t> software is </a:t>
            </a:r>
            <a:r>
              <a:rPr lang="tr-TR" sz="1000" dirty="0" err="1" smtClean="0"/>
              <a:t>fully</a:t>
            </a:r>
            <a:r>
              <a:rPr lang="tr-TR" sz="1000" dirty="0" smtClean="0"/>
              <a:t> functional.0 </a:t>
            </a:r>
            <a:r>
              <a:rPr lang="tr-TR" sz="1000" dirty="0" err="1" smtClean="0"/>
              <a:t>means</a:t>
            </a:r>
            <a:r>
              <a:rPr lang="tr-TR" sz="1000" dirty="0" smtClean="0"/>
              <a:t> </a:t>
            </a:r>
            <a:r>
              <a:rPr lang="tr-TR" sz="1000" dirty="0" err="1" smtClean="0"/>
              <a:t>some</a:t>
            </a:r>
            <a:r>
              <a:rPr lang="tr-TR" sz="1000" dirty="0" smtClean="0"/>
              <a:t> </a:t>
            </a:r>
            <a:r>
              <a:rPr lang="tr-TR" sz="1000" dirty="0" err="1" smtClean="0"/>
              <a:t>datas</a:t>
            </a:r>
            <a:r>
              <a:rPr lang="tr-TR" sz="1000" dirty="0" smtClean="0"/>
              <a:t> </a:t>
            </a:r>
            <a:r>
              <a:rPr lang="tr-TR" sz="1000" dirty="0" err="1" smtClean="0"/>
              <a:t>are</a:t>
            </a:r>
            <a:r>
              <a:rPr lang="tr-TR" sz="1000" dirty="0"/>
              <a:t> </a:t>
            </a:r>
            <a:r>
              <a:rPr lang="tr-TR" sz="1000" dirty="0" err="1" smtClean="0"/>
              <a:t>unreachable</a:t>
            </a:r>
            <a:r>
              <a:rPr lang="tr-TR" sz="1000" dirty="0" smtClean="0"/>
              <a:t>.</a:t>
            </a:r>
            <a:endParaRPr lang="en-US" sz="11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Shape 181"/>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7</a:t>
            </a:fld>
            <a:endParaRPr lang="en-US" sz="1000" b="0" i="0" u="none" strike="noStrike" cap="none">
              <a:solidFill>
                <a:schemeClr val="dk1"/>
              </a:solidFill>
              <a:latin typeface="Arial"/>
              <a:ea typeface="Arial"/>
              <a:cs typeface="Arial"/>
              <a:sym typeface="Arial"/>
            </a:endParaRPr>
          </a:p>
        </p:txBody>
      </p:sp>
      <p:sp>
        <p:nvSpPr>
          <p:cNvPr id="182" name="Shape 182"/>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dirty="0">
                <a:solidFill>
                  <a:schemeClr val="accent2"/>
                </a:solidFill>
                <a:latin typeface="Arial"/>
                <a:ea typeface="Arial"/>
                <a:cs typeface="Arial"/>
                <a:sym typeface="Arial"/>
              </a:rPr>
              <a:t>Mission </a:t>
            </a:r>
            <a:r>
              <a:rPr lang="en-US" sz="2400" b="1" i="0" u="none" strike="noStrike" cap="none" dirty="0" smtClean="0">
                <a:solidFill>
                  <a:schemeClr val="accent2"/>
                </a:solidFill>
                <a:latin typeface="Arial"/>
                <a:ea typeface="Arial"/>
                <a:cs typeface="Arial"/>
                <a:sym typeface="Arial"/>
              </a:rPr>
              <a:t>Summary</a:t>
            </a:r>
            <a:r>
              <a:rPr lang="tr-TR" sz="2400" b="1" i="0" u="none" strike="noStrike" cap="none" dirty="0" smtClean="0">
                <a:solidFill>
                  <a:schemeClr val="accent2"/>
                </a:solidFill>
                <a:latin typeface="Arial"/>
                <a:ea typeface="Arial"/>
                <a:cs typeface="Arial"/>
                <a:sym typeface="Arial"/>
              </a:rPr>
              <a:t> (1 of 2)</a:t>
            </a:r>
            <a:endParaRPr lang="en-US" sz="2400" b="1" i="0" u="none" strike="noStrike" cap="none" dirty="0">
              <a:solidFill>
                <a:schemeClr val="accent2"/>
              </a:solidFill>
              <a:latin typeface="Arial"/>
              <a:ea typeface="Arial"/>
              <a:cs typeface="Arial"/>
              <a:sym typeface="Arial"/>
            </a:endParaRPr>
          </a:p>
        </p:txBody>
      </p:sp>
      <p:sp>
        <p:nvSpPr>
          <p:cNvPr id="185" name="Shape 18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Metin Yer Tutucusu 1"/>
          <p:cNvSpPr>
            <a:spLocks noGrp="1"/>
          </p:cNvSpPr>
          <p:nvPr>
            <p:ph type="body" idx="1"/>
          </p:nvPr>
        </p:nvSpPr>
        <p:spPr/>
        <p:txBody>
          <a:bodyPr/>
          <a:lstStyle/>
          <a:p>
            <a:r>
              <a:rPr lang="tr-TR" dirty="0" err="1" smtClean="0"/>
              <a:t>Mission</a:t>
            </a:r>
            <a:r>
              <a:rPr lang="tr-TR" dirty="0" smtClean="0"/>
              <a:t> </a:t>
            </a:r>
            <a:r>
              <a:rPr lang="tr-TR" dirty="0" err="1" smtClean="0"/>
              <a:t>Objectives</a:t>
            </a:r>
            <a:endParaRPr lang="tr-TR" dirty="0" smtClean="0"/>
          </a:p>
          <a:p>
            <a:pPr lvl="0"/>
            <a:r>
              <a:rPr lang="en-US" sz="1600" b="0" dirty="0" err="1" smtClean="0"/>
              <a:t>CanSat</a:t>
            </a:r>
            <a:r>
              <a:rPr lang="en-US" sz="1600" b="0" dirty="0" smtClean="0"/>
              <a:t> </a:t>
            </a:r>
            <a:r>
              <a:rPr lang="en-US" sz="1600" b="0" dirty="0"/>
              <a:t>is composed of two parts: A container and a glider. </a:t>
            </a:r>
            <a:endParaRPr lang="tr-TR" sz="1600" b="0" dirty="0"/>
          </a:p>
          <a:p>
            <a:pPr lvl="0"/>
            <a:r>
              <a:rPr lang="en-US" sz="1600" b="0" dirty="0"/>
              <a:t>Container protects the glider, which performs the desired mission.  </a:t>
            </a:r>
            <a:endParaRPr lang="tr-TR" sz="1600" b="0" dirty="0"/>
          </a:p>
          <a:p>
            <a:pPr lvl="0"/>
            <a:r>
              <a:rPr lang="en-US" sz="1600" b="0" dirty="0"/>
              <a:t>The launched </a:t>
            </a:r>
            <a:r>
              <a:rPr lang="en-US" sz="1600" b="0" dirty="0" err="1"/>
              <a:t>CanSat</a:t>
            </a:r>
            <a:r>
              <a:rPr lang="en-US" sz="1600" b="0" dirty="0"/>
              <a:t> will leave the rocket when the rocket arrives at the </a:t>
            </a:r>
            <a:r>
              <a:rPr lang="tr-TR" sz="1600" b="0" dirty="0" err="1" smtClean="0"/>
              <a:t>near</a:t>
            </a:r>
            <a:r>
              <a:rPr lang="tr-TR" sz="1600" b="0" dirty="0" smtClean="0"/>
              <a:t> </a:t>
            </a:r>
            <a:r>
              <a:rPr lang="tr-TR" sz="1600" b="0" dirty="0" err="1" smtClean="0"/>
              <a:t>apogee</a:t>
            </a:r>
            <a:r>
              <a:rPr lang="en-US" sz="1600" b="0" dirty="0" smtClean="0"/>
              <a:t>. </a:t>
            </a:r>
            <a:endParaRPr lang="tr-TR" sz="1600" b="0" dirty="0"/>
          </a:p>
          <a:p>
            <a:pPr lvl="0"/>
            <a:r>
              <a:rPr lang="en-US" sz="1600" b="0" dirty="0"/>
              <a:t>The container and the glider will separate each other at 400 meters (approx. 1312 feet) and they will continue their decline in the atmosphere independently. </a:t>
            </a:r>
            <a:endParaRPr lang="tr-TR" sz="1600" b="0" dirty="0"/>
          </a:p>
          <a:p>
            <a:pPr lvl="0"/>
            <a:r>
              <a:rPr lang="en-US" sz="1600" b="0" dirty="0"/>
              <a:t>After the glider separates from the container, it will decline in a circular pattern until landing. The diameter should not be more than 1000 meters (approx. 3280 feet).  </a:t>
            </a:r>
            <a:endParaRPr lang="tr-TR" sz="1600" b="0" dirty="0"/>
          </a:p>
          <a:p>
            <a:pPr lvl="0"/>
            <a:r>
              <a:rPr lang="en-US" sz="1600" b="0" dirty="0"/>
              <a:t>The glide mission should take about 2 minutes. </a:t>
            </a:r>
            <a:endParaRPr lang="tr-TR" sz="1600" b="0" dirty="0"/>
          </a:p>
          <a:p>
            <a:pPr lvl="0"/>
            <a:r>
              <a:rPr lang="en-US" sz="1600" b="0" dirty="0">
                <a:solidFill>
                  <a:srgbClr val="00B050"/>
                </a:solidFill>
              </a:rPr>
              <a:t>During descent, the glider shall collect  air pressure, outside air temperature , compass direction, air speed and solar power voltage once per second and time tag the data with mission time.</a:t>
            </a:r>
            <a:endParaRPr lang="tr-TR" sz="1600" b="0" dirty="0">
              <a:solidFill>
                <a:srgbClr val="00B050"/>
              </a:solidFill>
            </a:endParaRPr>
          </a:p>
          <a:p>
            <a:pPr lvl="0"/>
            <a:r>
              <a:rPr lang="en-US" sz="1600" b="0" dirty="0"/>
              <a:t>The glider should provide electricity absolutely from solar power. </a:t>
            </a:r>
            <a:endParaRPr lang="tr-TR" sz="1600" b="0" dirty="0"/>
          </a:p>
          <a:p>
            <a:pPr lvl="0"/>
            <a:r>
              <a:rPr lang="en-US" sz="1600" b="0" dirty="0"/>
              <a:t> An audio </a:t>
            </a:r>
            <a:r>
              <a:rPr lang="en-US" sz="1600" b="0" dirty="0" smtClean="0"/>
              <a:t>beacon for the glider shall be included and powered off </a:t>
            </a:r>
            <a:r>
              <a:rPr lang="en-US" sz="1600" b="0" dirty="0"/>
              <a:t>of the solar power.</a:t>
            </a:r>
            <a:endParaRPr lang="tr-TR" sz="1600" b="0" dirty="0"/>
          </a:p>
          <a:p>
            <a:pPr marL="152400" lvl="0" indent="0">
              <a:buNone/>
            </a:pPr>
            <a:endParaRPr lang="tr-TR" sz="1600" b="0" dirty="0"/>
          </a:p>
          <a:p>
            <a:pPr marL="152400" lvl="0" indent="0">
              <a:buNone/>
            </a:pPr>
            <a:endParaRPr lang="tr-TR" sz="1600" b="0" dirty="0"/>
          </a:p>
          <a:p>
            <a:pPr marL="152400" indent="0">
              <a:buNone/>
            </a:pPr>
            <a:endParaRPr lang="tr-TR" dirty="0"/>
          </a:p>
        </p:txBody>
      </p:sp>
      <p:sp>
        <p:nvSpPr>
          <p:cNvPr id="9" name="Shape 19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a:t>
            </a:r>
            <a:r>
              <a:rPr lang="tr-TR" dirty="0" smtClean="0"/>
              <a:t>4773 –grizu-263</a:t>
            </a:r>
            <a:endParaRPr lang="en-US" sz="1000" b="0" i="0" u="none" strike="noStrike" cap="none" dirty="0">
              <a:solidFill>
                <a:schemeClr val="dk1"/>
              </a:solidFill>
              <a:latin typeface="Arial"/>
              <a:ea typeface="Arial"/>
              <a:cs typeface="Arial"/>
              <a:sym typeface="Arial"/>
            </a:endParaRPr>
          </a:p>
        </p:txBody>
      </p:sp>
      <p:sp>
        <p:nvSpPr>
          <p:cNvPr id="10" name="Shape 14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a:t>
            </a:r>
            <a:r>
              <a:rPr lang="tr-TR" sz="1000" dirty="0" smtClean="0">
                <a:solidFill>
                  <a:schemeClr val="dk1"/>
                </a:solidFill>
              </a:rPr>
              <a:t>Muzaffer Duysal</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537764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48" name="Shape 64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70</a:t>
            </a:fld>
            <a:endParaRPr lang="en-US" sz="1000" b="0" i="0" u="none" strike="noStrike" cap="none">
              <a:solidFill>
                <a:schemeClr val="dk1"/>
              </a:solidFill>
              <a:latin typeface="Arial"/>
              <a:ea typeface="Arial"/>
              <a:cs typeface="Arial"/>
              <a:sym typeface="Arial"/>
            </a:endParaRPr>
          </a:p>
        </p:txBody>
      </p:sp>
      <p:sp>
        <p:nvSpPr>
          <p:cNvPr id="649" name="Shape 64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Telemetry Format</a:t>
            </a:r>
          </a:p>
        </p:txBody>
      </p:sp>
      <p:sp>
        <p:nvSpPr>
          <p:cNvPr id="651" name="Shape 651"/>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8" name="Metin kutusu 7"/>
          <p:cNvSpPr txBox="1"/>
          <p:nvPr/>
        </p:nvSpPr>
        <p:spPr>
          <a:xfrm>
            <a:off x="152400" y="1017765"/>
            <a:ext cx="4231396" cy="369332"/>
          </a:xfrm>
          <a:prstGeom prst="rect">
            <a:avLst/>
          </a:prstGeom>
          <a:noFill/>
        </p:spPr>
        <p:txBody>
          <a:bodyPr wrap="square" rtlCol="0">
            <a:spAutoFit/>
          </a:bodyPr>
          <a:lstStyle/>
          <a:p>
            <a:r>
              <a:rPr lang="en-US" sz="1800" b="1" dirty="0" smtClean="0"/>
              <a:t>Container</a:t>
            </a:r>
            <a:r>
              <a:rPr lang="tr-TR" sz="1800" b="1" dirty="0" smtClean="0"/>
              <a:t> </a:t>
            </a:r>
            <a:r>
              <a:rPr lang="en-US" sz="1800" b="1" dirty="0" smtClean="0"/>
              <a:t>Telemetry</a:t>
            </a:r>
            <a:r>
              <a:rPr lang="tr-TR" sz="1800" b="1" dirty="0" smtClean="0"/>
              <a:t> Data Format</a:t>
            </a:r>
            <a:endParaRPr lang="en-US" sz="1800" b="1" dirty="0"/>
          </a:p>
        </p:txBody>
      </p:sp>
      <p:sp>
        <p:nvSpPr>
          <p:cNvPr id="9" name="Metin kutusu 8"/>
          <p:cNvSpPr txBox="1"/>
          <p:nvPr/>
        </p:nvSpPr>
        <p:spPr>
          <a:xfrm>
            <a:off x="166803" y="1326058"/>
            <a:ext cx="8458199" cy="1138773"/>
          </a:xfrm>
          <a:prstGeom prst="rect">
            <a:avLst/>
          </a:prstGeom>
          <a:noFill/>
        </p:spPr>
        <p:txBody>
          <a:bodyPr wrap="square" rtlCol="0">
            <a:spAutoFit/>
          </a:bodyPr>
          <a:lstStyle/>
          <a:p>
            <a:r>
              <a:rPr lang="en-US" sz="1600" dirty="0" smtClean="0"/>
              <a:t>&lt;TEAM ID&gt;,CONTAINER,&lt;MISSON TIME&gt;,&lt;PACKET COUNT&gt;,&lt;ALTITUDE&gt;,</a:t>
            </a:r>
            <a:endParaRPr lang="tr-TR" sz="1600" dirty="0" smtClean="0"/>
          </a:p>
          <a:p>
            <a:r>
              <a:rPr lang="en-US" sz="1600" dirty="0" smtClean="0"/>
              <a:t>&lt;TEMPERATURE&gt;,&lt;VOLTAGE&gt;,&lt;SOFTWARE STATE&gt;</a:t>
            </a:r>
          </a:p>
          <a:p>
            <a:r>
              <a:rPr lang="tr-TR" sz="1800" dirty="0" err="1"/>
              <a:t>Telemetry</a:t>
            </a:r>
            <a:r>
              <a:rPr lang="tr-TR" sz="1800" dirty="0"/>
              <a:t> format is e </a:t>
            </a:r>
            <a:r>
              <a:rPr lang="en-US" sz="1800" dirty="0" err="1" smtClean="0"/>
              <a:t>xa</a:t>
            </a:r>
            <a:r>
              <a:rPr lang="tr-TR" sz="1800" dirty="0" smtClean="0"/>
              <a:t>c</a:t>
            </a:r>
            <a:r>
              <a:rPr lang="en-US" sz="1800" dirty="0" err="1" smtClean="0"/>
              <a:t>tly</a:t>
            </a:r>
            <a:r>
              <a:rPr lang="en-US" sz="1800" dirty="0" smtClean="0"/>
              <a:t> the same with competition guide requirement.</a:t>
            </a:r>
          </a:p>
          <a:p>
            <a:r>
              <a:rPr lang="en-US" sz="1800" b="1" dirty="0" smtClean="0"/>
              <a:t>No Bonus </a:t>
            </a:r>
            <a:r>
              <a:rPr lang="en-US" sz="1800" dirty="0" smtClean="0"/>
              <a:t>object</a:t>
            </a:r>
            <a:r>
              <a:rPr lang="tr-TR" sz="1800" dirty="0" smtClean="0"/>
              <a:t>ive</a:t>
            </a:r>
            <a:r>
              <a:rPr lang="en-US" sz="1800" dirty="0" smtClean="0"/>
              <a:t> for container.</a:t>
            </a:r>
            <a:endParaRPr lang="en-US" sz="1800" dirty="0"/>
          </a:p>
        </p:txBody>
      </p:sp>
      <p:sp>
        <p:nvSpPr>
          <p:cNvPr id="10" name="Metin kutusu 9"/>
          <p:cNvSpPr txBox="1"/>
          <p:nvPr/>
        </p:nvSpPr>
        <p:spPr>
          <a:xfrm>
            <a:off x="151482" y="2459837"/>
            <a:ext cx="7010400" cy="369332"/>
          </a:xfrm>
          <a:prstGeom prst="rect">
            <a:avLst/>
          </a:prstGeom>
          <a:noFill/>
        </p:spPr>
        <p:txBody>
          <a:bodyPr wrap="square" rtlCol="0">
            <a:spAutoFit/>
          </a:bodyPr>
          <a:lstStyle/>
          <a:p>
            <a:r>
              <a:rPr lang="en-US" sz="1800" b="1" dirty="0" smtClean="0"/>
              <a:t>Data rate of packets: </a:t>
            </a:r>
            <a:r>
              <a:rPr lang="en-US" sz="1800" dirty="0" smtClean="0"/>
              <a:t>Burst in 1Hz(Around 970ms for any delay.) </a:t>
            </a:r>
            <a:endParaRPr lang="en-US" dirty="0"/>
          </a:p>
        </p:txBody>
      </p:sp>
      <p:sp>
        <p:nvSpPr>
          <p:cNvPr id="11" name="Dikdörtgen 10"/>
          <p:cNvSpPr/>
          <p:nvPr/>
        </p:nvSpPr>
        <p:spPr>
          <a:xfrm>
            <a:off x="152400" y="2829169"/>
            <a:ext cx="8763000" cy="338554"/>
          </a:xfrm>
          <a:prstGeom prst="rect">
            <a:avLst/>
          </a:prstGeom>
        </p:spPr>
        <p:txBody>
          <a:bodyPr wrap="square">
            <a:spAutoFit/>
          </a:bodyPr>
          <a:lstStyle/>
          <a:p>
            <a:r>
              <a:rPr lang="tr-TR" sz="1600" b="1" dirty="0" smtClean="0"/>
              <a:t>Example:</a:t>
            </a:r>
            <a:r>
              <a:rPr lang="tr-TR" sz="1600" dirty="0" smtClean="0"/>
              <a:t>4773,CONTAINER,20,20,540,28,8.87,1</a:t>
            </a:r>
            <a:endParaRPr lang="en-US" sz="1600" dirty="0"/>
          </a:p>
        </p:txBody>
      </p:sp>
      <p:cxnSp>
        <p:nvCxnSpPr>
          <p:cNvPr id="12" name="Dirsek Bağlayıcısı 11"/>
          <p:cNvCxnSpPr/>
          <p:nvPr/>
        </p:nvCxnSpPr>
        <p:spPr>
          <a:xfrm>
            <a:off x="4648200" y="3115486"/>
            <a:ext cx="838200" cy="413677"/>
          </a:xfrm>
          <a:prstGeom prst="bentConnector3">
            <a:avLst>
              <a:gd name="adj1" fmla="val 5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Dirsek Bağlayıcısı 12"/>
          <p:cNvCxnSpPr/>
          <p:nvPr/>
        </p:nvCxnSpPr>
        <p:spPr>
          <a:xfrm>
            <a:off x="4383796" y="3118794"/>
            <a:ext cx="1102604" cy="691205"/>
          </a:xfrm>
          <a:prstGeom prst="bentConnector3">
            <a:avLst>
              <a:gd name="adj1" fmla="val 4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Dirsek Bağlayıcısı 13"/>
          <p:cNvCxnSpPr/>
          <p:nvPr/>
        </p:nvCxnSpPr>
        <p:spPr>
          <a:xfrm>
            <a:off x="3962400" y="3138435"/>
            <a:ext cx="1524000" cy="961189"/>
          </a:xfrm>
          <a:prstGeom prst="bentConnector3">
            <a:avLst>
              <a:gd name="adj1" fmla="val 12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irsek Bağlayıcısı 14"/>
          <p:cNvCxnSpPr/>
          <p:nvPr/>
        </p:nvCxnSpPr>
        <p:spPr>
          <a:xfrm>
            <a:off x="3597237" y="3125326"/>
            <a:ext cx="1883196" cy="1305395"/>
          </a:xfrm>
          <a:prstGeom prst="bentConnector3">
            <a:avLst>
              <a:gd name="adj1" fmla="val 2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Dirsek Bağlayıcısı 15"/>
          <p:cNvCxnSpPr/>
          <p:nvPr/>
        </p:nvCxnSpPr>
        <p:spPr>
          <a:xfrm>
            <a:off x="3311373" y="3131952"/>
            <a:ext cx="2169060" cy="1610655"/>
          </a:xfrm>
          <a:prstGeom prst="bentConnector3">
            <a:avLst>
              <a:gd name="adj1" fmla="val 22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Dirsek Bağlayıcısı 16"/>
          <p:cNvCxnSpPr/>
          <p:nvPr/>
        </p:nvCxnSpPr>
        <p:spPr>
          <a:xfrm>
            <a:off x="2988097" y="3151459"/>
            <a:ext cx="2512991" cy="1888922"/>
          </a:xfrm>
          <a:prstGeom prst="bentConnector3">
            <a:avLst>
              <a:gd name="adj1" fmla="val 2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irsek Bağlayıcısı 17"/>
          <p:cNvCxnSpPr/>
          <p:nvPr/>
        </p:nvCxnSpPr>
        <p:spPr>
          <a:xfrm>
            <a:off x="2159766" y="3141055"/>
            <a:ext cx="3348664" cy="2235938"/>
          </a:xfrm>
          <a:prstGeom prst="bentConnector3">
            <a:avLst>
              <a:gd name="adj1" fmla="val -33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Dirsek Bağlayıcısı 18"/>
          <p:cNvCxnSpPr/>
          <p:nvPr/>
        </p:nvCxnSpPr>
        <p:spPr>
          <a:xfrm>
            <a:off x="1359034" y="3104061"/>
            <a:ext cx="4149396" cy="2534739"/>
          </a:xfrm>
          <a:prstGeom prst="bentConnector3">
            <a:avLst>
              <a:gd name="adj1" fmla="val 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Metin kutusu 19"/>
          <p:cNvSpPr txBox="1"/>
          <p:nvPr/>
        </p:nvSpPr>
        <p:spPr>
          <a:xfrm>
            <a:off x="5473088" y="3321019"/>
            <a:ext cx="3421655" cy="415498"/>
          </a:xfrm>
          <a:prstGeom prst="rect">
            <a:avLst/>
          </a:prstGeom>
          <a:noFill/>
        </p:spPr>
        <p:txBody>
          <a:bodyPr wrap="square" rtlCol="0">
            <a:spAutoFit/>
          </a:bodyPr>
          <a:lstStyle/>
          <a:p>
            <a:r>
              <a:rPr lang="tr-TR" sz="1000" b="1" dirty="0" err="1" smtClean="0"/>
              <a:t>Operation</a:t>
            </a:r>
            <a:r>
              <a:rPr lang="tr-TR" sz="1000" b="1" dirty="0" smtClean="0"/>
              <a:t> </a:t>
            </a:r>
            <a:r>
              <a:rPr lang="tr-TR" sz="1000" b="1" dirty="0" err="1" smtClean="0"/>
              <a:t>state</a:t>
            </a:r>
            <a:r>
              <a:rPr lang="tr-TR" sz="1000" b="1" dirty="0" smtClean="0"/>
              <a:t> of </a:t>
            </a:r>
            <a:r>
              <a:rPr lang="tr-TR" sz="1000" b="1" dirty="0" err="1" smtClean="0"/>
              <a:t>the</a:t>
            </a:r>
            <a:r>
              <a:rPr lang="tr-TR" sz="1000" b="1" dirty="0" smtClean="0"/>
              <a:t> software: </a:t>
            </a:r>
            <a:r>
              <a:rPr lang="tr-TR" sz="1000" dirty="0" smtClean="0"/>
              <a:t>1 </a:t>
            </a:r>
            <a:r>
              <a:rPr lang="tr-TR" sz="1000" dirty="0" err="1" smtClean="0"/>
              <a:t>means</a:t>
            </a:r>
            <a:r>
              <a:rPr lang="tr-TR" sz="1000" dirty="0" smtClean="0"/>
              <a:t> software is </a:t>
            </a:r>
            <a:r>
              <a:rPr lang="tr-TR" sz="1000" dirty="0" err="1" smtClean="0"/>
              <a:t>fully</a:t>
            </a:r>
            <a:r>
              <a:rPr lang="tr-TR" sz="1000" dirty="0" smtClean="0"/>
              <a:t> functional.0 </a:t>
            </a:r>
            <a:r>
              <a:rPr lang="tr-TR" sz="1000" dirty="0" err="1" smtClean="0"/>
              <a:t>means</a:t>
            </a:r>
            <a:r>
              <a:rPr lang="tr-TR" sz="1000" dirty="0" smtClean="0"/>
              <a:t> </a:t>
            </a:r>
            <a:r>
              <a:rPr lang="tr-TR" sz="1000" dirty="0" err="1" smtClean="0"/>
              <a:t>some</a:t>
            </a:r>
            <a:r>
              <a:rPr lang="tr-TR" sz="1000" dirty="0" smtClean="0"/>
              <a:t> </a:t>
            </a:r>
            <a:r>
              <a:rPr lang="tr-TR" sz="1000" dirty="0" err="1" smtClean="0"/>
              <a:t>datas</a:t>
            </a:r>
            <a:r>
              <a:rPr lang="tr-TR" sz="1000" dirty="0" smtClean="0"/>
              <a:t> </a:t>
            </a:r>
            <a:r>
              <a:rPr lang="tr-TR" sz="1000" dirty="0" err="1" smtClean="0"/>
              <a:t>are</a:t>
            </a:r>
            <a:r>
              <a:rPr lang="tr-TR" sz="1000" dirty="0"/>
              <a:t> </a:t>
            </a:r>
            <a:r>
              <a:rPr lang="tr-TR" sz="1000" dirty="0" err="1" smtClean="0"/>
              <a:t>unreachable</a:t>
            </a:r>
            <a:r>
              <a:rPr lang="tr-TR" sz="1000" dirty="0" smtClean="0"/>
              <a:t>.</a:t>
            </a:r>
            <a:endParaRPr lang="en-US" sz="1100" dirty="0"/>
          </a:p>
        </p:txBody>
      </p:sp>
      <p:sp>
        <p:nvSpPr>
          <p:cNvPr id="21" name="Metin kutusu 20"/>
          <p:cNvSpPr txBox="1"/>
          <p:nvPr/>
        </p:nvSpPr>
        <p:spPr>
          <a:xfrm>
            <a:off x="5493745" y="3690603"/>
            <a:ext cx="3421655" cy="246221"/>
          </a:xfrm>
          <a:prstGeom prst="rect">
            <a:avLst/>
          </a:prstGeom>
          <a:noFill/>
        </p:spPr>
        <p:txBody>
          <a:bodyPr wrap="square" rtlCol="0">
            <a:spAutoFit/>
          </a:bodyPr>
          <a:lstStyle/>
          <a:p>
            <a:r>
              <a:rPr lang="en-US" sz="1000" b="1" dirty="0" smtClean="0"/>
              <a:t>Battery</a:t>
            </a:r>
            <a:r>
              <a:rPr lang="tr-TR" sz="1000" b="1" dirty="0" smtClean="0"/>
              <a:t> </a:t>
            </a:r>
            <a:r>
              <a:rPr lang="tr-TR" sz="1000" b="1" dirty="0" err="1" smtClean="0"/>
              <a:t>Voltage</a:t>
            </a:r>
            <a:r>
              <a:rPr lang="tr-TR" sz="1000" b="1" dirty="0" smtClean="0"/>
              <a:t> of </a:t>
            </a:r>
            <a:r>
              <a:rPr lang="tr-TR" sz="1000" b="1" dirty="0" err="1" smtClean="0"/>
              <a:t>the</a:t>
            </a:r>
            <a:r>
              <a:rPr lang="tr-TR" sz="1000" b="1" dirty="0" smtClean="0"/>
              <a:t> </a:t>
            </a:r>
            <a:r>
              <a:rPr lang="tr-TR" sz="1000" b="1" dirty="0" err="1" smtClean="0"/>
              <a:t>container</a:t>
            </a:r>
            <a:r>
              <a:rPr lang="tr-TR" sz="1000" b="1" dirty="0" smtClean="0"/>
              <a:t>: </a:t>
            </a:r>
            <a:r>
              <a:rPr lang="tr-TR" sz="1000" dirty="0" smtClean="0"/>
              <a:t>8.87 V</a:t>
            </a:r>
            <a:endParaRPr lang="en-US" sz="1100" dirty="0"/>
          </a:p>
        </p:txBody>
      </p:sp>
      <p:sp>
        <p:nvSpPr>
          <p:cNvPr id="22" name="Metin kutusu 21"/>
          <p:cNvSpPr txBox="1"/>
          <p:nvPr/>
        </p:nvSpPr>
        <p:spPr>
          <a:xfrm>
            <a:off x="5493745" y="3985829"/>
            <a:ext cx="3421655" cy="246221"/>
          </a:xfrm>
          <a:prstGeom prst="rect">
            <a:avLst/>
          </a:prstGeom>
          <a:noFill/>
        </p:spPr>
        <p:txBody>
          <a:bodyPr wrap="square" rtlCol="0">
            <a:spAutoFit/>
          </a:bodyPr>
          <a:lstStyle/>
          <a:p>
            <a:r>
              <a:rPr lang="tr-TR" sz="1000" b="1" dirty="0" err="1" smtClean="0"/>
              <a:t>Container</a:t>
            </a:r>
            <a:r>
              <a:rPr lang="tr-TR" sz="1000" b="1" dirty="0" smtClean="0"/>
              <a:t> </a:t>
            </a:r>
            <a:r>
              <a:rPr lang="tr-TR" sz="1000" b="1" dirty="0" err="1" smtClean="0"/>
              <a:t>Temperature</a:t>
            </a:r>
            <a:r>
              <a:rPr lang="tr-TR" sz="1000" b="1" dirty="0" smtClean="0"/>
              <a:t>: </a:t>
            </a:r>
            <a:r>
              <a:rPr lang="tr-TR" sz="1000" dirty="0" smtClean="0"/>
              <a:t>28 °C</a:t>
            </a:r>
            <a:endParaRPr lang="en-US" sz="1100" dirty="0"/>
          </a:p>
        </p:txBody>
      </p:sp>
      <p:sp>
        <p:nvSpPr>
          <p:cNvPr id="23" name="Metin kutusu 22"/>
          <p:cNvSpPr txBox="1"/>
          <p:nvPr/>
        </p:nvSpPr>
        <p:spPr>
          <a:xfrm>
            <a:off x="5493743" y="4306658"/>
            <a:ext cx="3421655" cy="246221"/>
          </a:xfrm>
          <a:prstGeom prst="rect">
            <a:avLst/>
          </a:prstGeom>
          <a:noFill/>
        </p:spPr>
        <p:txBody>
          <a:bodyPr wrap="square" rtlCol="0">
            <a:spAutoFit/>
          </a:bodyPr>
          <a:lstStyle/>
          <a:p>
            <a:r>
              <a:rPr lang="tr-TR" sz="1000" b="1" dirty="0" err="1" smtClean="0"/>
              <a:t>Altitude</a:t>
            </a:r>
            <a:r>
              <a:rPr lang="tr-TR" sz="1000" b="1" dirty="0" smtClean="0"/>
              <a:t>: </a:t>
            </a:r>
            <a:r>
              <a:rPr lang="tr-TR" sz="1000" dirty="0" smtClean="0"/>
              <a:t>540 m (</a:t>
            </a:r>
            <a:r>
              <a:rPr lang="tr-TR" sz="1000" dirty="0" err="1"/>
              <a:t>O</a:t>
            </a:r>
            <a:r>
              <a:rPr lang="tr-TR" sz="1000" dirty="0" err="1" smtClean="0"/>
              <a:t>ne</a:t>
            </a:r>
            <a:r>
              <a:rPr lang="tr-TR" sz="1000" dirty="0" smtClean="0"/>
              <a:t> </a:t>
            </a:r>
            <a:r>
              <a:rPr lang="tr-TR" sz="1000" dirty="0" err="1" smtClean="0"/>
              <a:t>meter</a:t>
            </a:r>
            <a:r>
              <a:rPr lang="tr-TR" sz="1000" dirty="0" smtClean="0"/>
              <a:t> </a:t>
            </a:r>
            <a:r>
              <a:rPr lang="tr-TR" sz="1000" dirty="0" err="1" smtClean="0"/>
              <a:t>resolution</a:t>
            </a:r>
            <a:r>
              <a:rPr lang="tr-TR" sz="1000" dirty="0" smtClean="0"/>
              <a:t>.)</a:t>
            </a:r>
            <a:endParaRPr lang="en-US" sz="1100" dirty="0"/>
          </a:p>
        </p:txBody>
      </p:sp>
      <p:sp>
        <p:nvSpPr>
          <p:cNvPr id="24" name="Metin kutusu 23"/>
          <p:cNvSpPr txBox="1"/>
          <p:nvPr/>
        </p:nvSpPr>
        <p:spPr>
          <a:xfrm>
            <a:off x="5493743" y="4613844"/>
            <a:ext cx="3421655" cy="246221"/>
          </a:xfrm>
          <a:prstGeom prst="rect">
            <a:avLst/>
          </a:prstGeom>
          <a:noFill/>
        </p:spPr>
        <p:txBody>
          <a:bodyPr wrap="square" rtlCol="0">
            <a:spAutoFit/>
          </a:bodyPr>
          <a:lstStyle/>
          <a:p>
            <a:r>
              <a:rPr lang="tr-TR" sz="1000" b="1" dirty="0" err="1" smtClean="0"/>
              <a:t>Count</a:t>
            </a:r>
            <a:r>
              <a:rPr lang="tr-TR" sz="1000" b="1" dirty="0" smtClean="0"/>
              <a:t> of </a:t>
            </a:r>
            <a:r>
              <a:rPr lang="tr-TR" sz="1000" b="1" dirty="0" err="1" smtClean="0"/>
              <a:t>transmitted</a:t>
            </a:r>
            <a:r>
              <a:rPr lang="tr-TR" sz="1000" b="1" dirty="0" smtClean="0"/>
              <a:t> </a:t>
            </a:r>
            <a:r>
              <a:rPr lang="tr-TR" sz="1000" b="1" dirty="0" err="1" smtClean="0"/>
              <a:t>packets</a:t>
            </a:r>
            <a:r>
              <a:rPr lang="tr-TR" sz="1000" b="1" dirty="0" smtClean="0"/>
              <a:t>: </a:t>
            </a:r>
            <a:r>
              <a:rPr lang="tr-TR" sz="1000" dirty="0" smtClean="0"/>
              <a:t>20</a:t>
            </a:r>
            <a:endParaRPr lang="en-US" sz="1100" dirty="0"/>
          </a:p>
        </p:txBody>
      </p:sp>
      <p:sp>
        <p:nvSpPr>
          <p:cNvPr id="25" name="Metin kutusu 24"/>
          <p:cNvSpPr txBox="1"/>
          <p:nvPr/>
        </p:nvSpPr>
        <p:spPr>
          <a:xfrm>
            <a:off x="5493742" y="4922378"/>
            <a:ext cx="3421655" cy="246221"/>
          </a:xfrm>
          <a:prstGeom prst="rect">
            <a:avLst/>
          </a:prstGeom>
          <a:noFill/>
        </p:spPr>
        <p:txBody>
          <a:bodyPr wrap="square" rtlCol="0">
            <a:spAutoFit/>
          </a:bodyPr>
          <a:lstStyle/>
          <a:p>
            <a:r>
              <a:rPr lang="tr-TR" sz="1000" b="1" dirty="0" smtClean="0"/>
              <a:t>Time since </a:t>
            </a:r>
            <a:r>
              <a:rPr lang="tr-TR" sz="1000" b="1" dirty="0" err="1" smtClean="0"/>
              <a:t>power</a:t>
            </a:r>
            <a:r>
              <a:rPr lang="tr-TR" sz="1000" b="1" dirty="0" smtClean="0"/>
              <a:t> </a:t>
            </a:r>
            <a:r>
              <a:rPr lang="tr-TR" sz="1000" b="1" dirty="0" err="1" smtClean="0"/>
              <a:t>up</a:t>
            </a:r>
            <a:r>
              <a:rPr lang="tr-TR" sz="1000" b="1" dirty="0" smtClean="0"/>
              <a:t>: </a:t>
            </a:r>
            <a:r>
              <a:rPr lang="tr-TR" sz="1000" dirty="0" smtClean="0"/>
              <a:t>20 s</a:t>
            </a:r>
            <a:endParaRPr lang="en-US" sz="1100" dirty="0"/>
          </a:p>
        </p:txBody>
      </p:sp>
      <p:sp>
        <p:nvSpPr>
          <p:cNvPr id="26" name="Metin kutusu 25"/>
          <p:cNvSpPr txBox="1"/>
          <p:nvPr/>
        </p:nvSpPr>
        <p:spPr>
          <a:xfrm>
            <a:off x="5501086" y="5243862"/>
            <a:ext cx="3421655" cy="261610"/>
          </a:xfrm>
          <a:prstGeom prst="rect">
            <a:avLst/>
          </a:prstGeom>
          <a:noFill/>
        </p:spPr>
        <p:txBody>
          <a:bodyPr wrap="square" rtlCol="0">
            <a:spAutoFit/>
          </a:bodyPr>
          <a:lstStyle/>
          <a:p>
            <a:r>
              <a:rPr lang="en-US" sz="1050" b="1" dirty="0" smtClean="0"/>
              <a:t>Indicator</a:t>
            </a:r>
            <a:r>
              <a:rPr lang="tr-TR" sz="1050" b="1" dirty="0" smtClean="0"/>
              <a:t>: </a:t>
            </a:r>
            <a:r>
              <a:rPr lang="tr-TR" sz="1050" dirty="0" err="1" smtClean="0"/>
              <a:t>Container</a:t>
            </a:r>
            <a:endParaRPr lang="en-US" sz="1050" dirty="0"/>
          </a:p>
        </p:txBody>
      </p:sp>
      <p:sp>
        <p:nvSpPr>
          <p:cNvPr id="27" name="Metin kutusu 26"/>
          <p:cNvSpPr txBox="1"/>
          <p:nvPr/>
        </p:nvSpPr>
        <p:spPr>
          <a:xfrm>
            <a:off x="5486396" y="5531418"/>
            <a:ext cx="3421655" cy="246221"/>
          </a:xfrm>
          <a:prstGeom prst="rect">
            <a:avLst/>
          </a:prstGeom>
          <a:noFill/>
        </p:spPr>
        <p:txBody>
          <a:bodyPr wrap="square" rtlCol="0">
            <a:spAutoFit/>
          </a:bodyPr>
          <a:lstStyle/>
          <a:p>
            <a:r>
              <a:rPr lang="tr-TR" sz="1000" b="1" dirty="0" err="1" smtClean="0"/>
              <a:t>Assigned</a:t>
            </a:r>
            <a:r>
              <a:rPr lang="tr-TR" sz="1000" b="1" dirty="0" smtClean="0"/>
              <a:t> </a:t>
            </a:r>
            <a:r>
              <a:rPr lang="tr-TR" sz="1000" b="1" dirty="0" err="1" smtClean="0"/>
              <a:t>team</a:t>
            </a:r>
            <a:r>
              <a:rPr lang="tr-TR" sz="1000" b="1" dirty="0" smtClean="0"/>
              <a:t> </a:t>
            </a:r>
            <a:r>
              <a:rPr lang="tr-TR" sz="1000" b="1" dirty="0" err="1" smtClean="0"/>
              <a:t>identification</a:t>
            </a:r>
            <a:r>
              <a:rPr lang="tr-TR" sz="1000" b="1" dirty="0" smtClean="0"/>
              <a:t>: </a:t>
            </a:r>
            <a:r>
              <a:rPr lang="tr-TR" sz="1000" dirty="0" smtClean="0"/>
              <a:t>4773</a:t>
            </a:r>
            <a:endParaRPr lang="en-US" sz="11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57" name="Shape 657"/>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71</a:t>
            </a:fld>
            <a:endParaRPr lang="en-US" sz="1000" b="0" i="0" u="none" strike="noStrike" cap="none">
              <a:solidFill>
                <a:schemeClr val="dk1"/>
              </a:solidFill>
              <a:latin typeface="Arial"/>
              <a:ea typeface="Arial"/>
              <a:cs typeface="Arial"/>
              <a:sym typeface="Arial"/>
            </a:endParaRPr>
          </a:p>
        </p:txBody>
      </p:sp>
      <p:sp>
        <p:nvSpPr>
          <p:cNvPr id="658" name="Shape 658"/>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dirty="0">
                <a:solidFill>
                  <a:schemeClr val="accent2"/>
                </a:solidFill>
                <a:latin typeface="Arial"/>
                <a:ea typeface="Arial"/>
                <a:cs typeface="Arial"/>
                <a:sym typeface="Arial"/>
              </a:rPr>
              <a:t>Electrical Power Subsystem (EPS) Design</a:t>
            </a:r>
          </a:p>
        </p:txBody>
      </p:sp>
      <p:sp>
        <p:nvSpPr>
          <p:cNvPr id="659" name="Shape 659"/>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65" name="Shape 665"/>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72</a:t>
            </a:fld>
            <a:endParaRPr lang="en-US" sz="1000" b="0" i="0" u="none" strike="noStrike" cap="none">
              <a:solidFill>
                <a:schemeClr val="dk1"/>
              </a:solidFill>
              <a:latin typeface="Arial"/>
              <a:ea typeface="Arial"/>
              <a:cs typeface="Arial"/>
              <a:sym typeface="Arial"/>
            </a:endParaRPr>
          </a:p>
        </p:txBody>
      </p:sp>
      <p:sp>
        <p:nvSpPr>
          <p:cNvPr id="666" name="Shape 666"/>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EPS Overview</a:t>
            </a:r>
          </a:p>
        </p:txBody>
      </p:sp>
      <p:sp>
        <p:nvSpPr>
          <p:cNvPr id="668" name="Shape 668"/>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669" name="Shape 66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Metin kutusu 8"/>
          <p:cNvSpPr txBox="1"/>
          <p:nvPr/>
        </p:nvSpPr>
        <p:spPr>
          <a:xfrm>
            <a:off x="242248" y="1132764"/>
            <a:ext cx="8656093" cy="338554"/>
          </a:xfrm>
          <a:prstGeom prst="rect">
            <a:avLst/>
          </a:prstGeom>
          <a:noFill/>
        </p:spPr>
        <p:txBody>
          <a:bodyPr wrap="square" rtlCol="0">
            <a:spAutoFit/>
          </a:bodyPr>
          <a:lstStyle/>
          <a:p>
            <a:r>
              <a:rPr lang="tr-TR" sz="1600" dirty="0" smtClean="0"/>
              <a:t> </a:t>
            </a:r>
            <a:endParaRPr lang="tr-TR" sz="1600" dirty="0"/>
          </a:p>
        </p:txBody>
      </p:sp>
      <p:sp>
        <p:nvSpPr>
          <p:cNvPr id="10" name="Rectangle 2"/>
          <p:cNvSpPr>
            <a:spLocks noChangeArrowheads="1"/>
          </p:cNvSpPr>
          <p:nvPr/>
        </p:nvSpPr>
        <p:spPr bwMode="auto">
          <a:xfrm>
            <a:off x="242248" y="1138294"/>
            <a:ext cx="8669741" cy="25314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i="0" u="none" strike="noStrike" cap="none" normalizeH="0" baseline="0" dirty="0" err="1" smtClean="0">
                <a:ln>
                  <a:noFill/>
                </a:ln>
                <a:solidFill>
                  <a:srgbClr val="212121"/>
                </a:solidFill>
                <a:effectLst/>
                <a:latin typeface="+mj-lt"/>
              </a:rPr>
              <a:t>Two</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different</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power</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diagrams</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are</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shown</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below</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for</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the</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container</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and</a:t>
            </a:r>
            <a:r>
              <a:rPr kumimoji="0" lang="tr-TR" altLang="tr-TR" sz="1800" i="0" u="none" strike="noStrike" cap="none" normalizeH="0" baseline="0" dirty="0" smtClean="0">
                <a:ln>
                  <a:noFill/>
                </a:ln>
                <a:solidFill>
                  <a:srgbClr val="212121"/>
                </a:solidFill>
                <a:effectLst/>
                <a:latin typeface="+mj-lt"/>
              </a:rPr>
              <a:t> </a:t>
            </a:r>
            <a:r>
              <a:rPr kumimoji="0" lang="tr-TR" altLang="tr-TR" sz="1800" i="0" u="none" strike="noStrike" cap="none" normalizeH="0" baseline="0" dirty="0" err="1" smtClean="0">
                <a:ln>
                  <a:noFill/>
                </a:ln>
                <a:solidFill>
                  <a:srgbClr val="212121"/>
                </a:solidFill>
                <a:effectLst/>
                <a:latin typeface="+mj-lt"/>
              </a:rPr>
              <a:t>glider</a:t>
            </a:r>
            <a:endParaRPr kumimoji="0" lang="tr-TR" altLang="tr-TR" sz="1800" i="0" u="none" strike="noStrike" cap="none" normalizeH="0" baseline="0" dirty="0" smtClean="0">
              <a:ln>
                <a:noFill/>
              </a:ln>
              <a:solidFill>
                <a:srgbClr val="21212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b="1" dirty="0">
              <a:solidFill>
                <a:srgbClr val="21212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1" i="0" u="none" strike="noStrike" cap="none" normalizeH="0" baseline="0" dirty="0" err="1" smtClean="0">
                <a:ln>
                  <a:noFill/>
                </a:ln>
                <a:solidFill>
                  <a:srgbClr val="212121"/>
                </a:solidFill>
                <a:effectLst/>
                <a:latin typeface="+mj-lt"/>
              </a:rPr>
              <a:t>For</a:t>
            </a:r>
            <a:r>
              <a:rPr kumimoji="0" lang="tr-TR" altLang="tr-TR" sz="1800" b="1" i="0" u="none" strike="noStrike" cap="none" normalizeH="0" baseline="0" dirty="0" smtClean="0">
                <a:ln>
                  <a:noFill/>
                </a:ln>
                <a:solidFill>
                  <a:srgbClr val="212121"/>
                </a:solidFill>
                <a:effectLst/>
                <a:latin typeface="+mj-lt"/>
              </a:rPr>
              <a:t> </a:t>
            </a:r>
            <a:r>
              <a:rPr kumimoji="0" lang="tr-TR" altLang="tr-TR" sz="1800" b="1" i="0" u="none" strike="noStrike" cap="none" normalizeH="0" baseline="0" dirty="0" err="1" smtClean="0">
                <a:ln>
                  <a:noFill/>
                </a:ln>
                <a:solidFill>
                  <a:srgbClr val="212121"/>
                </a:solidFill>
                <a:effectLst/>
                <a:latin typeface="+mj-lt"/>
              </a:rPr>
              <a:t>the</a:t>
            </a:r>
            <a:r>
              <a:rPr kumimoji="0" lang="tr-TR" altLang="tr-TR" sz="1800" b="1" i="0" u="none" strike="noStrike" cap="none" normalizeH="0" baseline="0" dirty="0" smtClean="0">
                <a:ln>
                  <a:noFill/>
                </a:ln>
                <a:solidFill>
                  <a:srgbClr val="212121"/>
                </a:solidFill>
                <a:effectLst/>
                <a:latin typeface="+mj-lt"/>
              </a:rPr>
              <a:t> </a:t>
            </a:r>
            <a:r>
              <a:rPr kumimoji="0" lang="tr-TR" altLang="tr-TR" sz="1800" b="1" i="0" u="none" strike="noStrike" cap="none" normalizeH="0" baseline="0" dirty="0" err="1" smtClean="0">
                <a:ln>
                  <a:noFill/>
                </a:ln>
                <a:solidFill>
                  <a:srgbClr val="212121"/>
                </a:solidFill>
                <a:effectLst/>
                <a:latin typeface="+mj-lt"/>
              </a:rPr>
              <a:t>container</a:t>
            </a:r>
            <a:r>
              <a:rPr kumimoji="0" lang="tr-TR" altLang="tr-TR" sz="1800" b="1" i="0" u="none" strike="noStrike" cap="none" normalizeH="0" baseline="0" dirty="0" smtClean="0">
                <a:ln>
                  <a:noFill/>
                </a:ln>
                <a:solidFill>
                  <a:srgbClr val="212121"/>
                </a:solidFill>
                <a:effectLst/>
                <a:latin typeface="+mj-lt"/>
              </a:rPr>
              <a:t>:</a:t>
            </a:r>
          </a:p>
          <a:p>
            <a:pPr marL="285750" indent="-285750" eaLnBrk="0" fontAlgn="base" hangingPunct="0">
              <a:spcBef>
                <a:spcPct val="0"/>
              </a:spcBef>
              <a:spcAft>
                <a:spcPct val="0"/>
              </a:spcAft>
              <a:buFont typeface="Arial" panose="020B0604020202020204" pitchFamily="34" charset="0"/>
              <a:buChar char="•"/>
            </a:pPr>
            <a:r>
              <a:rPr lang="tr-TR" altLang="tr-TR" sz="1800" dirty="0" err="1" smtClean="0">
                <a:solidFill>
                  <a:srgbClr val="212121"/>
                </a:solidFill>
                <a:latin typeface="inherit"/>
              </a:rPr>
              <a:t>We</a:t>
            </a:r>
            <a:r>
              <a:rPr lang="tr-TR" altLang="tr-TR" sz="1800" dirty="0" smtClean="0">
                <a:solidFill>
                  <a:srgbClr val="212121"/>
                </a:solidFill>
                <a:latin typeface="inherit"/>
              </a:rPr>
              <a:t> </a:t>
            </a:r>
            <a:r>
              <a:rPr lang="tr-TR" altLang="tr-TR" sz="1800" dirty="0" err="1">
                <a:solidFill>
                  <a:srgbClr val="212121"/>
                </a:solidFill>
                <a:latin typeface="inherit"/>
              </a:rPr>
              <a:t>used</a:t>
            </a:r>
            <a:r>
              <a:rPr lang="tr-TR" altLang="tr-TR" sz="1800" dirty="0">
                <a:solidFill>
                  <a:srgbClr val="212121"/>
                </a:solidFill>
                <a:latin typeface="inherit"/>
              </a:rPr>
              <a:t> </a:t>
            </a:r>
            <a:r>
              <a:rPr lang="tr-TR" altLang="tr-TR" sz="1800" dirty="0" err="1">
                <a:solidFill>
                  <a:srgbClr val="212121"/>
                </a:solidFill>
                <a:latin typeface="inherit"/>
              </a:rPr>
              <a:t>one</a:t>
            </a:r>
            <a:r>
              <a:rPr lang="tr-TR" altLang="tr-TR" sz="1800" dirty="0">
                <a:solidFill>
                  <a:srgbClr val="212121"/>
                </a:solidFill>
                <a:latin typeface="inherit"/>
              </a:rPr>
              <a:t> 9V </a:t>
            </a:r>
            <a:r>
              <a:rPr lang="tr-TR" altLang="tr-TR" sz="1800" dirty="0" err="1">
                <a:solidFill>
                  <a:srgbClr val="212121"/>
                </a:solidFill>
                <a:latin typeface="inherit"/>
              </a:rPr>
              <a:t>battery</a:t>
            </a:r>
            <a:r>
              <a:rPr lang="tr-TR" altLang="tr-TR" sz="1800" dirty="0">
                <a:solidFill>
                  <a:srgbClr val="212121"/>
                </a:solidFill>
                <a:latin typeface="inherit"/>
              </a:rPr>
              <a:t> </a:t>
            </a:r>
            <a:r>
              <a:rPr lang="tr-TR" altLang="tr-TR" sz="1800" dirty="0" err="1">
                <a:solidFill>
                  <a:srgbClr val="212121"/>
                </a:solidFill>
                <a:latin typeface="inherit"/>
              </a:rPr>
              <a:t>to</a:t>
            </a:r>
            <a:r>
              <a:rPr lang="tr-TR" altLang="tr-TR" sz="1800" dirty="0">
                <a:solidFill>
                  <a:srgbClr val="212121"/>
                </a:solidFill>
                <a:latin typeface="inherit"/>
              </a:rPr>
              <a:t> </a:t>
            </a:r>
            <a:r>
              <a:rPr lang="tr-TR" altLang="tr-TR" sz="1800" dirty="0" err="1">
                <a:solidFill>
                  <a:srgbClr val="212121"/>
                </a:solidFill>
                <a:latin typeface="inherit"/>
              </a:rPr>
              <a:t>supply</a:t>
            </a:r>
            <a:r>
              <a:rPr lang="tr-TR" altLang="tr-TR" sz="1800" dirty="0">
                <a:solidFill>
                  <a:srgbClr val="212121"/>
                </a:solidFill>
                <a:latin typeface="inherit"/>
              </a:rPr>
              <a:t> </a:t>
            </a:r>
            <a:r>
              <a:rPr lang="tr-TR" altLang="tr-TR" sz="1800" dirty="0" err="1">
                <a:solidFill>
                  <a:srgbClr val="212121"/>
                </a:solidFill>
                <a:latin typeface="inherit"/>
              </a:rPr>
              <a:t>the</a:t>
            </a:r>
            <a:r>
              <a:rPr lang="tr-TR" altLang="tr-TR" sz="1800" dirty="0">
                <a:solidFill>
                  <a:srgbClr val="212121"/>
                </a:solidFill>
                <a:latin typeface="inherit"/>
              </a:rPr>
              <a:t> </a:t>
            </a:r>
            <a:r>
              <a:rPr lang="tr-TR" altLang="tr-TR" sz="1800" dirty="0" err="1">
                <a:solidFill>
                  <a:srgbClr val="212121"/>
                </a:solidFill>
                <a:latin typeface="inherit"/>
              </a:rPr>
              <a:t>necessary</a:t>
            </a:r>
            <a:r>
              <a:rPr lang="tr-TR" altLang="tr-TR" sz="1800" dirty="0">
                <a:solidFill>
                  <a:srgbClr val="212121"/>
                </a:solidFill>
                <a:latin typeface="inherit"/>
              </a:rPr>
              <a:t> </a:t>
            </a:r>
            <a:r>
              <a:rPr lang="tr-TR" altLang="tr-TR" sz="1800" dirty="0" err="1">
                <a:solidFill>
                  <a:srgbClr val="212121"/>
                </a:solidFill>
                <a:latin typeface="inherit"/>
              </a:rPr>
              <a:t>power</a:t>
            </a:r>
            <a:r>
              <a:rPr lang="tr-TR" altLang="tr-TR" sz="1800" dirty="0">
                <a:solidFill>
                  <a:srgbClr val="212121"/>
                </a:solidFill>
                <a:latin typeface="inherit"/>
              </a:rPr>
              <a:t> </a:t>
            </a:r>
            <a:r>
              <a:rPr lang="tr-TR" altLang="tr-TR" sz="1800" dirty="0" err="1">
                <a:solidFill>
                  <a:srgbClr val="212121"/>
                </a:solidFill>
                <a:latin typeface="inherit"/>
              </a:rPr>
              <a:t>for</a:t>
            </a:r>
            <a:r>
              <a:rPr lang="tr-TR" altLang="tr-TR" sz="1800" dirty="0">
                <a:solidFill>
                  <a:srgbClr val="212121"/>
                </a:solidFill>
                <a:latin typeface="inherit"/>
              </a:rPr>
              <a:t> </a:t>
            </a:r>
            <a:r>
              <a:rPr lang="tr-TR" altLang="tr-TR" sz="1800" dirty="0" err="1">
                <a:solidFill>
                  <a:srgbClr val="212121"/>
                </a:solidFill>
                <a:latin typeface="inherit"/>
              </a:rPr>
              <a:t>all</a:t>
            </a:r>
            <a:r>
              <a:rPr lang="tr-TR" altLang="tr-TR" sz="1800" dirty="0">
                <a:solidFill>
                  <a:srgbClr val="212121"/>
                </a:solidFill>
                <a:latin typeface="inherit"/>
              </a:rPr>
              <a:t> </a:t>
            </a:r>
            <a:r>
              <a:rPr lang="tr-TR" altLang="tr-TR" sz="1800" dirty="0" err="1">
                <a:solidFill>
                  <a:srgbClr val="212121"/>
                </a:solidFill>
                <a:latin typeface="inherit"/>
              </a:rPr>
              <a:t>the</a:t>
            </a:r>
            <a:r>
              <a:rPr lang="tr-TR" altLang="tr-TR" sz="1800" dirty="0">
                <a:solidFill>
                  <a:srgbClr val="212121"/>
                </a:solidFill>
                <a:latin typeface="inherit"/>
              </a:rPr>
              <a:t> </a:t>
            </a:r>
            <a:r>
              <a:rPr lang="tr-TR" altLang="tr-TR" sz="1800" dirty="0" err="1" smtClean="0">
                <a:solidFill>
                  <a:srgbClr val="212121"/>
                </a:solidFill>
                <a:latin typeface="inherit"/>
              </a:rPr>
              <a:t>elements</a:t>
            </a:r>
            <a:r>
              <a:rPr lang="tr-TR" altLang="tr-TR" sz="1800" dirty="0" smtClean="0">
                <a:solidFill>
                  <a:srgbClr val="212121"/>
                </a:solidFill>
                <a:latin typeface="inherit"/>
              </a:rPr>
              <a:t> </a:t>
            </a:r>
            <a:r>
              <a:rPr lang="tr-TR" altLang="tr-TR" sz="1800" dirty="0">
                <a:solidFill>
                  <a:srgbClr val="212121"/>
                </a:solidFill>
                <a:latin typeface="inherit"/>
              </a:rPr>
              <a:t>in </a:t>
            </a:r>
            <a:r>
              <a:rPr lang="tr-TR" altLang="tr-TR" sz="1800" dirty="0" err="1">
                <a:solidFill>
                  <a:srgbClr val="212121"/>
                </a:solidFill>
                <a:latin typeface="inherit"/>
              </a:rPr>
              <a:t>the</a:t>
            </a:r>
            <a:r>
              <a:rPr lang="tr-TR" altLang="tr-TR" sz="1800" dirty="0">
                <a:solidFill>
                  <a:srgbClr val="212121"/>
                </a:solidFill>
                <a:latin typeface="inherit"/>
              </a:rPr>
              <a:t> </a:t>
            </a:r>
            <a:r>
              <a:rPr lang="tr-TR" altLang="tr-TR" sz="1800" dirty="0" err="1">
                <a:solidFill>
                  <a:srgbClr val="212121"/>
                </a:solidFill>
                <a:latin typeface="inherit"/>
              </a:rPr>
              <a:t>container</a:t>
            </a:r>
            <a:r>
              <a:rPr lang="tr-TR" altLang="tr-TR" sz="1800" dirty="0">
                <a:solidFill>
                  <a:srgbClr val="212121"/>
                </a:solidFill>
                <a:latin typeface="inherit"/>
              </a:rPr>
              <a:t>.</a:t>
            </a:r>
            <a:r>
              <a:rPr lang="tr-TR" altLang="tr-TR" sz="1050" dirty="0">
                <a:solidFill>
                  <a:schemeClr val="tx1"/>
                </a:solidFill>
              </a:rPr>
              <a:t> </a:t>
            </a:r>
            <a:endParaRPr lang="tr-TR" altLang="tr-TR" sz="1050" dirty="0" smtClean="0">
              <a:solidFill>
                <a:schemeClr val="tx1"/>
              </a:solidFill>
            </a:endParaRPr>
          </a:p>
          <a:p>
            <a:pPr eaLnBrk="0" fontAlgn="base" hangingPunct="0">
              <a:spcBef>
                <a:spcPct val="0"/>
              </a:spcBef>
              <a:spcAft>
                <a:spcPct val="0"/>
              </a:spcAft>
            </a:pPr>
            <a:endParaRPr lang="tr-TR" altLang="tr-TR" sz="1050" dirty="0" smtClean="0">
              <a:solidFill>
                <a:schemeClr val="tx1"/>
              </a:solidFill>
            </a:endParaRPr>
          </a:p>
          <a:p>
            <a:pPr marL="285750" indent="-285750" eaLnBrk="0" fontAlgn="base" hangingPunct="0">
              <a:spcBef>
                <a:spcPct val="0"/>
              </a:spcBef>
              <a:spcAft>
                <a:spcPct val="0"/>
              </a:spcAft>
              <a:buFont typeface="Arial" panose="020B0604020202020204" pitchFamily="34" charset="0"/>
              <a:buChar char="•"/>
            </a:pPr>
            <a:r>
              <a:rPr lang="tr-TR" altLang="tr-TR" sz="1800" dirty="0" err="1">
                <a:solidFill>
                  <a:srgbClr val="212121"/>
                </a:solidFill>
                <a:latin typeface="+mj-lt"/>
              </a:rPr>
              <a:t>The</a:t>
            </a:r>
            <a:r>
              <a:rPr lang="tr-TR" altLang="tr-TR" sz="1800" dirty="0">
                <a:solidFill>
                  <a:srgbClr val="212121"/>
                </a:solidFill>
                <a:latin typeface="+mj-lt"/>
              </a:rPr>
              <a:t> </a:t>
            </a:r>
            <a:r>
              <a:rPr lang="tr-TR" altLang="tr-TR" sz="1800" dirty="0" err="1">
                <a:solidFill>
                  <a:srgbClr val="212121"/>
                </a:solidFill>
                <a:latin typeface="+mj-lt"/>
              </a:rPr>
              <a:t>electrical</a:t>
            </a:r>
            <a:r>
              <a:rPr lang="tr-TR" altLang="tr-TR" sz="1800" dirty="0">
                <a:solidFill>
                  <a:srgbClr val="212121"/>
                </a:solidFill>
                <a:latin typeface="+mj-lt"/>
              </a:rPr>
              <a:t> </a:t>
            </a:r>
            <a:r>
              <a:rPr lang="tr-TR" altLang="tr-TR" sz="1800" dirty="0" err="1">
                <a:solidFill>
                  <a:srgbClr val="212121"/>
                </a:solidFill>
                <a:latin typeface="+mj-lt"/>
              </a:rPr>
              <a:t>block</a:t>
            </a:r>
            <a:r>
              <a:rPr lang="tr-TR" altLang="tr-TR" sz="1800" dirty="0">
                <a:solidFill>
                  <a:srgbClr val="212121"/>
                </a:solidFill>
                <a:latin typeface="+mj-lt"/>
              </a:rPr>
              <a:t> </a:t>
            </a:r>
            <a:r>
              <a:rPr lang="tr-TR" altLang="tr-TR" sz="1800" dirty="0" err="1">
                <a:solidFill>
                  <a:srgbClr val="212121"/>
                </a:solidFill>
                <a:latin typeface="+mj-lt"/>
              </a:rPr>
              <a:t>diagram</a:t>
            </a:r>
            <a:r>
              <a:rPr lang="tr-TR" altLang="tr-TR" sz="1800" dirty="0">
                <a:solidFill>
                  <a:srgbClr val="212121"/>
                </a:solidFill>
                <a:latin typeface="+mj-lt"/>
              </a:rPr>
              <a:t> of </a:t>
            </a:r>
            <a:r>
              <a:rPr lang="tr-TR" altLang="tr-TR" sz="1800" dirty="0" err="1">
                <a:solidFill>
                  <a:srgbClr val="212121"/>
                </a:solidFill>
                <a:latin typeface="+mj-lt"/>
              </a:rPr>
              <a:t>the</a:t>
            </a:r>
            <a:r>
              <a:rPr lang="tr-TR" altLang="tr-TR" sz="1800" dirty="0">
                <a:solidFill>
                  <a:srgbClr val="212121"/>
                </a:solidFill>
                <a:latin typeface="+mj-lt"/>
              </a:rPr>
              <a:t> </a:t>
            </a:r>
            <a:r>
              <a:rPr lang="tr-TR" altLang="tr-TR" sz="1800" dirty="0" err="1">
                <a:solidFill>
                  <a:srgbClr val="212121"/>
                </a:solidFill>
                <a:latin typeface="+mj-lt"/>
              </a:rPr>
              <a:t>container</a:t>
            </a:r>
            <a:r>
              <a:rPr lang="tr-TR" altLang="tr-TR" sz="1800" dirty="0">
                <a:solidFill>
                  <a:srgbClr val="212121"/>
                </a:solidFill>
                <a:latin typeface="+mj-lt"/>
              </a:rPr>
              <a:t> is </a:t>
            </a:r>
            <a:r>
              <a:rPr lang="tr-TR" altLang="tr-TR" sz="1800" dirty="0" err="1">
                <a:solidFill>
                  <a:srgbClr val="212121"/>
                </a:solidFill>
                <a:latin typeface="+mj-lt"/>
              </a:rPr>
              <a:t>shown</a:t>
            </a:r>
            <a:r>
              <a:rPr lang="tr-TR" altLang="tr-TR" sz="1800" dirty="0">
                <a:solidFill>
                  <a:srgbClr val="212121"/>
                </a:solidFill>
                <a:latin typeface="+mj-lt"/>
              </a:rPr>
              <a:t> </a:t>
            </a:r>
            <a:r>
              <a:rPr lang="tr-TR" altLang="tr-TR" sz="1800" dirty="0" err="1">
                <a:solidFill>
                  <a:srgbClr val="212121"/>
                </a:solidFill>
                <a:latin typeface="+mj-lt"/>
              </a:rPr>
              <a:t>below</a:t>
            </a:r>
            <a:endParaRPr lang="tr-TR" altLang="tr-TR" sz="1800" dirty="0" smtClean="0">
              <a:solidFill>
                <a:schemeClr val="tx1"/>
              </a:solidFill>
              <a:latin typeface="+mj-lt"/>
            </a:endParaRPr>
          </a:p>
          <a:p>
            <a:pPr marL="285750" indent="-285750" eaLnBrk="0" fontAlgn="base" hangingPunct="0">
              <a:spcBef>
                <a:spcPct val="0"/>
              </a:spcBef>
              <a:spcAft>
                <a:spcPct val="0"/>
              </a:spcAft>
              <a:buFont typeface="Arial" panose="020B0604020202020204" pitchFamily="34" charset="0"/>
              <a:buChar char="•"/>
            </a:pPr>
            <a:endParaRPr lang="tr-TR" altLang="tr-TR" sz="2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tr-TR" altLang="tr-TR" sz="1800" b="1" i="0" u="none" strike="noStrike" cap="none" normalizeH="0" baseline="0" dirty="0" smtClean="0">
              <a:ln>
                <a:noFill/>
              </a:ln>
              <a:solidFill>
                <a:schemeClr val="tx1"/>
              </a:solidFill>
              <a:effectLst/>
              <a:latin typeface="+mj-lt"/>
            </a:endParaRPr>
          </a:p>
        </p:txBody>
      </p:sp>
      <p:sp>
        <p:nvSpPr>
          <p:cNvPr id="11" name="Dikdörtgen 10"/>
          <p:cNvSpPr/>
          <p:nvPr/>
        </p:nvSpPr>
        <p:spPr>
          <a:xfrm>
            <a:off x="316177" y="4048301"/>
            <a:ext cx="109636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9V ALKALINE BATTERY</a:t>
            </a:r>
            <a:endParaRPr lang="tr-TR" dirty="0">
              <a:ln w="0"/>
              <a:solidFill>
                <a:schemeClr val="tx1"/>
              </a:solidFill>
              <a:effectLst>
                <a:outerShdw blurRad="38100" dist="19050" dir="2700000" algn="tl" rotWithShape="0">
                  <a:schemeClr val="dk1">
                    <a:alpha val="40000"/>
                  </a:schemeClr>
                </a:outerShdw>
              </a:effectLst>
            </a:endParaRPr>
          </a:p>
        </p:txBody>
      </p:sp>
      <p:sp>
        <p:nvSpPr>
          <p:cNvPr id="12" name="Dikdörtgen 11"/>
          <p:cNvSpPr/>
          <p:nvPr/>
        </p:nvSpPr>
        <p:spPr>
          <a:xfrm>
            <a:off x="3326350" y="517424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MCU</a:t>
            </a:r>
            <a:endParaRPr lang="tr-TR" dirty="0">
              <a:ln w="0"/>
              <a:solidFill>
                <a:schemeClr val="tx1"/>
              </a:solidFill>
              <a:effectLst>
                <a:outerShdw blurRad="38100" dist="19050" dir="2700000" algn="tl" rotWithShape="0">
                  <a:schemeClr val="dk1">
                    <a:alpha val="40000"/>
                  </a:schemeClr>
                </a:outerShdw>
              </a:effectLst>
            </a:endParaRPr>
          </a:p>
        </p:txBody>
      </p:sp>
      <p:sp>
        <p:nvSpPr>
          <p:cNvPr id="13" name="Dikdörtgen 12"/>
          <p:cNvSpPr/>
          <p:nvPr/>
        </p:nvSpPr>
        <p:spPr>
          <a:xfrm>
            <a:off x="7056743" y="3151137"/>
            <a:ext cx="15564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XBEE</a:t>
            </a:r>
            <a:endParaRPr lang="tr-TR" dirty="0">
              <a:ln w="0"/>
              <a:solidFill>
                <a:schemeClr val="tx1"/>
              </a:solidFill>
              <a:effectLst>
                <a:outerShdw blurRad="38100" dist="19050" dir="2700000" algn="tl" rotWithShape="0">
                  <a:schemeClr val="dk1">
                    <a:alpha val="40000"/>
                  </a:schemeClr>
                </a:outerShdw>
              </a:effectLst>
            </a:endParaRPr>
          </a:p>
        </p:txBody>
      </p:sp>
      <p:sp>
        <p:nvSpPr>
          <p:cNvPr id="14" name="Dikdörtgen 13"/>
          <p:cNvSpPr/>
          <p:nvPr/>
        </p:nvSpPr>
        <p:spPr>
          <a:xfrm>
            <a:off x="3170136" y="3143711"/>
            <a:ext cx="141844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DC-DC REGULATOR CIRCUIT(3.3V)</a:t>
            </a:r>
            <a:endParaRPr lang="tr-TR" dirty="0">
              <a:ln w="0"/>
              <a:solidFill>
                <a:schemeClr val="tx1"/>
              </a:solidFill>
              <a:effectLst>
                <a:outerShdw blurRad="38100" dist="19050" dir="2700000" algn="tl" rotWithShape="0">
                  <a:schemeClr val="dk1">
                    <a:alpha val="40000"/>
                  </a:schemeClr>
                </a:outerShdw>
              </a:effectLst>
            </a:endParaRPr>
          </a:p>
        </p:txBody>
      </p:sp>
      <p:cxnSp>
        <p:nvCxnSpPr>
          <p:cNvPr id="15" name="Düz Ok Bağlayıcısı 14"/>
          <p:cNvCxnSpPr>
            <a:endCxn id="28" idx="1"/>
          </p:cNvCxnSpPr>
          <p:nvPr/>
        </p:nvCxnSpPr>
        <p:spPr>
          <a:xfrm>
            <a:off x="864358" y="3624049"/>
            <a:ext cx="75177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Düz Bağlayıcı 15"/>
          <p:cNvCxnSpPr>
            <a:endCxn id="11" idx="0"/>
          </p:cNvCxnSpPr>
          <p:nvPr/>
        </p:nvCxnSpPr>
        <p:spPr>
          <a:xfrm>
            <a:off x="864358" y="3624049"/>
            <a:ext cx="0" cy="424252"/>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Düz Ok Bağlayıcısı 16"/>
          <p:cNvCxnSpPr>
            <a:stCxn id="14" idx="3"/>
          </p:cNvCxnSpPr>
          <p:nvPr/>
        </p:nvCxnSpPr>
        <p:spPr>
          <a:xfrm>
            <a:off x="4588580" y="3600911"/>
            <a:ext cx="111126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Düz Bağlayıcı 17"/>
          <p:cNvCxnSpPr>
            <a:stCxn id="11" idx="2"/>
          </p:cNvCxnSpPr>
          <p:nvPr/>
        </p:nvCxnSpPr>
        <p:spPr>
          <a:xfrm>
            <a:off x="864358" y="4962701"/>
            <a:ext cx="0" cy="674967"/>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Düz Ok Bağlayıcısı 18"/>
          <p:cNvCxnSpPr>
            <a:endCxn id="12" idx="1"/>
          </p:cNvCxnSpPr>
          <p:nvPr/>
        </p:nvCxnSpPr>
        <p:spPr>
          <a:xfrm>
            <a:off x="864358" y="5631446"/>
            <a:ext cx="24619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Dikdörtgen 19"/>
          <p:cNvSpPr/>
          <p:nvPr/>
        </p:nvSpPr>
        <p:spPr>
          <a:xfrm>
            <a:off x="5471246" y="516237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SERVO </a:t>
            </a:r>
          </a:p>
          <a:p>
            <a:pPr algn="ctr"/>
            <a:r>
              <a:rPr lang="tr-TR" dirty="0" smtClean="0">
                <a:ln w="0"/>
                <a:solidFill>
                  <a:schemeClr val="tx1"/>
                </a:solidFill>
                <a:effectLst>
                  <a:outerShdw blurRad="38100" dist="19050" dir="2700000" algn="tl" rotWithShape="0">
                    <a:schemeClr val="dk1">
                      <a:alpha val="40000"/>
                    </a:schemeClr>
                  </a:outerShdw>
                </a:effectLst>
              </a:rPr>
              <a:t>MOTOR</a:t>
            </a:r>
            <a:endParaRPr lang="tr-TR" dirty="0">
              <a:ln w="0"/>
              <a:solidFill>
                <a:schemeClr val="tx1"/>
              </a:solidFill>
              <a:effectLst>
                <a:outerShdw blurRad="38100" dist="19050" dir="2700000" algn="tl" rotWithShape="0">
                  <a:schemeClr val="dk1">
                    <a:alpha val="40000"/>
                  </a:schemeClr>
                </a:outerShdw>
              </a:effectLst>
            </a:endParaRPr>
          </a:p>
        </p:txBody>
      </p:sp>
      <p:sp>
        <p:nvSpPr>
          <p:cNvPr id="21" name="Dikdörtgen 20"/>
          <p:cNvSpPr/>
          <p:nvPr/>
        </p:nvSpPr>
        <p:spPr>
          <a:xfrm>
            <a:off x="5699846" y="315113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10 DOF IMU</a:t>
            </a:r>
            <a:endParaRPr lang="tr-TR"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22" name="Metin kutusu 21"/>
              <p:cNvSpPr txBox="1"/>
              <p:nvPr/>
            </p:nvSpPr>
            <p:spPr>
              <a:xfrm>
                <a:off x="6560297" y="3377504"/>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2400" b="0" i="1" smtClean="0">
                          <a:latin typeface="Cambria Math" panose="02040503050406030204" pitchFamily="18" charset="0"/>
                        </a:rPr>
                        <m:t>+</m:t>
                      </m:r>
                    </m:oMath>
                  </m:oMathPara>
                </a14:m>
                <a:endParaRPr lang="tr-TR" dirty="0"/>
              </a:p>
            </p:txBody>
          </p:sp>
        </mc:Choice>
        <mc:Fallback xmlns="">
          <p:sp>
            <p:nvSpPr>
              <p:cNvPr id="22" name="Metin kutusu 21"/>
              <p:cNvSpPr txBox="1">
                <a:spLocks noRot="1" noChangeAspect="1" noMove="1" noResize="1" noEditPoints="1" noAdjustHandles="1" noChangeArrowheads="1" noChangeShapeType="1" noTextEdit="1"/>
              </p:cNvSpPr>
              <p:nvPr/>
            </p:nvSpPr>
            <p:spPr>
              <a:xfrm>
                <a:off x="6560297" y="3377504"/>
                <a:ext cx="498855" cy="461665"/>
              </a:xfrm>
              <a:prstGeom prst="rect">
                <a:avLst/>
              </a:prstGeom>
              <a:blipFill rotWithShape="0">
                <a:blip r:embed="rId3"/>
                <a:stretch>
                  <a:fillRect/>
                </a:stretch>
              </a:blipFill>
            </p:spPr>
            <p:txBody>
              <a:bodyPr/>
              <a:lstStyle/>
              <a:p>
                <a:r>
                  <a:rPr lang="en-US">
                    <a:noFill/>
                  </a:rPr>
                  <a:t> </a:t>
                </a:r>
              </a:p>
            </p:txBody>
          </p:sp>
        </mc:Fallback>
      </mc:AlternateContent>
      <p:cxnSp>
        <p:nvCxnSpPr>
          <p:cNvPr id="23" name="Düz Bağlayıcı 22"/>
          <p:cNvCxnSpPr/>
          <p:nvPr/>
        </p:nvCxnSpPr>
        <p:spPr>
          <a:xfrm flipH="1">
            <a:off x="5242646" y="3900042"/>
            <a:ext cx="4572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Düz Ok Bağlayıcısı 23"/>
          <p:cNvCxnSpPr>
            <a:endCxn id="12" idx="0"/>
          </p:cNvCxnSpPr>
          <p:nvPr/>
        </p:nvCxnSpPr>
        <p:spPr>
          <a:xfrm>
            <a:off x="3783550" y="4505501"/>
            <a:ext cx="0" cy="6687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Düz Ok Bağlayıcısı 24"/>
          <p:cNvCxnSpPr>
            <a:stCxn id="12" idx="3"/>
            <a:endCxn id="20" idx="1"/>
          </p:cNvCxnSpPr>
          <p:nvPr/>
        </p:nvCxnSpPr>
        <p:spPr>
          <a:xfrm flipV="1">
            <a:off x="4240750" y="5619570"/>
            <a:ext cx="1230496" cy="118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Düz Bağlayıcı 25"/>
          <p:cNvCxnSpPr/>
          <p:nvPr/>
        </p:nvCxnSpPr>
        <p:spPr>
          <a:xfrm flipH="1">
            <a:off x="5240523" y="3900042"/>
            <a:ext cx="2126" cy="614334"/>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Düz Bağlayıcı 26"/>
          <p:cNvCxnSpPr/>
          <p:nvPr/>
        </p:nvCxnSpPr>
        <p:spPr>
          <a:xfrm flipH="1">
            <a:off x="3783551" y="4514376"/>
            <a:ext cx="1456972" cy="8875"/>
          </a:xfrm>
          <a:prstGeom prst="line">
            <a:avLst/>
          </a:prstGeom>
          <a:ln w="28575"/>
        </p:spPr>
        <p:style>
          <a:lnRef idx="1">
            <a:schemeClr val="dk1"/>
          </a:lnRef>
          <a:fillRef idx="0">
            <a:schemeClr val="dk1"/>
          </a:fillRef>
          <a:effectRef idx="0">
            <a:schemeClr val="dk1"/>
          </a:effectRef>
          <a:fontRef idx="minor">
            <a:schemeClr val="tx1"/>
          </a:fontRef>
        </p:style>
      </p:cxnSp>
      <p:sp>
        <p:nvSpPr>
          <p:cNvPr id="28" name="Dikdörtgen 27"/>
          <p:cNvSpPr/>
          <p:nvPr/>
        </p:nvSpPr>
        <p:spPr>
          <a:xfrm>
            <a:off x="1616129" y="3166849"/>
            <a:ext cx="109636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VOLTAGE</a:t>
            </a:r>
          </a:p>
          <a:p>
            <a:pPr algn="ctr"/>
            <a:r>
              <a:rPr lang="tr-TR" dirty="0" smtClean="0">
                <a:ln w="0"/>
                <a:solidFill>
                  <a:schemeClr val="tx1"/>
                </a:solidFill>
                <a:effectLst>
                  <a:outerShdw blurRad="38100" dist="19050" dir="2700000" algn="tl" rotWithShape="0">
                    <a:schemeClr val="dk1">
                      <a:alpha val="40000"/>
                    </a:schemeClr>
                  </a:outerShdw>
                </a:effectLst>
              </a:rPr>
              <a:t>SENSOR</a:t>
            </a:r>
            <a:endParaRPr lang="tr-TR" dirty="0">
              <a:ln w="0"/>
              <a:solidFill>
                <a:schemeClr val="tx1"/>
              </a:solidFill>
              <a:effectLst>
                <a:outerShdw blurRad="38100" dist="19050" dir="2700000" algn="tl" rotWithShape="0">
                  <a:schemeClr val="dk1">
                    <a:alpha val="40000"/>
                  </a:schemeClr>
                </a:outerShdw>
              </a:effectLst>
            </a:endParaRPr>
          </a:p>
        </p:txBody>
      </p:sp>
      <p:cxnSp>
        <p:nvCxnSpPr>
          <p:cNvPr id="29" name="Düz Ok Bağlayıcısı 28"/>
          <p:cNvCxnSpPr/>
          <p:nvPr/>
        </p:nvCxnSpPr>
        <p:spPr>
          <a:xfrm>
            <a:off x="2712491" y="3600911"/>
            <a:ext cx="4576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Düz Bağlayıcı 29"/>
          <p:cNvCxnSpPr>
            <a:stCxn id="28" idx="2"/>
          </p:cNvCxnSpPr>
          <p:nvPr/>
        </p:nvCxnSpPr>
        <p:spPr>
          <a:xfrm flipH="1">
            <a:off x="2164309" y="4081249"/>
            <a:ext cx="1" cy="124699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Düz Ok Bağlayıcısı 30"/>
          <p:cNvCxnSpPr/>
          <p:nvPr/>
        </p:nvCxnSpPr>
        <p:spPr>
          <a:xfrm flipV="1">
            <a:off x="2164309" y="5328239"/>
            <a:ext cx="116204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Metin kutusu 31"/>
          <p:cNvSpPr txBox="1"/>
          <p:nvPr/>
        </p:nvSpPr>
        <p:spPr>
          <a:xfrm rot="5617507">
            <a:off x="7737501" y="4109650"/>
            <a:ext cx="518091" cy="523220"/>
          </a:xfrm>
          <a:prstGeom prst="rect">
            <a:avLst/>
          </a:prstGeom>
          <a:noFill/>
        </p:spPr>
        <p:txBody>
          <a:bodyPr wrap="none" rtlCol="0">
            <a:spAutoFit/>
          </a:bodyPr>
          <a:lstStyle/>
          <a:p>
            <a:r>
              <a:rPr lang="tr-TR" b="1" dirty="0" smtClean="0"/>
              <a:t>)</a:t>
            </a:r>
            <a:r>
              <a:rPr lang="tr-TR" sz="1600" b="1" dirty="0" smtClean="0"/>
              <a:t>)</a:t>
            </a:r>
            <a:r>
              <a:rPr lang="tr-TR" sz="2000" b="1" dirty="0" smtClean="0"/>
              <a:t>)</a:t>
            </a:r>
            <a:r>
              <a:rPr lang="tr-TR" sz="2800" b="1" dirty="0" smtClean="0"/>
              <a:t>)</a:t>
            </a:r>
            <a:endParaRPr lang="tr-TR" b="1" dirty="0"/>
          </a:p>
        </p:txBody>
      </p:sp>
      <p:sp>
        <p:nvSpPr>
          <p:cNvPr id="33" name="Oval 32"/>
          <p:cNvSpPr/>
          <p:nvPr/>
        </p:nvSpPr>
        <p:spPr>
          <a:xfrm>
            <a:off x="7214075" y="4628261"/>
            <a:ext cx="14727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GRAUND</a:t>
            </a:r>
          </a:p>
          <a:p>
            <a:pPr algn="ctr"/>
            <a:r>
              <a:rPr lang="tr-TR" dirty="0" smtClean="0">
                <a:ln w="0"/>
                <a:solidFill>
                  <a:schemeClr val="tx1"/>
                </a:solidFill>
                <a:effectLst>
                  <a:outerShdw blurRad="38100" dist="19050" dir="2700000" algn="tl" rotWithShape="0">
                    <a:schemeClr val="dk1">
                      <a:alpha val="40000"/>
                    </a:schemeClr>
                  </a:outerShdw>
                </a:effectLst>
              </a:rPr>
              <a:t>STATION</a:t>
            </a:r>
            <a:endParaRPr lang="tr-TR"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65" name="Shape 665"/>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73</a:t>
            </a:fld>
            <a:endParaRPr lang="en-US" sz="1000" b="0" i="0" u="none" strike="noStrike" cap="none">
              <a:solidFill>
                <a:schemeClr val="dk1"/>
              </a:solidFill>
              <a:latin typeface="Arial"/>
              <a:ea typeface="Arial"/>
              <a:cs typeface="Arial"/>
              <a:sym typeface="Arial"/>
            </a:endParaRPr>
          </a:p>
        </p:txBody>
      </p:sp>
      <p:sp>
        <p:nvSpPr>
          <p:cNvPr id="666" name="Shape 666"/>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EPS Overview</a:t>
            </a:r>
          </a:p>
        </p:txBody>
      </p:sp>
      <p:sp>
        <p:nvSpPr>
          <p:cNvPr id="668" name="Shape 668"/>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669" name="Shape 66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Metin kutusu 8"/>
          <p:cNvSpPr txBox="1"/>
          <p:nvPr/>
        </p:nvSpPr>
        <p:spPr>
          <a:xfrm>
            <a:off x="242248" y="1132764"/>
            <a:ext cx="8656093" cy="338554"/>
          </a:xfrm>
          <a:prstGeom prst="rect">
            <a:avLst/>
          </a:prstGeom>
          <a:noFill/>
        </p:spPr>
        <p:txBody>
          <a:bodyPr wrap="square" rtlCol="0">
            <a:spAutoFit/>
          </a:bodyPr>
          <a:lstStyle/>
          <a:p>
            <a:r>
              <a:rPr lang="tr-TR" sz="1600" dirty="0" smtClean="0"/>
              <a:t> </a:t>
            </a:r>
            <a:endParaRPr lang="tr-TR" sz="1600" dirty="0"/>
          </a:p>
        </p:txBody>
      </p:sp>
      <p:sp>
        <p:nvSpPr>
          <p:cNvPr id="34" name="Metin Yer Tutucusu 2"/>
          <p:cNvSpPr>
            <a:spLocks noGrp="1"/>
          </p:cNvSpPr>
          <p:nvPr>
            <p:ph type="body" idx="1"/>
          </p:nvPr>
        </p:nvSpPr>
        <p:spPr>
          <a:xfrm>
            <a:off x="109181" y="1141236"/>
            <a:ext cx="8686800" cy="2276901"/>
          </a:xfrm>
        </p:spPr>
        <p:txBody>
          <a:bodyPr/>
          <a:lstStyle/>
          <a:p>
            <a:pPr marL="152400" indent="0" algn="just">
              <a:buNone/>
            </a:pPr>
            <a:r>
              <a:rPr lang="tr-TR" sz="1800" dirty="0" err="1" smtClean="0"/>
              <a:t>For</a:t>
            </a:r>
            <a:r>
              <a:rPr lang="tr-TR" sz="1800" dirty="0" smtClean="0"/>
              <a:t> </a:t>
            </a:r>
            <a:r>
              <a:rPr lang="tr-TR" sz="1800" dirty="0" err="1" smtClean="0"/>
              <a:t>the</a:t>
            </a:r>
            <a:r>
              <a:rPr lang="tr-TR" sz="1800" dirty="0" smtClean="0"/>
              <a:t> </a:t>
            </a:r>
            <a:r>
              <a:rPr lang="tr-TR" sz="1800" dirty="0" err="1" smtClean="0"/>
              <a:t>glider</a:t>
            </a:r>
            <a:r>
              <a:rPr lang="tr-TR" sz="1800" dirty="0" smtClean="0"/>
              <a:t>:</a:t>
            </a:r>
          </a:p>
          <a:p>
            <a:pPr algn="just"/>
            <a:r>
              <a:rPr lang="tr-TR" altLang="tr-TR" sz="1800" b="0" dirty="0" err="1">
                <a:solidFill>
                  <a:srgbClr val="212121"/>
                </a:solidFill>
                <a:latin typeface="+mj-lt"/>
              </a:rPr>
              <a:t>We</a:t>
            </a:r>
            <a:r>
              <a:rPr lang="tr-TR" altLang="tr-TR" sz="1800" b="0" dirty="0">
                <a:solidFill>
                  <a:srgbClr val="212121"/>
                </a:solidFill>
                <a:latin typeface="+mj-lt"/>
              </a:rPr>
              <a:t> </a:t>
            </a:r>
            <a:r>
              <a:rPr lang="tr-TR" altLang="tr-TR" sz="1800" b="0" dirty="0" err="1">
                <a:solidFill>
                  <a:srgbClr val="212121"/>
                </a:solidFill>
                <a:latin typeface="+mj-lt"/>
              </a:rPr>
              <a:t>provide</a:t>
            </a:r>
            <a:r>
              <a:rPr lang="tr-TR" altLang="tr-TR" sz="1800" b="0" dirty="0">
                <a:solidFill>
                  <a:srgbClr val="212121"/>
                </a:solidFill>
                <a:latin typeface="+mj-lt"/>
              </a:rPr>
              <a:t> </a:t>
            </a:r>
            <a:r>
              <a:rPr lang="tr-TR" altLang="tr-TR" sz="1800" b="0" dirty="0" err="1">
                <a:solidFill>
                  <a:srgbClr val="212121"/>
                </a:solidFill>
                <a:latin typeface="+mj-lt"/>
              </a:rPr>
              <a:t>the</a:t>
            </a:r>
            <a:r>
              <a:rPr lang="tr-TR" altLang="tr-TR" sz="1800" b="0" dirty="0">
                <a:solidFill>
                  <a:srgbClr val="212121"/>
                </a:solidFill>
                <a:latin typeface="+mj-lt"/>
              </a:rPr>
              <a:t> </a:t>
            </a:r>
            <a:r>
              <a:rPr lang="tr-TR" altLang="tr-TR" sz="1800" b="0" dirty="0" err="1">
                <a:solidFill>
                  <a:srgbClr val="212121"/>
                </a:solidFill>
                <a:latin typeface="+mj-lt"/>
              </a:rPr>
              <a:t>necessary</a:t>
            </a:r>
            <a:r>
              <a:rPr lang="tr-TR" altLang="tr-TR" sz="1800" b="0" dirty="0">
                <a:solidFill>
                  <a:srgbClr val="212121"/>
                </a:solidFill>
                <a:latin typeface="+mj-lt"/>
              </a:rPr>
              <a:t> </a:t>
            </a:r>
            <a:r>
              <a:rPr lang="tr-TR" altLang="tr-TR" sz="1800" b="0" dirty="0" err="1">
                <a:solidFill>
                  <a:srgbClr val="212121"/>
                </a:solidFill>
                <a:latin typeface="+mj-lt"/>
              </a:rPr>
              <a:t>power</a:t>
            </a:r>
            <a:r>
              <a:rPr lang="tr-TR" altLang="tr-TR" sz="1800" b="0" dirty="0">
                <a:solidFill>
                  <a:srgbClr val="212121"/>
                </a:solidFill>
                <a:latin typeface="+mj-lt"/>
              </a:rPr>
              <a:t> </a:t>
            </a:r>
            <a:r>
              <a:rPr lang="tr-TR" altLang="tr-TR" sz="1800" b="0" dirty="0" err="1">
                <a:solidFill>
                  <a:srgbClr val="212121"/>
                </a:solidFill>
                <a:latin typeface="+mj-lt"/>
              </a:rPr>
              <a:t>for</a:t>
            </a:r>
            <a:r>
              <a:rPr lang="tr-TR" altLang="tr-TR" sz="1800" b="0" dirty="0">
                <a:solidFill>
                  <a:srgbClr val="212121"/>
                </a:solidFill>
                <a:latin typeface="+mj-lt"/>
              </a:rPr>
              <a:t> </a:t>
            </a:r>
            <a:r>
              <a:rPr lang="tr-TR" altLang="tr-TR" sz="1800" b="0" dirty="0" err="1">
                <a:solidFill>
                  <a:srgbClr val="212121"/>
                </a:solidFill>
                <a:latin typeface="+mj-lt"/>
              </a:rPr>
              <a:t>the</a:t>
            </a:r>
            <a:r>
              <a:rPr lang="tr-TR" altLang="tr-TR" sz="1800" b="0" dirty="0">
                <a:solidFill>
                  <a:srgbClr val="212121"/>
                </a:solidFill>
                <a:latin typeface="+mj-lt"/>
              </a:rPr>
              <a:t> </a:t>
            </a:r>
            <a:r>
              <a:rPr lang="tr-TR" altLang="tr-TR" sz="1800" b="0" dirty="0" err="1">
                <a:solidFill>
                  <a:srgbClr val="212121"/>
                </a:solidFill>
                <a:latin typeface="+mj-lt"/>
              </a:rPr>
              <a:t>glider</a:t>
            </a:r>
            <a:r>
              <a:rPr lang="tr-TR" altLang="tr-TR" sz="1800" b="0" dirty="0">
                <a:solidFill>
                  <a:srgbClr val="212121"/>
                </a:solidFill>
                <a:latin typeface="+mj-lt"/>
              </a:rPr>
              <a:t> </a:t>
            </a:r>
            <a:r>
              <a:rPr lang="tr-TR" altLang="tr-TR" sz="1800" b="0" dirty="0" err="1">
                <a:solidFill>
                  <a:srgbClr val="212121"/>
                </a:solidFill>
                <a:latin typeface="+mj-lt"/>
              </a:rPr>
              <a:t>from</a:t>
            </a:r>
            <a:r>
              <a:rPr lang="tr-TR" altLang="tr-TR" sz="1800" b="0" dirty="0">
                <a:solidFill>
                  <a:srgbClr val="212121"/>
                </a:solidFill>
                <a:latin typeface="+mj-lt"/>
              </a:rPr>
              <a:t> solar </a:t>
            </a:r>
            <a:r>
              <a:rPr lang="tr-TR" altLang="tr-TR" sz="1800" b="0" dirty="0" err="1">
                <a:solidFill>
                  <a:srgbClr val="212121"/>
                </a:solidFill>
                <a:latin typeface="+mj-lt"/>
              </a:rPr>
              <a:t>panels</a:t>
            </a:r>
            <a:r>
              <a:rPr lang="tr-TR" altLang="tr-TR" sz="1800" b="0" dirty="0">
                <a:solidFill>
                  <a:srgbClr val="212121"/>
                </a:solidFill>
                <a:latin typeface="+mj-lt"/>
              </a:rPr>
              <a:t>. </a:t>
            </a:r>
            <a:r>
              <a:rPr lang="tr-TR" altLang="tr-TR" sz="1800" b="0" dirty="0" err="1">
                <a:solidFill>
                  <a:srgbClr val="212121"/>
                </a:solidFill>
                <a:latin typeface="+mj-lt"/>
              </a:rPr>
              <a:t>We</a:t>
            </a:r>
            <a:r>
              <a:rPr lang="tr-TR" altLang="tr-TR" sz="1800" b="0" dirty="0">
                <a:solidFill>
                  <a:srgbClr val="212121"/>
                </a:solidFill>
                <a:latin typeface="+mj-lt"/>
              </a:rPr>
              <a:t> </a:t>
            </a:r>
            <a:r>
              <a:rPr lang="tr-TR" altLang="tr-TR" sz="1800" b="0" dirty="0" err="1">
                <a:solidFill>
                  <a:srgbClr val="212121"/>
                </a:solidFill>
                <a:latin typeface="+mj-lt"/>
              </a:rPr>
              <a:t>prepared</a:t>
            </a:r>
            <a:r>
              <a:rPr lang="tr-TR" altLang="tr-TR" sz="1800" b="0" dirty="0">
                <a:solidFill>
                  <a:srgbClr val="212121"/>
                </a:solidFill>
                <a:latin typeface="+mj-lt"/>
              </a:rPr>
              <a:t> a </a:t>
            </a:r>
            <a:r>
              <a:rPr lang="tr-TR" altLang="tr-TR" sz="1800" b="0" dirty="0" err="1">
                <a:solidFill>
                  <a:srgbClr val="212121"/>
                </a:solidFill>
                <a:latin typeface="+mj-lt"/>
              </a:rPr>
              <a:t>separate</a:t>
            </a:r>
            <a:r>
              <a:rPr lang="tr-TR" altLang="tr-TR" sz="1800" b="0" dirty="0">
                <a:solidFill>
                  <a:srgbClr val="212121"/>
                </a:solidFill>
                <a:latin typeface="+mj-lt"/>
              </a:rPr>
              <a:t> </a:t>
            </a:r>
            <a:r>
              <a:rPr lang="tr-TR" altLang="tr-TR" sz="1800" b="0" dirty="0" err="1">
                <a:solidFill>
                  <a:srgbClr val="212121"/>
                </a:solidFill>
                <a:latin typeface="+mj-lt"/>
              </a:rPr>
              <a:t>super-capacitor</a:t>
            </a:r>
            <a:r>
              <a:rPr lang="tr-TR" altLang="tr-TR" sz="1800" b="0" dirty="0">
                <a:solidFill>
                  <a:srgbClr val="212121"/>
                </a:solidFill>
                <a:latin typeface="+mj-lt"/>
              </a:rPr>
              <a:t> </a:t>
            </a:r>
            <a:r>
              <a:rPr lang="tr-TR" altLang="tr-TR" sz="1800" b="0" dirty="0" err="1">
                <a:solidFill>
                  <a:srgbClr val="212121"/>
                </a:solidFill>
                <a:latin typeface="+mj-lt"/>
              </a:rPr>
              <a:t>battery</a:t>
            </a:r>
            <a:r>
              <a:rPr lang="tr-TR" altLang="tr-TR" sz="1800" b="0" dirty="0">
                <a:solidFill>
                  <a:srgbClr val="212121"/>
                </a:solidFill>
                <a:latin typeface="+mj-lt"/>
              </a:rPr>
              <a:t> </a:t>
            </a:r>
            <a:r>
              <a:rPr lang="tr-TR" altLang="tr-TR" sz="1800" b="0" dirty="0" err="1">
                <a:solidFill>
                  <a:srgbClr val="212121"/>
                </a:solidFill>
                <a:latin typeface="+mj-lt"/>
              </a:rPr>
              <a:t>circuit</a:t>
            </a:r>
            <a:r>
              <a:rPr lang="tr-TR" altLang="tr-TR" sz="1800" b="0" dirty="0">
                <a:solidFill>
                  <a:srgbClr val="212121"/>
                </a:solidFill>
                <a:latin typeface="+mj-lt"/>
              </a:rPr>
              <a:t> </a:t>
            </a:r>
            <a:r>
              <a:rPr lang="tr-TR" altLang="tr-TR" sz="1800" b="0" dirty="0" err="1">
                <a:solidFill>
                  <a:srgbClr val="212121"/>
                </a:solidFill>
                <a:latin typeface="+mj-lt"/>
              </a:rPr>
              <a:t>to</a:t>
            </a:r>
            <a:r>
              <a:rPr lang="tr-TR" altLang="tr-TR" sz="1800" b="0" dirty="0">
                <a:solidFill>
                  <a:srgbClr val="212121"/>
                </a:solidFill>
                <a:latin typeface="+mj-lt"/>
              </a:rPr>
              <a:t> </a:t>
            </a:r>
            <a:r>
              <a:rPr lang="tr-TR" altLang="tr-TR" sz="1800" b="0" dirty="0" err="1">
                <a:solidFill>
                  <a:srgbClr val="212121"/>
                </a:solidFill>
                <a:latin typeface="+mj-lt"/>
              </a:rPr>
              <a:t>prevent</a:t>
            </a:r>
            <a:r>
              <a:rPr lang="tr-TR" altLang="tr-TR" sz="1800" b="0" dirty="0">
                <a:solidFill>
                  <a:srgbClr val="212121"/>
                </a:solidFill>
                <a:latin typeface="+mj-lt"/>
              </a:rPr>
              <a:t> </a:t>
            </a:r>
            <a:r>
              <a:rPr lang="tr-TR" altLang="tr-TR" sz="1800" b="0" dirty="0" err="1">
                <a:solidFill>
                  <a:srgbClr val="212121"/>
                </a:solidFill>
                <a:latin typeface="+mj-lt"/>
              </a:rPr>
              <a:t>momentary</a:t>
            </a:r>
            <a:r>
              <a:rPr lang="tr-TR" altLang="tr-TR" sz="1800" b="0" dirty="0">
                <a:solidFill>
                  <a:srgbClr val="212121"/>
                </a:solidFill>
                <a:latin typeface="+mj-lt"/>
              </a:rPr>
              <a:t> </a:t>
            </a:r>
            <a:r>
              <a:rPr lang="tr-TR" altLang="tr-TR" sz="1800" b="0" dirty="0" err="1">
                <a:solidFill>
                  <a:srgbClr val="212121"/>
                </a:solidFill>
                <a:latin typeface="+mj-lt"/>
              </a:rPr>
              <a:t>power</a:t>
            </a:r>
            <a:r>
              <a:rPr lang="tr-TR" altLang="tr-TR" sz="1800" b="0" dirty="0">
                <a:solidFill>
                  <a:srgbClr val="212121"/>
                </a:solidFill>
                <a:latin typeface="+mj-lt"/>
              </a:rPr>
              <a:t> </a:t>
            </a:r>
            <a:r>
              <a:rPr lang="tr-TR" altLang="tr-TR" sz="1800" b="0" dirty="0" err="1">
                <a:solidFill>
                  <a:srgbClr val="212121"/>
                </a:solidFill>
                <a:latin typeface="+mj-lt"/>
              </a:rPr>
              <a:t>failures</a:t>
            </a:r>
            <a:r>
              <a:rPr lang="tr-TR" altLang="tr-TR" sz="1800" b="0" dirty="0">
                <a:solidFill>
                  <a:srgbClr val="212121"/>
                </a:solidFill>
                <a:latin typeface="+mj-lt"/>
              </a:rPr>
              <a:t>.</a:t>
            </a:r>
            <a:r>
              <a:rPr lang="tr-TR" altLang="tr-TR" sz="1800" b="0" dirty="0">
                <a:solidFill>
                  <a:schemeClr val="tx1"/>
                </a:solidFill>
                <a:latin typeface="+mj-lt"/>
              </a:rPr>
              <a:t> </a:t>
            </a:r>
          </a:p>
          <a:p>
            <a:pPr algn="just"/>
            <a:r>
              <a:rPr lang="en-US" sz="1800" b="0" dirty="0">
                <a:solidFill>
                  <a:srgbClr val="212121"/>
                </a:solidFill>
                <a:latin typeface="+mj-lt"/>
              </a:rPr>
              <a:t>A current-voltage regulator circuit is used to regulate the high current and voltage values ​​coming from the battery.</a:t>
            </a:r>
            <a:endParaRPr lang="tr-TR" sz="1800" b="0" dirty="0">
              <a:latin typeface="+mj-lt"/>
            </a:endParaRPr>
          </a:p>
          <a:p>
            <a:pPr algn="just"/>
            <a:endParaRPr lang="tr-TR" dirty="0" smtClean="0"/>
          </a:p>
          <a:p>
            <a:pPr algn="just"/>
            <a:endParaRPr lang="tr-TR" dirty="0"/>
          </a:p>
        </p:txBody>
      </p:sp>
      <p:sp>
        <p:nvSpPr>
          <p:cNvPr id="35" name="Dikdörtgen 34"/>
          <p:cNvSpPr/>
          <p:nvPr/>
        </p:nvSpPr>
        <p:spPr>
          <a:xfrm>
            <a:off x="581908" y="4067809"/>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SOLAR PANELS</a:t>
            </a:r>
            <a:endParaRPr lang="tr-TR" dirty="0"/>
          </a:p>
        </p:txBody>
      </p:sp>
      <p:pic>
        <p:nvPicPr>
          <p:cNvPr id="36" name="Resim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81" y="4283117"/>
            <a:ext cx="435200" cy="515700"/>
          </a:xfrm>
          <a:prstGeom prst="rect">
            <a:avLst/>
          </a:prstGeom>
        </p:spPr>
      </p:pic>
      <p:cxnSp>
        <p:nvCxnSpPr>
          <p:cNvPr id="37" name="Düz Ok Bağlayıcısı 36"/>
          <p:cNvCxnSpPr>
            <a:stCxn id="35" idx="3"/>
            <a:endCxn id="38" idx="1"/>
          </p:cNvCxnSpPr>
          <p:nvPr/>
        </p:nvCxnSpPr>
        <p:spPr>
          <a:xfrm>
            <a:off x="1496308" y="4525009"/>
            <a:ext cx="61329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Dikdörtgen 37"/>
          <p:cNvSpPr/>
          <p:nvPr/>
        </p:nvSpPr>
        <p:spPr>
          <a:xfrm>
            <a:off x="2109606" y="4067809"/>
            <a:ext cx="20323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SUPERCAPACITOR BATTERY CIRCUIT</a:t>
            </a:r>
            <a:endParaRPr lang="tr-TR" dirty="0"/>
          </a:p>
        </p:txBody>
      </p:sp>
      <p:cxnSp>
        <p:nvCxnSpPr>
          <p:cNvPr id="39" name="Düz Ok Bağlayıcısı 38"/>
          <p:cNvCxnSpPr>
            <a:stCxn id="38" idx="3"/>
            <a:endCxn id="40" idx="1"/>
          </p:cNvCxnSpPr>
          <p:nvPr/>
        </p:nvCxnSpPr>
        <p:spPr>
          <a:xfrm>
            <a:off x="4141980" y="4525009"/>
            <a:ext cx="60413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Dikdörtgen 39"/>
          <p:cNvSpPr/>
          <p:nvPr/>
        </p:nvSpPr>
        <p:spPr>
          <a:xfrm>
            <a:off x="4746118" y="4067809"/>
            <a:ext cx="20323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DC-DC VOLTAGE REGULATOR CIRCUIT(5V)</a:t>
            </a:r>
            <a:endParaRPr lang="tr-TR" dirty="0"/>
          </a:p>
        </p:txBody>
      </p:sp>
      <p:sp>
        <p:nvSpPr>
          <p:cNvPr id="41" name="Dikdörtgen 40"/>
          <p:cNvSpPr/>
          <p:nvPr/>
        </p:nvSpPr>
        <p:spPr>
          <a:xfrm>
            <a:off x="7423048" y="4067809"/>
            <a:ext cx="95192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MCU</a:t>
            </a:r>
            <a:endParaRPr lang="tr-TR" dirty="0"/>
          </a:p>
        </p:txBody>
      </p:sp>
      <p:cxnSp>
        <p:nvCxnSpPr>
          <p:cNvPr id="42" name="Düz Ok Bağlayıcısı 41"/>
          <p:cNvCxnSpPr>
            <a:stCxn id="40" idx="3"/>
            <a:endCxn id="41" idx="1"/>
          </p:cNvCxnSpPr>
          <p:nvPr/>
        </p:nvCxnSpPr>
        <p:spPr>
          <a:xfrm>
            <a:off x="6778492" y="4525009"/>
            <a:ext cx="6445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3" name="Dikdörtgen 42"/>
          <p:cNvSpPr/>
          <p:nvPr/>
        </p:nvSpPr>
        <p:spPr>
          <a:xfrm>
            <a:off x="3626975" y="5405044"/>
            <a:ext cx="1070009" cy="635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LF33CV</a:t>
            </a:r>
          </a:p>
          <a:p>
            <a:pPr algn="ctr"/>
            <a:r>
              <a:rPr lang="tr-TR" dirty="0" err="1" smtClean="0">
                <a:ln w="0"/>
                <a:solidFill>
                  <a:schemeClr val="tx1"/>
                </a:solidFill>
                <a:effectLst>
                  <a:outerShdw blurRad="38100" dist="19050" dir="2700000" algn="tl" rotWithShape="0">
                    <a:schemeClr val="dk1">
                      <a:alpha val="40000"/>
                    </a:schemeClr>
                  </a:outerShdw>
                </a:effectLst>
              </a:rPr>
              <a:t>Regulator</a:t>
            </a:r>
            <a:endParaRPr lang="tr-TR" dirty="0"/>
          </a:p>
        </p:txBody>
      </p:sp>
      <p:sp>
        <p:nvSpPr>
          <p:cNvPr id="44" name="Metin kutusu 43"/>
          <p:cNvSpPr txBox="1"/>
          <p:nvPr/>
        </p:nvSpPr>
        <p:spPr>
          <a:xfrm>
            <a:off x="6881436" y="4220440"/>
            <a:ext cx="404278" cy="307777"/>
          </a:xfrm>
          <a:prstGeom prst="rect">
            <a:avLst/>
          </a:prstGeom>
          <a:noFill/>
        </p:spPr>
        <p:txBody>
          <a:bodyPr wrap="none" rtlCol="0">
            <a:spAutoFit/>
          </a:bodyPr>
          <a:lstStyle/>
          <a:p>
            <a:r>
              <a:rPr lang="tr-TR" dirty="0" smtClean="0"/>
              <a:t>5V</a:t>
            </a:r>
            <a:endParaRPr lang="tr-TR" dirty="0"/>
          </a:p>
        </p:txBody>
      </p:sp>
      <p:cxnSp>
        <p:nvCxnSpPr>
          <p:cNvPr id="45" name="Düz Ok Bağlayıcısı 44"/>
          <p:cNvCxnSpPr>
            <a:endCxn id="43" idx="1"/>
          </p:cNvCxnSpPr>
          <p:nvPr/>
        </p:nvCxnSpPr>
        <p:spPr>
          <a:xfrm>
            <a:off x="3133375" y="5722767"/>
            <a:ext cx="4936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6" name="Dikdörtgen 45"/>
          <p:cNvSpPr/>
          <p:nvPr/>
        </p:nvSpPr>
        <p:spPr>
          <a:xfrm>
            <a:off x="5388984" y="526200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XBEE, BMP180</a:t>
            </a:r>
            <a:endParaRPr lang="tr-TR" dirty="0"/>
          </a:p>
        </p:txBody>
      </p:sp>
      <p:cxnSp>
        <p:nvCxnSpPr>
          <p:cNvPr id="47" name="Düz Ok Bağlayıcısı 46"/>
          <p:cNvCxnSpPr>
            <a:stCxn id="41" idx="2"/>
            <a:endCxn id="48" idx="0"/>
          </p:cNvCxnSpPr>
          <p:nvPr/>
        </p:nvCxnSpPr>
        <p:spPr>
          <a:xfrm>
            <a:off x="7899012" y="4982209"/>
            <a:ext cx="0" cy="3013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Dikdörtgen 47"/>
          <p:cNvSpPr/>
          <p:nvPr/>
        </p:nvSpPr>
        <p:spPr>
          <a:xfrm>
            <a:off x="7285714" y="5283570"/>
            <a:ext cx="122659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ln w="0"/>
                <a:solidFill>
                  <a:schemeClr val="tx1"/>
                </a:solidFill>
                <a:effectLst>
                  <a:outerShdw blurRad="38100" dist="19050" dir="2700000" algn="tl" rotWithShape="0">
                    <a:schemeClr val="dk1">
                      <a:alpha val="40000"/>
                    </a:schemeClr>
                  </a:outerShdw>
                </a:effectLst>
              </a:rPr>
              <a:t>Pitot</a:t>
            </a:r>
            <a:r>
              <a:rPr lang="tr-TR" dirty="0" smtClean="0">
                <a:ln w="0"/>
                <a:solidFill>
                  <a:schemeClr val="tx1"/>
                </a:solidFill>
                <a:effectLst>
                  <a:outerShdw blurRad="38100" dist="19050" dir="2700000" algn="tl" rotWithShape="0">
                    <a:schemeClr val="dk1">
                      <a:alpha val="40000"/>
                    </a:schemeClr>
                  </a:outerShdw>
                </a:effectLst>
              </a:rPr>
              <a:t> </a:t>
            </a:r>
            <a:r>
              <a:rPr lang="tr-TR" dirty="0" err="1" smtClean="0">
                <a:ln w="0"/>
                <a:solidFill>
                  <a:schemeClr val="tx1"/>
                </a:solidFill>
                <a:effectLst>
                  <a:outerShdw blurRad="38100" dist="19050" dir="2700000" algn="tl" rotWithShape="0">
                    <a:schemeClr val="dk1">
                      <a:alpha val="40000"/>
                    </a:schemeClr>
                  </a:outerShdw>
                </a:effectLst>
              </a:rPr>
              <a:t>Tube</a:t>
            </a:r>
            <a:r>
              <a:rPr lang="tr-TR" dirty="0" smtClean="0">
                <a:ln w="0"/>
                <a:solidFill>
                  <a:schemeClr val="tx1"/>
                </a:solidFill>
                <a:effectLst>
                  <a:outerShdw blurRad="38100" dist="19050" dir="2700000" algn="tl" rotWithShape="0">
                    <a:schemeClr val="dk1">
                      <a:alpha val="40000"/>
                    </a:schemeClr>
                  </a:outerShdw>
                </a:effectLst>
              </a:rPr>
              <a:t>, </a:t>
            </a:r>
            <a:r>
              <a:rPr lang="tr-TR" dirty="0" err="1" smtClean="0">
                <a:ln w="0"/>
                <a:solidFill>
                  <a:schemeClr val="tx1"/>
                </a:solidFill>
                <a:effectLst>
                  <a:outerShdw blurRad="38100" dist="19050" dir="2700000" algn="tl" rotWithShape="0">
                    <a:schemeClr val="dk1">
                      <a:alpha val="40000"/>
                    </a:schemeClr>
                  </a:outerShdw>
                </a:effectLst>
              </a:rPr>
              <a:t>Camera</a:t>
            </a:r>
            <a:r>
              <a:rPr lang="tr-TR" dirty="0" smtClean="0">
                <a:ln w="0"/>
                <a:solidFill>
                  <a:schemeClr val="tx1"/>
                </a:solidFill>
                <a:effectLst>
                  <a:outerShdw blurRad="38100" dist="19050" dir="2700000" algn="tl" rotWithShape="0">
                    <a:schemeClr val="dk1">
                      <a:alpha val="40000"/>
                    </a:schemeClr>
                  </a:outerShdw>
                </a:effectLst>
              </a:rPr>
              <a:t>, RTC </a:t>
            </a:r>
            <a:endParaRPr lang="tr-TR" dirty="0"/>
          </a:p>
        </p:txBody>
      </p:sp>
      <p:cxnSp>
        <p:nvCxnSpPr>
          <p:cNvPr id="49" name="Düz Bağlayıcı 48"/>
          <p:cNvCxnSpPr>
            <a:stCxn id="38" idx="2"/>
          </p:cNvCxnSpPr>
          <p:nvPr/>
        </p:nvCxnSpPr>
        <p:spPr>
          <a:xfrm>
            <a:off x="3125793" y="4982209"/>
            <a:ext cx="7582" cy="758864"/>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Düz Ok Bağlayıcısı 49"/>
          <p:cNvCxnSpPr>
            <a:stCxn id="43" idx="3"/>
            <a:endCxn id="46" idx="1"/>
          </p:cNvCxnSpPr>
          <p:nvPr/>
        </p:nvCxnSpPr>
        <p:spPr>
          <a:xfrm flipV="1">
            <a:off x="4696984" y="5719206"/>
            <a:ext cx="692000" cy="35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1" name="Metin kutusu 50"/>
          <p:cNvSpPr txBox="1"/>
          <p:nvPr/>
        </p:nvSpPr>
        <p:spPr>
          <a:xfrm>
            <a:off x="4746118" y="5354258"/>
            <a:ext cx="553357" cy="307777"/>
          </a:xfrm>
          <a:prstGeom prst="rect">
            <a:avLst/>
          </a:prstGeom>
          <a:noFill/>
        </p:spPr>
        <p:txBody>
          <a:bodyPr wrap="none" rtlCol="0">
            <a:spAutoFit/>
          </a:bodyPr>
          <a:lstStyle/>
          <a:p>
            <a:r>
              <a:rPr lang="tr-TR" dirty="0" smtClean="0"/>
              <a:t>3.3V</a:t>
            </a:r>
            <a:endParaRPr lang="tr-TR" dirty="0"/>
          </a:p>
        </p:txBody>
      </p:sp>
      <p:sp>
        <p:nvSpPr>
          <p:cNvPr id="52" name="Dikdörtgen 51"/>
          <p:cNvSpPr/>
          <p:nvPr/>
        </p:nvSpPr>
        <p:spPr>
          <a:xfrm>
            <a:off x="3377965" y="2966107"/>
            <a:ext cx="2418739" cy="678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VOLTAGE SENSOR</a:t>
            </a:r>
            <a:endParaRPr lang="tr-TR" dirty="0"/>
          </a:p>
        </p:txBody>
      </p:sp>
      <p:cxnSp>
        <p:nvCxnSpPr>
          <p:cNvPr id="53" name="Düz Bağlayıcı 52"/>
          <p:cNvCxnSpPr>
            <a:endCxn id="35" idx="0"/>
          </p:cNvCxnSpPr>
          <p:nvPr/>
        </p:nvCxnSpPr>
        <p:spPr>
          <a:xfrm>
            <a:off x="1039108" y="3305541"/>
            <a:ext cx="0" cy="762268"/>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Düz Ok Bağlayıcısı 53"/>
          <p:cNvCxnSpPr>
            <a:endCxn id="52" idx="1"/>
          </p:cNvCxnSpPr>
          <p:nvPr/>
        </p:nvCxnSpPr>
        <p:spPr>
          <a:xfrm flipV="1">
            <a:off x="1039108" y="3305541"/>
            <a:ext cx="2338857" cy="217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5" name="Düz Bağlayıcı 54"/>
          <p:cNvCxnSpPr>
            <a:endCxn id="52" idx="3"/>
          </p:cNvCxnSpPr>
          <p:nvPr/>
        </p:nvCxnSpPr>
        <p:spPr>
          <a:xfrm flipH="1">
            <a:off x="5796704" y="3305541"/>
            <a:ext cx="210230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Düz Ok Bağlayıcısı 55"/>
          <p:cNvCxnSpPr>
            <a:endCxn id="41" idx="0"/>
          </p:cNvCxnSpPr>
          <p:nvPr/>
        </p:nvCxnSpPr>
        <p:spPr>
          <a:xfrm>
            <a:off x="7899012" y="3305541"/>
            <a:ext cx="0" cy="7622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67052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75" name="Shape 675"/>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74</a:t>
            </a:fld>
            <a:endParaRPr lang="en-US" sz="1000" b="0" i="0" u="none" strike="noStrike" cap="none">
              <a:solidFill>
                <a:schemeClr val="dk1"/>
              </a:solidFill>
              <a:latin typeface="Arial"/>
              <a:ea typeface="Arial"/>
              <a:cs typeface="Arial"/>
              <a:sym typeface="Arial"/>
            </a:endParaRPr>
          </a:p>
        </p:txBody>
      </p:sp>
      <p:sp>
        <p:nvSpPr>
          <p:cNvPr id="676" name="Shape 676"/>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dirty="0">
                <a:solidFill>
                  <a:schemeClr val="accent2"/>
                </a:solidFill>
                <a:latin typeface="Arial"/>
                <a:ea typeface="Arial"/>
                <a:cs typeface="Arial"/>
                <a:sym typeface="Arial"/>
              </a:rPr>
              <a:t>EPS Requirements</a:t>
            </a:r>
          </a:p>
        </p:txBody>
      </p:sp>
      <p:sp>
        <p:nvSpPr>
          <p:cNvPr id="677" name="Shape 677"/>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graphicFrame>
        <p:nvGraphicFramePr>
          <p:cNvPr id="8" name="Tablo 7"/>
          <p:cNvGraphicFramePr>
            <a:graphicFrameLocks noGrp="1"/>
          </p:cNvGraphicFramePr>
          <p:nvPr>
            <p:extLst>
              <p:ext uri="{D42A27DB-BD31-4B8C-83A1-F6EECF244321}">
                <p14:modId xmlns:p14="http://schemas.microsoft.com/office/powerpoint/2010/main" val="3476405342"/>
              </p:ext>
            </p:extLst>
          </p:nvPr>
        </p:nvGraphicFramePr>
        <p:xfrm>
          <a:off x="243952" y="1042819"/>
          <a:ext cx="8656091" cy="4919892"/>
        </p:xfrm>
        <a:graphic>
          <a:graphicData uri="http://schemas.openxmlformats.org/drawingml/2006/table">
            <a:tbl>
              <a:tblPr firstRow="1" bandRow="1">
                <a:tableStyleId>{284E427A-3D55-4303-BF80-6455036E1DE7}</a:tableStyleId>
              </a:tblPr>
              <a:tblGrid>
                <a:gridCol w="914400"/>
                <a:gridCol w="4724400"/>
                <a:gridCol w="1371600"/>
                <a:gridCol w="914400"/>
                <a:gridCol w="731291"/>
              </a:tblGrid>
              <a:tr h="625366">
                <a:tc>
                  <a:txBody>
                    <a:bodyPr/>
                    <a:lstStyle/>
                    <a:p>
                      <a:pPr algn="ctr"/>
                      <a:r>
                        <a:rPr lang="tr-TR" dirty="0" smtClean="0"/>
                        <a:t>ID</a:t>
                      </a:r>
                      <a:endParaRPr lang="tr-T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cap="none" baseline="0" dirty="0" err="1" smtClean="0">
                          <a:solidFill>
                            <a:schemeClr val="lt1"/>
                          </a:solidFill>
                          <a:latin typeface="+mn-lt"/>
                          <a:ea typeface="+mn-ea"/>
                          <a:cs typeface="+mn-cs"/>
                          <a:sym typeface="Arial"/>
                        </a:rPr>
                        <a:t>Requirement</a:t>
                      </a:r>
                      <a:r>
                        <a:rPr lang="tr-TR" sz="1400" b="1" i="0" u="none" strike="noStrike" cap="none" baseline="0" dirty="0" smtClean="0">
                          <a:solidFill>
                            <a:schemeClr val="lt1"/>
                          </a:solidFill>
                          <a:latin typeface="+mn-lt"/>
                          <a:ea typeface="+mn-ea"/>
                          <a:cs typeface="+mn-cs"/>
                          <a:sym typeface="Arial"/>
                        </a:rPr>
                        <a:t> </a:t>
                      </a:r>
                      <a:r>
                        <a:rPr lang="tr-TR" sz="1400" b="0" i="0" u="none" strike="noStrike" cap="none" baseline="0" dirty="0" smtClean="0">
                          <a:solidFill>
                            <a:schemeClr val="lt1"/>
                          </a:solidFill>
                          <a:latin typeface="+mn-lt"/>
                          <a:ea typeface="+mn-ea"/>
                          <a:cs typeface="+mn-cs"/>
                          <a:sym typeface="Arial"/>
                        </a:rPr>
                        <a:t>	</a:t>
                      </a:r>
                    </a:p>
                  </a:txBody>
                  <a:tcPr/>
                </a:tc>
                <a:tc>
                  <a:txBody>
                    <a:bodyPr/>
                    <a:lstStyle/>
                    <a:p>
                      <a:pPr algn="ctr"/>
                      <a:r>
                        <a:rPr lang="tr-TR" sz="1400" b="1" i="0" u="none" strike="noStrike" cap="none" baseline="0" dirty="0" smtClean="0">
                          <a:solidFill>
                            <a:schemeClr val="lt1"/>
                          </a:solidFill>
                          <a:latin typeface="+mn-lt"/>
                          <a:ea typeface="+mn-ea"/>
                          <a:cs typeface="+mn-cs"/>
                          <a:sym typeface="Arial"/>
                        </a:rPr>
                        <a:t>RATIONALE</a:t>
                      </a:r>
                      <a:endParaRPr lang="tr-T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cap="none" baseline="0" dirty="0" err="1" smtClean="0">
                          <a:solidFill>
                            <a:schemeClr val="lt1"/>
                          </a:solidFill>
                          <a:latin typeface="+mn-lt"/>
                          <a:ea typeface="+mn-ea"/>
                          <a:cs typeface="+mn-cs"/>
                          <a:sym typeface="Arial"/>
                        </a:rPr>
                        <a:t>Priority</a:t>
                      </a:r>
                      <a:endParaRPr lang="tr-TR" dirty="0" smtClean="0"/>
                    </a:p>
                    <a:p>
                      <a:pPr algn="ctr"/>
                      <a:endParaRPr lang="tr-TR" dirty="0"/>
                    </a:p>
                  </a:txBody>
                  <a:tcPr/>
                </a:tc>
                <a:tc>
                  <a:txBody>
                    <a:bodyPr/>
                    <a:lstStyle/>
                    <a:p>
                      <a:pPr algn="ctr"/>
                      <a:r>
                        <a:rPr lang="tr-TR" dirty="0" smtClean="0"/>
                        <a:t>VM</a:t>
                      </a:r>
                      <a:endParaRPr lang="tr-TR" dirty="0"/>
                    </a:p>
                  </a:txBody>
                  <a:tcPr/>
                </a:tc>
              </a:tr>
              <a:tr h="746234">
                <a:tc>
                  <a:txBody>
                    <a:bodyPr/>
                    <a:lstStyle/>
                    <a:p>
                      <a:pPr algn="ctr"/>
                      <a:endParaRPr lang="tr-TR" sz="1200" dirty="0" smtClean="0"/>
                    </a:p>
                    <a:p>
                      <a:pPr algn="ctr"/>
                      <a:r>
                        <a:rPr lang="tr-TR" sz="1200" dirty="0" smtClean="0"/>
                        <a:t>RN#27</a:t>
                      </a:r>
                      <a:endParaRPr lang="tr-TR" sz="1200" dirty="0"/>
                    </a:p>
                  </a:txBody>
                  <a:tcPr/>
                </a:tc>
                <a:tc>
                  <a:txBody>
                    <a:bodyPr/>
                    <a:lstStyle/>
                    <a:p>
                      <a:r>
                        <a:rPr lang="en-US" sz="1200" b="0" i="0" u="none" strike="noStrike" cap="none" baseline="0" dirty="0" smtClean="0">
                          <a:solidFill>
                            <a:schemeClr val="dk1"/>
                          </a:solidFill>
                          <a:latin typeface="+mn-lt"/>
                          <a:ea typeface="+mn-ea"/>
                          <a:cs typeface="+mn-cs"/>
                          <a:sym typeface="Arial"/>
                        </a:rPr>
                        <a:t>The glider electronics must be all solar powered except for the time keeping</a:t>
                      </a:r>
                      <a:r>
                        <a:rPr lang="tr-TR" sz="1200" b="0" i="0" u="none" strike="noStrike" cap="none" baseline="0" dirty="0" smtClean="0">
                          <a:solidFill>
                            <a:schemeClr val="dk1"/>
                          </a:solidFill>
                          <a:latin typeface="+mn-lt"/>
                          <a:ea typeface="+mn-ea"/>
                          <a:cs typeface="+mn-cs"/>
                          <a:sym typeface="Arial"/>
                        </a:rPr>
                        <a:t> </a:t>
                      </a:r>
                      <a:r>
                        <a:rPr lang="en-US" sz="1200" b="0" i="0" u="none" strike="noStrike" cap="none" baseline="0" dirty="0" smtClean="0">
                          <a:solidFill>
                            <a:schemeClr val="dk1"/>
                          </a:solidFill>
                          <a:latin typeface="+mn-lt"/>
                          <a:ea typeface="+mn-ea"/>
                          <a:cs typeface="+mn-cs"/>
                          <a:sym typeface="Arial"/>
                        </a:rPr>
                        <a:t>device may use a coin cell battery. No batteries are allowed. Super</a:t>
                      </a:r>
                      <a:r>
                        <a:rPr lang="tr-TR" sz="1200" b="0" i="0" u="none" strike="noStrike" cap="none" baseline="0" dirty="0" smtClean="0">
                          <a:solidFill>
                            <a:schemeClr val="dk1"/>
                          </a:solidFill>
                          <a:latin typeface="+mn-lt"/>
                          <a:ea typeface="+mn-ea"/>
                          <a:cs typeface="+mn-cs"/>
                          <a:sym typeface="Arial"/>
                        </a:rPr>
                        <a:t> </a:t>
                      </a:r>
                      <a:r>
                        <a:rPr lang="en-US" sz="1200" b="0" i="0" u="none" strike="noStrike" cap="none" baseline="0" dirty="0" smtClean="0">
                          <a:solidFill>
                            <a:schemeClr val="dk1"/>
                          </a:solidFill>
                          <a:latin typeface="+mn-lt"/>
                          <a:ea typeface="+mn-ea"/>
                          <a:cs typeface="+mn-cs"/>
                          <a:sym typeface="Arial"/>
                        </a:rPr>
                        <a:t>capacitors are allowed and must be fully discharged at launch.</a:t>
                      </a:r>
                      <a:endParaRPr lang="tr-TR" sz="1200" b="0" i="0" u="none" strike="noStrike" cap="none" baseline="0" dirty="0" smtClean="0">
                        <a:solidFill>
                          <a:schemeClr val="lt1"/>
                        </a:solidFill>
                        <a:latin typeface="+mn-lt"/>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strike="noStrike" spc="-1" dirty="0" smtClean="0">
                          <a:solidFill>
                            <a:srgbClr val="000000"/>
                          </a:solidFill>
                          <a:uFill>
                            <a:solidFill>
                              <a:srgbClr val="FFFFFF"/>
                            </a:solidFill>
                          </a:uFill>
                          <a:latin typeface="+mn-lt"/>
                          <a:ea typeface="Arial"/>
                        </a:rPr>
                        <a:t>Competition requirement.</a:t>
                      </a:r>
                      <a:r>
                        <a:rPr lang="tr-TR" sz="1200" b="0" strike="noStrike" spc="-1" dirty="0" smtClean="0">
                          <a:solidFill>
                            <a:srgbClr val="000000"/>
                          </a:solidFill>
                          <a:uFill>
                            <a:solidFill>
                              <a:srgbClr val="FFFFFF"/>
                            </a:solidFill>
                          </a:uFill>
                          <a:latin typeface="+mn-lt"/>
                          <a:ea typeface="Arial"/>
                        </a:rPr>
                        <a:t> </a:t>
                      </a:r>
                      <a:r>
                        <a:rPr lang="tr-TR" sz="1200" b="0" strike="noStrike" spc="-1" dirty="0" err="1" smtClean="0">
                          <a:solidFill>
                            <a:srgbClr val="000000"/>
                          </a:solidFill>
                          <a:uFill>
                            <a:solidFill>
                              <a:srgbClr val="FFFFFF"/>
                            </a:solidFill>
                          </a:uFill>
                          <a:latin typeface="+mn-lt"/>
                          <a:ea typeface="Arial"/>
                        </a:rPr>
                        <a:t>For</a:t>
                      </a:r>
                      <a:r>
                        <a:rPr lang="tr-TR" sz="1200" b="0" strike="noStrike" spc="-1" dirty="0" smtClean="0">
                          <a:solidFill>
                            <a:srgbClr val="000000"/>
                          </a:solidFill>
                          <a:uFill>
                            <a:solidFill>
                              <a:srgbClr val="FFFFFF"/>
                            </a:solidFill>
                          </a:uFill>
                          <a:latin typeface="+mn-lt"/>
                          <a:ea typeface="Arial"/>
                        </a:rPr>
                        <a:t> </a:t>
                      </a:r>
                      <a:r>
                        <a:rPr lang="tr-TR" sz="1200" b="0" strike="noStrike" spc="-1" dirty="0" err="1" smtClean="0">
                          <a:solidFill>
                            <a:srgbClr val="000000"/>
                          </a:solidFill>
                          <a:uFill>
                            <a:solidFill>
                              <a:srgbClr val="FFFFFF"/>
                            </a:solidFill>
                          </a:uFill>
                          <a:latin typeface="+mn-lt"/>
                          <a:ea typeface="Arial"/>
                        </a:rPr>
                        <a:t>any</a:t>
                      </a:r>
                      <a:r>
                        <a:rPr lang="tr-TR" sz="1200" b="0" strike="noStrike" spc="-1" dirty="0" smtClean="0">
                          <a:solidFill>
                            <a:srgbClr val="000000"/>
                          </a:solidFill>
                          <a:uFill>
                            <a:solidFill>
                              <a:srgbClr val="FFFFFF"/>
                            </a:solidFill>
                          </a:uFill>
                          <a:latin typeface="+mn-lt"/>
                          <a:ea typeface="Arial"/>
                        </a:rPr>
                        <a:t> </a:t>
                      </a:r>
                      <a:r>
                        <a:rPr lang="tr-TR" sz="1200" b="0" strike="noStrike" spc="-1" dirty="0" err="1" smtClean="0">
                          <a:solidFill>
                            <a:srgbClr val="000000"/>
                          </a:solidFill>
                          <a:uFill>
                            <a:solidFill>
                              <a:srgbClr val="FFFFFF"/>
                            </a:solidFill>
                          </a:uFill>
                          <a:latin typeface="+mn-lt"/>
                          <a:ea typeface="Arial"/>
                        </a:rPr>
                        <a:t>power</a:t>
                      </a:r>
                      <a:r>
                        <a:rPr lang="tr-TR" sz="1200" b="0" strike="noStrike" spc="-1" dirty="0" smtClean="0">
                          <a:solidFill>
                            <a:srgbClr val="000000"/>
                          </a:solidFill>
                          <a:uFill>
                            <a:solidFill>
                              <a:srgbClr val="FFFFFF"/>
                            </a:solidFill>
                          </a:uFill>
                          <a:latin typeface="+mn-lt"/>
                          <a:ea typeface="Arial"/>
                        </a:rPr>
                        <a:t> </a:t>
                      </a:r>
                      <a:r>
                        <a:rPr lang="tr-TR" sz="1200" b="0" strike="noStrike" spc="-1" dirty="0" err="1" smtClean="0">
                          <a:solidFill>
                            <a:srgbClr val="000000"/>
                          </a:solidFill>
                          <a:uFill>
                            <a:solidFill>
                              <a:srgbClr val="FFFFFF"/>
                            </a:solidFill>
                          </a:uFill>
                          <a:latin typeface="+mn-lt"/>
                          <a:ea typeface="Arial"/>
                        </a:rPr>
                        <a:t>lose</a:t>
                      </a:r>
                      <a:r>
                        <a:rPr lang="tr-TR" sz="1200" b="0" strike="noStrike" spc="-1" dirty="0" smtClean="0">
                          <a:solidFill>
                            <a:srgbClr val="000000"/>
                          </a:solidFill>
                          <a:uFill>
                            <a:solidFill>
                              <a:srgbClr val="FFFFFF"/>
                            </a:solidFill>
                          </a:uFill>
                          <a:latin typeface="+mn-lt"/>
                          <a:ea typeface="Arial"/>
                        </a:rPr>
                        <a:t>.</a:t>
                      </a:r>
                      <a:endParaRPr lang="en-US" sz="1200" b="0" strike="noStrike" spc="-1" dirty="0" smtClean="0">
                        <a:solidFill>
                          <a:srgbClr val="000000"/>
                        </a:solidFill>
                        <a:uFill>
                          <a:solidFill>
                            <a:srgbClr val="FFFFFF"/>
                          </a:solidFill>
                        </a:uFill>
                        <a:latin typeface="+mn-lt"/>
                      </a:endParaRPr>
                    </a:p>
                  </a:txBody>
                  <a:tcPr/>
                </a:tc>
                <a:tc>
                  <a:txBody>
                    <a:bodyPr/>
                    <a:lstStyle/>
                    <a:p>
                      <a:pPr algn="ctr"/>
                      <a:endParaRPr lang="tr-TR" sz="1200" dirty="0" smtClean="0"/>
                    </a:p>
                    <a:p>
                      <a:pPr algn="ctr"/>
                      <a:r>
                        <a:rPr lang="tr-TR" sz="1200" dirty="0" smtClean="0"/>
                        <a:t>HIGH</a:t>
                      </a:r>
                      <a:endParaRPr lang="tr-TR" sz="1200" dirty="0"/>
                    </a:p>
                  </a:txBody>
                  <a:tcPr/>
                </a:tc>
                <a:tc>
                  <a:txBody>
                    <a:bodyPr/>
                    <a:lstStyle/>
                    <a:p>
                      <a:pPr algn="ctr"/>
                      <a:r>
                        <a:rPr lang="tr-TR" sz="1200" dirty="0" smtClean="0"/>
                        <a:t>A,I</a:t>
                      </a:r>
                      <a:endParaRPr lang="tr-TR" sz="1200" dirty="0"/>
                    </a:p>
                  </a:txBody>
                  <a:tcPr/>
                </a:tc>
              </a:tr>
              <a:tr h="772510">
                <a:tc>
                  <a:txBody>
                    <a:bodyPr/>
                    <a:lstStyle/>
                    <a:p>
                      <a:pPr algn="ctr"/>
                      <a:endParaRPr lang="tr-TR" sz="1200" dirty="0" smtClean="0"/>
                    </a:p>
                    <a:p>
                      <a:pPr algn="ctr"/>
                      <a:r>
                        <a:rPr lang="tr-TR" sz="1200" dirty="0" smtClean="0"/>
                        <a:t>RN#38</a:t>
                      </a:r>
                      <a:endParaRPr lang="tr-TR" sz="1200" dirty="0"/>
                    </a:p>
                  </a:txBody>
                  <a:tcPr/>
                </a:tc>
                <a:tc>
                  <a:txBody>
                    <a:bodyPr/>
                    <a:lstStyle/>
                    <a:p>
                      <a:r>
                        <a:rPr lang="en-US" sz="1200" b="0" i="0" u="none" strike="noStrike" cap="none" baseline="0" dirty="0" smtClean="0">
                          <a:solidFill>
                            <a:schemeClr val="dk1"/>
                          </a:solidFill>
                          <a:latin typeface="+mn-lt"/>
                          <a:ea typeface="+mn-ea"/>
                          <a:cs typeface="+mn-cs"/>
                          <a:sym typeface="Arial"/>
                        </a:rPr>
                        <a:t>The glider must include an easily accessible power switch which does not</a:t>
                      </a:r>
                      <a:r>
                        <a:rPr lang="tr-TR" sz="1200" b="0" i="0" u="none" strike="noStrike" cap="none" baseline="0" dirty="0" smtClean="0">
                          <a:solidFill>
                            <a:schemeClr val="dk1"/>
                          </a:solidFill>
                          <a:latin typeface="+mn-lt"/>
                          <a:ea typeface="+mn-ea"/>
                          <a:cs typeface="+mn-cs"/>
                          <a:sym typeface="Arial"/>
                        </a:rPr>
                        <a:t> </a:t>
                      </a:r>
                      <a:r>
                        <a:rPr lang="en-US" sz="1200" b="0" i="0" u="none" strike="noStrike" cap="none" baseline="0" dirty="0" smtClean="0">
                          <a:solidFill>
                            <a:schemeClr val="dk1"/>
                          </a:solidFill>
                          <a:latin typeface="+mn-lt"/>
                          <a:ea typeface="+mn-ea"/>
                          <a:cs typeface="+mn-cs"/>
                          <a:sym typeface="Arial"/>
                        </a:rPr>
                        <a:t>require removal from the container for access. Access hole or panel in the</a:t>
                      </a:r>
                      <a:r>
                        <a:rPr lang="tr-TR" sz="1200" b="0" i="0" u="none" strike="noStrike" cap="none" baseline="0" dirty="0" smtClean="0">
                          <a:solidFill>
                            <a:schemeClr val="dk1"/>
                          </a:solidFill>
                          <a:latin typeface="+mn-lt"/>
                          <a:ea typeface="+mn-ea"/>
                          <a:cs typeface="+mn-cs"/>
                          <a:sym typeface="Arial"/>
                        </a:rPr>
                        <a:t> </a:t>
                      </a:r>
                      <a:r>
                        <a:rPr lang="en-US" sz="1200" b="0" i="0" u="none" strike="noStrike" cap="none" baseline="0" dirty="0" smtClean="0">
                          <a:solidFill>
                            <a:schemeClr val="dk1"/>
                          </a:solidFill>
                          <a:latin typeface="+mn-lt"/>
                          <a:ea typeface="+mn-ea"/>
                          <a:cs typeface="+mn-cs"/>
                          <a:sym typeface="Arial"/>
                        </a:rPr>
                        <a:t>container is allowed.</a:t>
                      </a:r>
                      <a:endParaRPr lang="tr-TR" sz="1200" b="0" i="0" u="none" strike="noStrike" cap="none" baseline="0" dirty="0" smtClean="0">
                        <a:solidFill>
                          <a:schemeClr val="lt1"/>
                        </a:solidFill>
                        <a:latin typeface="+mn-lt"/>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strike="noStrike" spc="-1" dirty="0" smtClean="0">
                          <a:solidFill>
                            <a:srgbClr val="000000"/>
                          </a:solidFill>
                          <a:uFill>
                            <a:solidFill>
                              <a:srgbClr val="FFFFFF"/>
                            </a:solidFill>
                          </a:uFill>
                          <a:latin typeface="+mn-lt"/>
                          <a:ea typeface="Arial"/>
                        </a:rPr>
                        <a:t>Competition requirement.</a:t>
                      </a:r>
                      <a:endParaRPr lang="en-US" sz="1200" b="0" strike="noStrike" spc="-1" dirty="0" smtClean="0">
                        <a:solidFill>
                          <a:srgbClr val="000000"/>
                        </a:solidFill>
                        <a:uFill>
                          <a:solidFill>
                            <a:srgbClr val="FFFFFF"/>
                          </a:solidFill>
                        </a:uFill>
                        <a:latin typeface="+mn-lt"/>
                      </a:endParaRPr>
                    </a:p>
                    <a:p>
                      <a:pPr algn="ctr"/>
                      <a:endParaRPr lang="tr-TR" sz="1200" dirty="0"/>
                    </a:p>
                  </a:txBody>
                  <a:tcPr/>
                </a:tc>
                <a:tc>
                  <a:txBody>
                    <a:bodyPr/>
                    <a:lstStyle/>
                    <a:p>
                      <a:pPr algn="ctr"/>
                      <a:endParaRPr lang="tr-TR" sz="1200" dirty="0" smtClean="0"/>
                    </a:p>
                    <a:p>
                      <a:pPr algn="ctr"/>
                      <a:r>
                        <a:rPr lang="tr-TR" sz="1200" dirty="0" smtClean="0"/>
                        <a:t>LOW</a:t>
                      </a:r>
                      <a:endParaRPr lang="tr-TR" sz="1200" dirty="0"/>
                    </a:p>
                  </a:txBody>
                  <a:tcPr/>
                </a:tc>
                <a:tc>
                  <a:txBody>
                    <a:bodyPr/>
                    <a:lstStyle/>
                    <a:p>
                      <a:pPr algn="ctr"/>
                      <a:r>
                        <a:rPr lang="tr-TR" sz="1200" dirty="0" smtClean="0"/>
                        <a:t>T,I,D</a:t>
                      </a:r>
                      <a:endParaRPr lang="tr-TR" sz="1200" dirty="0"/>
                    </a:p>
                  </a:txBody>
                  <a:tcPr/>
                </a:tc>
              </a:tr>
              <a:tr h="772510">
                <a:tc>
                  <a:txBody>
                    <a:bodyPr/>
                    <a:lstStyle/>
                    <a:p>
                      <a:pPr algn="ctr"/>
                      <a:r>
                        <a:rPr lang="tr-TR" sz="1200" dirty="0" smtClean="0"/>
                        <a:t>RN#44</a:t>
                      </a:r>
                    </a:p>
                    <a:p>
                      <a:pPr algn="ctr"/>
                      <a:r>
                        <a:rPr lang="tr-TR" sz="1200" dirty="0" smtClean="0"/>
                        <a:t>-</a:t>
                      </a:r>
                    </a:p>
                    <a:p>
                      <a:pPr algn="ctr"/>
                      <a:r>
                        <a:rPr lang="tr-TR" sz="1200" dirty="0" smtClean="0"/>
                        <a:t>RN#45</a:t>
                      </a:r>
                    </a:p>
                  </a:txBody>
                  <a:tcPr/>
                </a:tc>
                <a:tc>
                  <a:txBody>
                    <a:bodyPr/>
                    <a:lstStyle/>
                    <a:p>
                      <a:r>
                        <a:rPr lang="en-US" sz="1200" b="0" i="0" u="none" strike="noStrike" cap="none" baseline="0" dirty="0" smtClean="0">
                          <a:solidFill>
                            <a:schemeClr val="dk1"/>
                          </a:solidFill>
                          <a:latin typeface="+mn-lt"/>
                          <a:ea typeface="+mn-ea"/>
                          <a:cs typeface="+mn-cs"/>
                          <a:sym typeface="Arial"/>
                        </a:rPr>
                        <a:t>The glider shall use a time keeping device to maintain mission time. The</a:t>
                      </a:r>
                      <a:r>
                        <a:rPr lang="tr-TR" sz="1200" b="0" i="0" u="none" strike="noStrike" cap="none" baseline="0" dirty="0" smtClean="0">
                          <a:solidFill>
                            <a:schemeClr val="dk1"/>
                          </a:solidFill>
                          <a:latin typeface="+mn-lt"/>
                          <a:ea typeface="+mn-ea"/>
                          <a:cs typeface="+mn-cs"/>
                          <a:sym typeface="Arial"/>
                        </a:rPr>
                        <a:t> </a:t>
                      </a:r>
                      <a:r>
                        <a:rPr lang="en-US" sz="1200" b="0" i="0" u="none" strike="noStrike" cap="none" baseline="0" dirty="0" smtClean="0">
                          <a:solidFill>
                            <a:schemeClr val="dk1"/>
                          </a:solidFill>
                          <a:latin typeface="+mn-lt"/>
                          <a:ea typeface="+mn-ea"/>
                          <a:cs typeface="+mn-cs"/>
                          <a:sym typeface="Arial"/>
                        </a:rPr>
                        <a:t>time keeping device can use a small coin cell battery</a:t>
                      </a:r>
                      <a:r>
                        <a:rPr lang="tr-TR" sz="1200" b="0" i="0" u="none" strike="noStrike" cap="none" baseline="0" dirty="0" smtClean="0">
                          <a:solidFill>
                            <a:schemeClr val="dk1"/>
                          </a:solidFill>
                          <a:latin typeface="+mn-lt"/>
                          <a:ea typeface="+mn-ea"/>
                          <a:cs typeface="+mn-cs"/>
                          <a:sym typeface="Arial"/>
                        </a:rPr>
                        <a:t> and </a:t>
                      </a:r>
                      <a:r>
                        <a:rPr lang="tr-TR" sz="1200" b="0" i="0" u="none" strike="noStrike" cap="none" baseline="0" dirty="0" err="1" smtClean="0">
                          <a:solidFill>
                            <a:schemeClr val="dk1"/>
                          </a:solidFill>
                          <a:latin typeface="+mn-lt"/>
                          <a:ea typeface="+mn-ea"/>
                          <a:cs typeface="+mn-cs"/>
                          <a:sym typeface="Arial"/>
                        </a:rPr>
                        <a:t>small</a:t>
                      </a:r>
                      <a:r>
                        <a:rPr lang="tr-TR" sz="1200" b="0" i="0" u="none" strike="noStrike" cap="none" baseline="0" dirty="0" smtClean="0">
                          <a:solidFill>
                            <a:schemeClr val="dk1"/>
                          </a:solidFill>
                          <a:latin typeface="+mn-lt"/>
                          <a:ea typeface="+mn-ea"/>
                          <a:cs typeface="+mn-cs"/>
                          <a:sym typeface="Arial"/>
                        </a:rPr>
                        <a:t> </a:t>
                      </a:r>
                      <a:r>
                        <a:rPr lang="tr-TR" sz="1200" b="0" i="0" u="none" strike="noStrike" cap="none" baseline="0" dirty="0" err="1" smtClean="0">
                          <a:solidFill>
                            <a:schemeClr val="dk1"/>
                          </a:solidFill>
                          <a:latin typeface="+mn-lt"/>
                          <a:ea typeface="+mn-ea"/>
                          <a:cs typeface="+mn-cs"/>
                          <a:sym typeface="Arial"/>
                        </a:rPr>
                        <a:t>coin</a:t>
                      </a:r>
                      <a:r>
                        <a:rPr lang="tr-TR" sz="1200" b="0" i="0" u="none" strike="noStrike" cap="none" baseline="0" dirty="0" smtClean="0">
                          <a:solidFill>
                            <a:schemeClr val="dk1"/>
                          </a:solidFill>
                          <a:latin typeface="+mn-lt"/>
                          <a:ea typeface="+mn-ea"/>
                          <a:cs typeface="+mn-cs"/>
                          <a:sym typeface="Arial"/>
                        </a:rPr>
                        <a:t> </a:t>
                      </a:r>
                      <a:r>
                        <a:rPr lang="tr-TR" sz="1200" b="0" i="0" u="none" strike="noStrike" cap="none" baseline="0" dirty="0" err="1" smtClean="0">
                          <a:solidFill>
                            <a:schemeClr val="dk1"/>
                          </a:solidFill>
                          <a:latin typeface="+mn-lt"/>
                          <a:ea typeface="+mn-ea"/>
                          <a:cs typeface="+mn-cs"/>
                          <a:sym typeface="Arial"/>
                        </a:rPr>
                        <a:t>cell</a:t>
                      </a:r>
                      <a:r>
                        <a:rPr lang="tr-TR" sz="1200" b="0" i="0" u="none" strike="noStrike" cap="none" baseline="0" dirty="0" smtClean="0">
                          <a:solidFill>
                            <a:schemeClr val="dk1"/>
                          </a:solidFill>
                          <a:latin typeface="+mn-lt"/>
                          <a:ea typeface="+mn-ea"/>
                          <a:cs typeface="+mn-cs"/>
                          <a:sym typeface="Arial"/>
                        </a:rPr>
                        <a:t> </a:t>
                      </a:r>
                      <a:r>
                        <a:rPr lang="en-US" sz="1200" b="0" i="0" u="none" strike="noStrike" cap="none" baseline="0" dirty="0" smtClean="0">
                          <a:solidFill>
                            <a:schemeClr val="dk1"/>
                          </a:solidFill>
                          <a:latin typeface="+mn-lt"/>
                          <a:ea typeface="+mn-ea"/>
                          <a:cs typeface="+mn-cs"/>
                          <a:sym typeface="Arial"/>
                        </a:rPr>
                        <a:t>battery shall be a coin cell battery with a capacity</a:t>
                      </a:r>
                    </a:p>
                    <a:p>
                      <a:r>
                        <a:rPr lang="en-US" sz="1200" b="0" i="0" u="none" strike="noStrike" cap="none" baseline="0" dirty="0" smtClean="0">
                          <a:solidFill>
                            <a:schemeClr val="dk1"/>
                          </a:solidFill>
                          <a:latin typeface="+mn-lt"/>
                          <a:ea typeface="+mn-ea"/>
                          <a:cs typeface="+mn-cs"/>
                          <a:sym typeface="Arial"/>
                        </a:rPr>
                        <a:t>limit of 240 </a:t>
                      </a:r>
                      <a:r>
                        <a:rPr lang="en-US" sz="1200" b="0" i="0" u="none" strike="noStrike" cap="none" baseline="0" dirty="0" err="1" smtClean="0">
                          <a:solidFill>
                            <a:schemeClr val="dk1"/>
                          </a:solidFill>
                          <a:latin typeface="+mn-lt"/>
                          <a:ea typeface="+mn-ea"/>
                          <a:cs typeface="+mn-cs"/>
                          <a:sym typeface="Arial"/>
                        </a:rPr>
                        <a:t>mAh</a:t>
                      </a:r>
                      <a:r>
                        <a:rPr lang="en-US" sz="1200" b="0" i="0" u="none" strike="noStrike" cap="none" baseline="0" dirty="0" smtClean="0">
                          <a:solidFill>
                            <a:schemeClr val="dk1"/>
                          </a:solidFill>
                          <a:latin typeface="+mn-lt"/>
                          <a:ea typeface="+mn-ea"/>
                          <a:cs typeface="+mn-cs"/>
                          <a:sym typeface="Arial"/>
                        </a:rPr>
                        <a:t> and with no more than a 1 ma discharge rate.</a:t>
                      </a:r>
                      <a:endParaRPr lang="tr-TR" sz="1200" b="0" i="0" u="none" strike="noStrike" cap="none" baseline="0" dirty="0" smtClean="0">
                        <a:solidFill>
                          <a:schemeClr val="lt1"/>
                        </a:solidFill>
                        <a:latin typeface="+mn-lt"/>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strike="noStrike" spc="-1" dirty="0" smtClean="0">
                          <a:solidFill>
                            <a:srgbClr val="000000"/>
                          </a:solidFill>
                          <a:uFill>
                            <a:solidFill>
                              <a:srgbClr val="FFFFFF"/>
                            </a:solidFill>
                          </a:uFill>
                          <a:latin typeface="+mn-lt"/>
                          <a:ea typeface="Arial"/>
                        </a:rPr>
                        <a:t>Competition requirement.</a:t>
                      </a:r>
                      <a:endParaRPr lang="en-US" sz="1200" b="0" strike="noStrike" spc="-1" dirty="0" smtClean="0">
                        <a:solidFill>
                          <a:srgbClr val="000000"/>
                        </a:solidFill>
                        <a:uFill>
                          <a:solidFill>
                            <a:srgbClr val="FFFFFF"/>
                          </a:solidFill>
                        </a:uFill>
                        <a:latin typeface="+mn-lt"/>
                      </a:endParaRPr>
                    </a:p>
                    <a:p>
                      <a:pPr algn="ctr"/>
                      <a:endParaRPr lang="tr-TR" sz="1200" dirty="0"/>
                    </a:p>
                  </a:txBody>
                  <a:tcPr/>
                </a:tc>
                <a:tc>
                  <a:txBody>
                    <a:bodyPr/>
                    <a:lstStyle/>
                    <a:p>
                      <a:pPr algn="ctr"/>
                      <a:endParaRPr lang="tr-TR" sz="1200" dirty="0" smtClean="0"/>
                    </a:p>
                    <a:p>
                      <a:pPr algn="ctr"/>
                      <a:r>
                        <a:rPr lang="tr-TR" sz="1200" dirty="0" smtClean="0"/>
                        <a:t>MEDIUM</a:t>
                      </a:r>
                      <a:endParaRPr lang="tr-TR" sz="1200" dirty="0"/>
                    </a:p>
                  </a:txBody>
                  <a:tcPr/>
                </a:tc>
                <a:tc>
                  <a:txBody>
                    <a:bodyPr/>
                    <a:lstStyle/>
                    <a:p>
                      <a:pPr algn="ctr"/>
                      <a:endParaRPr lang="tr-TR" sz="1200" dirty="0" smtClean="0"/>
                    </a:p>
                    <a:p>
                      <a:pPr algn="ctr"/>
                      <a:r>
                        <a:rPr lang="tr-TR" sz="1200" dirty="0" smtClean="0"/>
                        <a:t>I,A</a:t>
                      </a:r>
                      <a:endParaRPr lang="tr-TR" sz="1200" dirty="0"/>
                    </a:p>
                  </a:txBody>
                  <a:tcPr/>
                </a:tc>
              </a:tr>
              <a:tr h="551793">
                <a:tc>
                  <a:txBody>
                    <a:bodyPr/>
                    <a:lstStyle/>
                    <a:p>
                      <a:pPr algn="l"/>
                      <a:r>
                        <a:rPr lang="tr-TR" sz="1200" dirty="0" smtClean="0"/>
                        <a:t>EPS#1</a:t>
                      </a:r>
                      <a:endParaRPr lang="tr-TR" sz="1200" dirty="0"/>
                    </a:p>
                  </a:txBody>
                  <a:tcPr/>
                </a:tc>
                <a:tc>
                  <a:txBody>
                    <a:bodyPr/>
                    <a:lstStyle/>
                    <a:p>
                      <a:pPr algn="just"/>
                      <a:r>
                        <a:rPr lang="en-US" sz="1200" dirty="0" smtClean="0"/>
                        <a:t>The </a:t>
                      </a:r>
                      <a:r>
                        <a:rPr lang="tr-TR" sz="1200" dirty="0" err="1" smtClean="0"/>
                        <a:t>super</a:t>
                      </a:r>
                      <a:r>
                        <a:rPr lang="en-US" sz="1200" dirty="0" smtClean="0"/>
                        <a:t>capacitor </a:t>
                      </a:r>
                      <a:r>
                        <a:rPr lang="tr-TR" sz="1200" dirty="0" err="1" smtClean="0"/>
                        <a:t>battery</a:t>
                      </a:r>
                      <a:r>
                        <a:rPr lang="tr-TR" sz="1200" dirty="0" smtClean="0"/>
                        <a:t> </a:t>
                      </a:r>
                      <a:r>
                        <a:rPr lang="tr-TR" sz="1200" dirty="0" err="1" smtClean="0"/>
                        <a:t>circuit</a:t>
                      </a:r>
                      <a:r>
                        <a:rPr lang="tr-TR" sz="1200" dirty="0" smtClean="0"/>
                        <a:t> </a:t>
                      </a:r>
                      <a:r>
                        <a:rPr lang="en-US" sz="1200" dirty="0" smtClean="0"/>
                        <a:t>will store the power needed for</a:t>
                      </a:r>
                      <a:r>
                        <a:rPr lang="tr-TR" sz="1200" baseline="0" dirty="0" smtClean="0"/>
                        <a:t> </a:t>
                      </a:r>
                      <a:r>
                        <a:rPr lang="en-US" sz="1200" dirty="0" smtClean="0"/>
                        <a:t>system.</a:t>
                      </a:r>
                      <a:endParaRPr lang="tr-TR" sz="1200" dirty="0"/>
                    </a:p>
                  </a:txBody>
                  <a:tcPr/>
                </a:tc>
                <a:tc>
                  <a:txBody>
                    <a:bodyPr/>
                    <a:lstStyle/>
                    <a:p>
                      <a:pPr algn="ctr"/>
                      <a:r>
                        <a:rPr lang="tr-TR" sz="1200" dirty="0" err="1" smtClean="0">
                          <a:solidFill>
                            <a:srgbClr val="FF0000"/>
                          </a:solidFill>
                        </a:rPr>
                        <a:t>System</a:t>
                      </a:r>
                      <a:r>
                        <a:rPr lang="tr-TR" sz="1200" baseline="0" dirty="0" smtClean="0">
                          <a:solidFill>
                            <a:srgbClr val="FF0000"/>
                          </a:solidFill>
                        </a:rPr>
                        <a:t> </a:t>
                      </a:r>
                      <a:r>
                        <a:rPr lang="tr-TR" sz="1200" b="0" i="0" u="none" strike="noStrike" cap="none" baseline="0" dirty="0" err="1" smtClean="0">
                          <a:solidFill>
                            <a:srgbClr val="FF0000"/>
                          </a:solidFill>
                          <a:latin typeface="+mn-lt"/>
                          <a:ea typeface="+mn-ea"/>
                          <a:cs typeface="+mn-cs"/>
                          <a:sym typeface="Arial"/>
                        </a:rPr>
                        <a:t>Requirements</a:t>
                      </a:r>
                      <a:endParaRPr lang="tr-TR" sz="1200" dirty="0">
                        <a:solidFill>
                          <a:srgbClr val="FF0000"/>
                        </a:solidFill>
                      </a:endParaRPr>
                    </a:p>
                  </a:txBody>
                  <a:tcPr/>
                </a:tc>
                <a:tc>
                  <a:txBody>
                    <a:bodyPr/>
                    <a:lstStyle/>
                    <a:p>
                      <a:pPr algn="ctr"/>
                      <a:endParaRPr lang="tr-TR" sz="1200" dirty="0" smtClean="0"/>
                    </a:p>
                    <a:p>
                      <a:pPr algn="ctr"/>
                      <a:r>
                        <a:rPr lang="tr-TR" sz="1200" dirty="0" smtClean="0"/>
                        <a:t>HIGH</a:t>
                      </a:r>
                      <a:endParaRPr lang="tr-TR" sz="1200" dirty="0"/>
                    </a:p>
                  </a:txBody>
                  <a:tcPr/>
                </a:tc>
                <a:tc>
                  <a:txBody>
                    <a:bodyPr/>
                    <a:lstStyle/>
                    <a:p>
                      <a:pPr algn="ctr"/>
                      <a:r>
                        <a:rPr lang="tr-TR" sz="1200" dirty="0" smtClean="0"/>
                        <a:t>T,A,I,D</a:t>
                      </a:r>
                      <a:endParaRPr lang="tr-TR" sz="1200" dirty="0"/>
                    </a:p>
                  </a:txBody>
                  <a:tcPr/>
                </a:tc>
              </a:tr>
              <a:tr h="551793">
                <a:tc>
                  <a:txBody>
                    <a:bodyPr/>
                    <a:lstStyle/>
                    <a:p>
                      <a:pPr algn="l"/>
                      <a:r>
                        <a:rPr lang="tr-TR" sz="1200" dirty="0" smtClean="0"/>
                        <a:t>EPS</a:t>
                      </a:r>
                      <a:r>
                        <a:rPr lang="tr-TR" sz="1200" baseline="0" dirty="0" smtClean="0"/>
                        <a:t>#2</a:t>
                      </a:r>
                      <a:endParaRPr lang="tr-TR" sz="1200" dirty="0"/>
                    </a:p>
                  </a:txBody>
                  <a:tcPr/>
                </a:tc>
                <a:tc>
                  <a:txBody>
                    <a:bodyPr/>
                    <a:lstStyle/>
                    <a:p>
                      <a:pPr algn="just"/>
                      <a:r>
                        <a:rPr lang="en-US" sz="1200" dirty="0" smtClean="0"/>
                        <a:t>A separate 3.3 V power line was created using a voltage-drop regulator circuit for 3.3 V required elements.</a:t>
                      </a:r>
                      <a:endParaRPr lang="tr-TR" sz="1200" dirty="0"/>
                    </a:p>
                  </a:txBody>
                  <a:tcPr/>
                </a:tc>
                <a:tc>
                  <a:txBody>
                    <a:bodyPr/>
                    <a:lstStyle/>
                    <a:p>
                      <a:pPr algn="ctr"/>
                      <a:r>
                        <a:rPr lang="tr-TR" sz="1200" dirty="0" err="1" smtClean="0">
                          <a:solidFill>
                            <a:srgbClr val="FF0000"/>
                          </a:solidFill>
                        </a:rPr>
                        <a:t>System</a:t>
                      </a:r>
                      <a:r>
                        <a:rPr lang="tr-TR" sz="1200" baseline="0" dirty="0" smtClean="0">
                          <a:solidFill>
                            <a:srgbClr val="FF0000"/>
                          </a:solidFill>
                        </a:rPr>
                        <a:t> </a:t>
                      </a:r>
                      <a:r>
                        <a:rPr lang="tr-TR" sz="1200" b="0" i="0" u="none" strike="noStrike" cap="none" baseline="0" dirty="0" err="1" smtClean="0">
                          <a:solidFill>
                            <a:srgbClr val="FF0000"/>
                          </a:solidFill>
                          <a:latin typeface="+mn-lt"/>
                          <a:ea typeface="+mn-ea"/>
                          <a:cs typeface="+mn-cs"/>
                          <a:sym typeface="Arial"/>
                        </a:rPr>
                        <a:t>Requirements</a:t>
                      </a:r>
                      <a:endParaRPr lang="tr-TR" sz="1200" dirty="0">
                        <a:solidFill>
                          <a:srgbClr val="FF0000"/>
                        </a:solidFill>
                      </a:endParaRPr>
                    </a:p>
                  </a:txBody>
                  <a:tcPr/>
                </a:tc>
                <a:tc>
                  <a:txBody>
                    <a:bodyPr/>
                    <a:lstStyle/>
                    <a:p>
                      <a:pPr algn="ctr"/>
                      <a:endParaRPr lang="tr-TR" sz="1200" dirty="0" smtClean="0"/>
                    </a:p>
                    <a:p>
                      <a:pPr algn="ctr"/>
                      <a:r>
                        <a:rPr lang="tr-TR" sz="1200" dirty="0" smtClean="0"/>
                        <a:t>MEDIUM</a:t>
                      </a:r>
                      <a:endParaRPr lang="tr-TR" sz="1200" dirty="0"/>
                    </a:p>
                  </a:txBody>
                  <a:tcPr/>
                </a:tc>
                <a:tc>
                  <a:txBody>
                    <a:bodyPr/>
                    <a:lstStyle/>
                    <a:p>
                      <a:pPr algn="ctr"/>
                      <a:r>
                        <a:rPr lang="tr-TR" sz="1200" dirty="0" smtClean="0"/>
                        <a:t>T,A,D</a:t>
                      </a:r>
                      <a:endParaRPr lang="tr-TR" sz="1200" dirty="0"/>
                    </a:p>
                  </a:txBody>
                  <a:tcPr/>
                </a:tc>
              </a:tr>
              <a:tr h="772510">
                <a:tc>
                  <a:txBody>
                    <a:bodyPr/>
                    <a:lstStyle/>
                    <a:p>
                      <a:pPr algn="l"/>
                      <a:r>
                        <a:rPr lang="tr-TR" sz="1200" dirty="0" smtClean="0"/>
                        <a:t>EPS#3</a:t>
                      </a:r>
                      <a:endParaRPr lang="tr-TR" sz="1200" dirty="0"/>
                    </a:p>
                  </a:txBody>
                  <a:tcPr/>
                </a:tc>
                <a:tc>
                  <a:txBody>
                    <a:bodyPr/>
                    <a:lstStyle/>
                    <a:p>
                      <a:pPr algn="just"/>
                      <a:r>
                        <a:rPr lang="en-US" sz="1200" dirty="0" smtClean="0"/>
                        <a:t>The super capacitor battery uses a voltage and current regulating circuit to balance and regulate the voltage values at different values from the circuit.</a:t>
                      </a:r>
                      <a:endParaRPr lang="tr-TR"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err="1" smtClean="0">
                          <a:solidFill>
                            <a:srgbClr val="FF0000"/>
                          </a:solidFill>
                        </a:rPr>
                        <a:t>System</a:t>
                      </a:r>
                      <a:r>
                        <a:rPr lang="tr-TR" sz="1200" baseline="0" dirty="0" smtClean="0">
                          <a:solidFill>
                            <a:srgbClr val="FF0000"/>
                          </a:solidFill>
                        </a:rPr>
                        <a:t> </a:t>
                      </a:r>
                      <a:r>
                        <a:rPr lang="tr-TR" sz="1200" b="0" i="0" u="none" strike="noStrike" cap="none" baseline="0" dirty="0" err="1" smtClean="0">
                          <a:solidFill>
                            <a:srgbClr val="FF0000"/>
                          </a:solidFill>
                          <a:latin typeface="+mn-lt"/>
                          <a:ea typeface="+mn-ea"/>
                          <a:cs typeface="+mn-cs"/>
                          <a:sym typeface="Arial"/>
                        </a:rPr>
                        <a:t>Requirements</a:t>
                      </a:r>
                      <a:endParaRPr lang="tr-TR" sz="1200" b="0" i="0" u="none" strike="noStrike" cap="none" baseline="0" dirty="0" smtClean="0">
                        <a:solidFill>
                          <a:srgbClr val="FF0000"/>
                        </a:solidFill>
                        <a:latin typeface="+mn-lt"/>
                        <a:ea typeface="+mn-ea"/>
                        <a:cs typeface="+mn-cs"/>
                        <a:sym typeface="Arial"/>
                      </a:endParaRPr>
                    </a:p>
                  </a:txBody>
                  <a:tcPr/>
                </a:tc>
                <a:tc>
                  <a:txBody>
                    <a:bodyPr/>
                    <a:lstStyle/>
                    <a:p>
                      <a:pPr algn="ctr"/>
                      <a:endParaRPr lang="tr-TR" sz="1200" dirty="0" smtClean="0"/>
                    </a:p>
                    <a:p>
                      <a:pPr algn="ctr"/>
                      <a:r>
                        <a:rPr lang="tr-TR" sz="1200" dirty="0" smtClean="0"/>
                        <a:t>HIGH</a:t>
                      </a:r>
                    </a:p>
                  </a:txBody>
                  <a:tcPr/>
                </a:tc>
                <a:tc>
                  <a:txBody>
                    <a:bodyPr/>
                    <a:lstStyle/>
                    <a:p>
                      <a:pPr algn="ctr"/>
                      <a:r>
                        <a:rPr lang="tr-TR" sz="1200" dirty="0" smtClean="0"/>
                        <a:t>I,A</a:t>
                      </a:r>
                      <a:endParaRPr lang="tr-TR" sz="1200" dirty="0"/>
                    </a:p>
                  </a:txBody>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84" name="Shape 684"/>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75</a:t>
            </a:fld>
            <a:endParaRPr lang="en-US" sz="1000" b="0" i="0" u="none" strike="noStrike" cap="none">
              <a:solidFill>
                <a:schemeClr val="dk1"/>
              </a:solidFill>
              <a:latin typeface="Arial"/>
              <a:ea typeface="Arial"/>
              <a:cs typeface="Arial"/>
              <a:sym typeface="Arial"/>
            </a:endParaRPr>
          </a:p>
        </p:txBody>
      </p:sp>
      <p:sp>
        <p:nvSpPr>
          <p:cNvPr id="685" name="Shape 68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Electrical Block Diagram</a:t>
            </a:r>
          </a:p>
        </p:txBody>
      </p:sp>
      <p:sp>
        <p:nvSpPr>
          <p:cNvPr id="687" name="Shape 687"/>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688" name="Shape 68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4" y="3015157"/>
            <a:ext cx="726957" cy="726957"/>
          </a:xfrm>
          <a:prstGeom prst="rect">
            <a:avLst/>
          </a:prstGeom>
        </p:spPr>
      </p:pic>
      <p:pic>
        <p:nvPicPr>
          <p:cNvPr id="10" name="Resim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3435" y="3461247"/>
            <a:ext cx="657481" cy="657481"/>
          </a:xfrm>
          <a:prstGeom prst="rect">
            <a:avLst/>
          </a:prstGeom>
        </p:spPr>
      </p:pic>
      <p:sp>
        <p:nvSpPr>
          <p:cNvPr id="12" name="Sol Sağ Ok 11"/>
          <p:cNvSpPr/>
          <p:nvPr/>
        </p:nvSpPr>
        <p:spPr>
          <a:xfrm>
            <a:off x="4572000" y="2737192"/>
            <a:ext cx="4038599" cy="3827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3.3V POWER LINE</a:t>
            </a:r>
            <a:endParaRPr lang="tr-TR" dirty="0">
              <a:ln w="0"/>
              <a:solidFill>
                <a:schemeClr val="tx1"/>
              </a:solidFill>
              <a:effectLst>
                <a:outerShdw blurRad="38100" dist="19050" dir="2700000" algn="tl" rotWithShape="0">
                  <a:schemeClr val="dk1">
                    <a:alpha val="40000"/>
                  </a:schemeClr>
                </a:outerShdw>
              </a:effectLst>
            </a:endParaRPr>
          </a:p>
        </p:txBody>
      </p:sp>
      <p:sp>
        <p:nvSpPr>
          <p:cNvPr id="13" name="Sol Sağ Ok 12"/>
          <p:cNvSpPr/>
          <p:nvPr/>
        </p:nvSpPr>
        <p:spPr>
          <a:xfrm>
            <a:off x="4572000" y="3611208"/>
            <a:ext cx="4038599" cy="3635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5V POWER LINE</a:t>
            </a:r>
            <a:endParaRPr lang="tr-TR" dirty="0">
              <a:ln w="0"/>
              <a:solidFill>
                <a:schemeClr val="tx1"/>
              </a:solidFill>
              <a:effectLst>
                <a:outerShdw blurRad="38100" dist="19050" dir="2700000" algn="tl" rotWithShape="0">
                  <a:schemeClr val="dk1">
                    <a:alpha val="40000"/>
                  </a:schemeClr>
                </a:outerShdw>
              </a:effectLst>
            </a:endParaRPr>
          </a:p>
        </p:txBody>
      </p:sp>
      <p:pic>
        <p:nvPicPr>
          <p:cNvPr id="15" name="Resim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012" y="1422357"/>
            <a:ext cx="851073" cy="851073"/>
          </a:xfrm>
          <a:prstGeom prst="rect">
            <a:avLst/>
          </a:prstGeom>
        </p:spPr>
      </p:pic>
      <p:pic>
        <p:nvPicPr>
          <p:cNvPr id="17" name="Resim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6998" y="2928544"/>
            <a:ext cx="921224" cy="921224"/>
          </a:xfrm>
          <a:prstGeom prst="rect">
            <a:avLst/>
          </a:prstGeom>
        </p:spPr>
      </p:pic>
      <p:pic>
        <p:nvPicPr>
          <p:cNvPr id="20" name="Resim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009433" y="4681605"/>
            <a:ext cx="1760561" cy="1157088"/>
          </a:xfrm>
          <a:prstGeom prst="rect">
            <a:avLst/>
          </a:prstGeom>
        </p:spPr>
      </p:pic>
      <p:cxnSp>
        <p:nvCxnSpPr>
          <p:cNvPr id="24" name="Düz Bağlayıcı 23"/>
          <p:cNvCxnSpPr>
            <a:endCxn id="17" idx="3"/>
          </p:cNvCxnSpPr>
          <p:nvPr/>
        </p:nvCxnSpPr>
        <p:spPr>
          <a:xfrm flipH="1">
            <a:off x="3068222" y="3389155"/>
            <a:ext cx="178439"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Düz Bağlayıcı 25"/>
          <p:cNvCxnSpPr/>
          <p:nvPr/>
        </p:nvCxnSpPr>
        <p:spPr>
          <a:xfrm flipV="1">
            <a:off x="3249063" y="2920737"/>
            <a:ext cx="0" cy="86925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Düz Ok Bağlayıcısı 26"/>
          <p:cNvCxnSpPr>
            <a:endCxn id="10" idx="1"/>
          </p:cNvCxnSpPr>
          <p:nvPr/>
        </p:nvCxnSpPr>
        <p:spPr>
          <a:xfrm>
            <a:off x="3249063" y="3789987"/>
            <a:ext cx="274372"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Düz Ok Bağlayıcısı 27"/>
          <p:cNvCxnSpPr/>
          <p:nvPr/>
        </p:nvCxnSpPr>
        <p:spPr>
          <a:xfrm>
            <a:off x="3246661" y="2920736"/>
            <a:ext cx="27677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Düz Ok Bağlayıcısı 28"/>
          <p:cNvCxnSpPr>
            <a:endCxn id="12" idx="3"/>
          </p:cNvCxnSpPr>
          <p:nvPr/>
        </p:nvCxnSpPr>
        <p:spPr>
          <a:xfrm>
            <a:off x="4189790" y="2920736"/>
            <a:ext cx="382210" cy="78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Düz Ok Bağlayıcısı 29"/>
          <p:cNvCxnSpPr>
            <a:stCxn id="10" idx="3"/>
            <a:endCxn id="13" idx="3"/>
          </p:cNvCxnSpPr>
          <p:nvPr/>
        </p:nvCxnSpPr>
        <p:spPr>
          <a:xfrm>
            <a:off x="4180916" y="3789988"/>
            <a:ext cx="391084" cy="2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Aşağı Ok 31"/>
          <p:cNvSpPr/>
          <p:nvPr/>
        </p:nvSpPr>
        <p:spPr>
          <a:xfrm>
            <a:off x="5388221" y="2308094"/>
            <a:ext cx="274371" cy="40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Aşağı Ok 32"/>
          <p:cNvSpPr/>
          <p:nvPr/>
        </p:nvSpPr>
        <p:spPr>
          <a:xfrm>
            <a:off x="7180123" y="2332338"/>
            <a:ext cx="274371" cy="40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Yukarı Ok 33"/>
          <p:cNvSpPr/>
          <p:nvPr/>
        </p:nvSpPr>
        <p:spPr>
          <a:xfrm>
            <a:off x="4753019" y="4075355"/>
            <a:ext cx="274370" cy="3906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Yukarı Ok 34"/>
          <p:cNvSpPr/>
          <p:nvPr/>
        </p:nvSpPr>
        <p:spPr>
          <a:xfrm>
            <a:off x="5672844" y="4052781"/>
            <a:ext cx="274370" cy="3906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6" name="Yukarı Ok 35"/>
          <p:cNvSpPr/>
          <p:nvPr/>
        </p:nvSpPr>
        <p:spPr>
          <a:xfrm>
            <a:off x="7567162" y="3997080"/>
            <a:ext cx="274370" cy="3906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Yukarı Ok 36"/>
          <p:cNvSpPr/>
          <p:nvPr/>
        </p:nvSpPr>
        <p:spPr>
          <a:xfrm>
            <a:off x="8167963" y="3988978"/>
            <a:ext cx="274370" cy="3906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 name="Metin kutusu 37"/>
          <p:cNvSpPr txBox="1"/>
          <p:nvPr/>
        </p:nvSpPr>
        <p:spPr>
          <a:xfrm>
            <a:off x="94217" y="3815015"/>
            <a:ext cx="761748" cy="523220"/>
          </a:xfrm>
          <a:prstGeom prst="rect">
            <a:avLst/>
          </a:prstGeom>
          <a:noFill/>
        </p:spPr>
        <p:txBody>
          <a:bodyPr wrap="none" rtlCol="0">
            <a:spAutoFit/>
          </a:bodyPr>
          <a:lstStyle/>
          <a:p>
            <a:pPr algn="ctr"/>
            <a:r>
              <a:rPr lang="tr-TR" b="1" dirty="0" smtClean="0"/>
              <a:t> Solar </a:t>
            </a:r>
          </a:p>
          <a:p>
            <a:pPr algn="ctr"/>
            <a:r>
              <a:rPr lang="tr-TR" b="1" dirty="0" err="1" smtClean="0"/>
              <a:t>Panels</a:t>
            </a:r>
            <a:endParaRPr lang="tr-TR" b="1" dirty="0"/>
          </a:p>
        </p:txBody>
      </p:sp>
      <p:sp>
        <p:nvSpPr>
          <p:cNvPr id="39" name="Metin kutusu 38"/>
          <p:cNvSpPr txBox="1"/>
          <p:nvPr/>
        </p:nvSpPr>
        <p:spPr>
          <a:xfrm>
            <a:off x="1953894" y="3849767"/>
            <a:ext cx="1496693" cy="523220"/>
          </a:xfrm>
          <a:prstGeom prst="rect">
            <a:avLst/>
          </a:prstGeom>
          <a:noFill/>
        </p:spPr>
        <p:txBody>
          <a:bodyPr wrap="none" rtlCol="0">
            <a:spAutoFit/>
          </a:bodyPr>
          <a:lstStyle/>
          <a:p>
            <a:r>
              <a:rPr lang="tr-TR" b="1" dirty="0" err="1" smtClean="0"/>
              <a:t>Supercapacitor</a:t>
            </a:r>
            <a:endParaRPr lang="tr-TR" b="1" dirty="0" smtClean="0"/>
          </a:p>
          <a:p>
            <a:pPr algn="ctr"/>
            <a:r>
              <a:rPr lang="tr-TR" b="1" dirty="0" err="1" smtClean="0"/>
              <a:t>Battery</a:t>
            </a:r>
            <a:r>
              <a:rPr lang="tr-TR" b="1" dirty="0" smtClean="0"/>
              <a:t> </a:t>
            </a:r>
            <a:r>
              <a:rPr lang="tr-TR" b="1" dirty="0" err="1" smtClean="0"/>
              <a:t>Circuit</a:t>
            </a:r>
            <a:endParaRPr lang="tr-TR" b="1" dirty="0"/>
          </a:p>
        </p:txBody>
      </p:sp>
      <p:sp>
        <p:nvSpPr>
          <p:cNvPr id="40" name="Metin kutusu 39"/>
          <p:cNvSpPr txBox="1"/>
          <p:nvPr/>
        </p:nvSpPr>
        <p:spPr>
          <a:xfrm>
            <a:off x="3292567" y="2162645"/>
            <a:ext cx="1119217" cy="523220"/>
          </a:xfrm>
          <a:prstGeom prst="rect">
            <a:avLst/>
          </a:prstGeom>
          <a:noFill/>
        </p:spPr>
        <p:txBody>
          <a:bodyPr wrap="none" rtlCol="0">
            <a:spAutoFit/>
          </a:bodyPr>
          <a:lstStyle/>
          <a:p>
            <a:pPr algn="ctr"/>
            <a:r>
              <a:rPr lang="tr-TR" b="1" dirty="0" smtClean="0"/>
              <a:t>DC- DC</a:t>
            </a:r>
          </a:p>
          <a:p>
            <a:r>
              <a:rPr lang="tr-TR" b="1" dirty="0" err="1" smtClean="0"/>
              <a:t>Regulators</a:t>
            </a:r>
            <a:endParaRPr lang="tr-TR" b="1" dirty="0"/>
          </a:p>
        </p:txBody>
      </p:sp>
      <p:pic>
        <p:nvPicPr>
          <p:cNvPr id="44" name="Resim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1122" y="4421464"/>
            <a:ext cx="1003806" cy="1003806"/>
          </a:xfrm>
          <a:prstGeom prst="rect">
            <a:avLst/>
          </a:prstGeom>
        </p:spPr>
      </p:pic>
      <p:sp>
        <p:nvSpPr>
          <p:cNvPr id="46" name="Yukarı Ok 45"/>
          <p:cNvSpPr/>
          <p:nvPr/>
        </p:nvSpPr>
        <p:spPr>
          <a:xfrm>
            <a:off x="6700541" y="4025481"/>
            <a:ext cx="274370" cy="3906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7" name="Resim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4852" y="4462552"/>
            <a:ext cx="1205120" cy="1054788"/>
          </a:xfrm>
          <a:prstGeom prst="rect">
            <a:avLst/>
          </a:prstGeom>
        </p:spPr>
      </p:pic>
      <p:pic>
        <p:nvPicPr>
          <p:cNvPr id="57" name="Resim 5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5309" y="2999866"/>
            <a:ext cx="777720" cy="757541"/>
          </a:xfrm>
          <a:prstGeom prst="rect">
            <a:avLst/>
          </a:prstGeom>
        </p:spPr>
      </p:pic>
      <p:cxnSp>
        <p:nvCxnSpPr>
          <p:cNvPr id="60" name="Düz Ok Bağlayıcısı 59"/>
          <p:cNvCxnSpPr>
            <a:stCxn id="9" idx="3"/>
            <a:endCxn id="57" idx="1"/>
          </p:cNvCxnSpPr>
          <p:nvPr/>
        </p:nvCxnSpPr>
        <p:spPr>
          <a:xfrm>
            <a:off x="789741" y="3378636"/>
            <a:ext cx="26556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Düz Ok Bağlayıcısı 63"/>
          <p:cNvCxnSpPr>
            <a:stCxn id="57" idx="3"/>
            <a:endCxn id="17" idx="1"/>
          </p:cNvCxnSpPr>
          <p:nvPr/>
        </p:nvCxnSpPr>
        <p:spPr>
          <a:xfrm>
            <a:off x="1833029" y="3378637"/>
            <a:ext cx="313969" cy="105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71" name="Resim 7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91662" y="4465621"/>
            <a:ext cx="772117" cy="772117"/>
          </a:xfrm>
          <a:prstGeom prst="rect">
            <a:avLst/>
          </a:prstGeom>
        </p:spPr>
      </p:pic>
      <p:pic>
        <p:nvPicPr>
          <p:cNvPr id="72" name="Picture 4"/>
          <p:cNvPicPr/>
          <p:nvPr/>
        </p:nvPicPr>
        <p:blipFill>
          <a:blip r:embed="rId12"/>
          <a:stretch/>
        </p:blipFill>
        <p:spPr>
          <a:xfrm>
            <a:off x="6280150" y="4467862"/>
            <a:ext cx="1116842" cy="872390"/>
          </a:xfrm>
          <a:prstGeom prst="rect">
            <a:avLst/>
          </a:prstGeom>
          <a:ln>
            <a:noFill/>
          </a:ln>
        </p:spPr>
      </p:pic>
      <p:sp>
        <p:nvSpPr>
          <p:cNvPr id="73" name="Metin kutusu 72"/>
          <p:cNvSpPr txBox="1"/>
          <p:nvPr/>
        </p:nvSpPr>
        <p:spPr>
          <a:xfrm>
            <a:off x="5150967" y="1020946"/>
            <a:ext cx="809837" cy="523220"/>
          </a:xfrm>
          <a:prstGeom prst="rect">
            <a:avLst/>
          </a:prstGeom>
          <a:noFill/>
        </p:spPr>
        <p:txBody>
          <a:bodyPr wrap="none" rtlCol="0">
            <a:spAutoFit/>
          </a:bodyPr>
          <a:lstStyle/>
          <a:p>
            <a:pPr algn="ctr"/>
            <a:r>
              <a:rPr lang="tr-TR" dirty="0" smtClean="0"/>
              <a:t> </a:t>
            </a:r>
            <a:r>
              <a:rPr lang="tr-TR" b="1" dirty="0" err="1" smtClean="0"/>
              <a:t>Radio</a:t>
            </a:r>
            <a:r>
              <a:rPr lang="tr-TR" b="1" dirty="0" smtClean="0"/>
              <a:t> </a:t>
            </a:r>
          </a:p>
          <a:p>
            <a:pPr algn="ctr"/>
            <a:r>
              <a:rPr lang="tr-TR" b="1" dirty="0" err="1" smtClean="0"/>
              <a:t>Module</a:t>
            </a:r>
            <a:endParaRPr lang="tr-TR" b="1" dirty="0"/>
          </a:p>
        </p:txBody>
      </p:sp>
      <p:pic>
        <p:nvPicPr>
          <p:cNvPr id="74" name="Resim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09238" y="1100734"/>
            <a:ext cx="1724084" cy="1204886"/>
          </a:xfrm>
          <a:prstGeom prst="rect">
            <a:avLst/>
          </a:prstGeom>
        </p:spPr>
      </p:pic>
      <p:sp>
        <p:nvSpPr>
          <p:cNvPr id="75" name="Metin kutusu 74"/>
          <p:cNvSpPr txBox="1"/>
          <p:nvPr/>
        </p:nvSpPr>
        <p:spPr>
          <a:xfrm>
            <a:off x="6802118" y="1120019"/>
            <a:ext cx="1189749" cy="307777"/>
          </a:xfrm>
          <a:prstGeom prst="rect">
            <a:avLst/>
          </a:prstGeom>
          <a:noFill/>
        </p:spPr>
        <p:txBody>
          <a:bodyPr wrap="none" rtlCol="0">
            <a:spAutoFit/>
          </a:bodyPr>
          <a:lstStyle/>
          <a:p>
            <a:pPr algn="ctr"/>
            <a:r>
              <a:rPr lang="tr-TR" b="1" dirty="0" smtClean="0"/>
              <a:t>10 DOF IMU</a:t>
            </a:r>
            <a:endParaRPr lang="tr-TR" b="1" dirty="0"/>
          </a:p>
        </p:txBody>
      </p:sp>
      <p:sp>
        <p:nvSpPr>
          <p:cNvPr id="76" name="Metin kutusu 75"/>
          <p:cNvSpPr txBox="1"/>
          <p:nvPr/>
        </p:nvSpPr>
        <p:spPr>
          <a:xfrm>
            <a:off x="4592997" y="6025217"/>
            <a:ext cx="593432" cy="307777"/>
          </a:xfrm>
          <a:prstGeom prst="rect">
            <a:avLst/>
          </a:prstGeom>
          <a:noFill/>
        </p:spPr>
        <p:txBody>
          <a:bodyPr wrap="none" rtlCol="0">
            <a:spAutoFit/>
          </a:bodyPr>
          <a:lstStyle/>
          <a:p>
            <a:pPr algn="ctr"/>
            <a:r>
              <a:rPr lang="tr-TR" b="1" dirty="0" smtClean="0"/>
              <a:t>MCU</a:t>
            </a:r>
            <a:endParaRPr lang="tr-TR" b="1" dirty="0"/>
          </a:p>
        </p:txBody>
      </p:sp>
      <p:sp>
        <p:nvSpPr>
          <p:cNvPr id="77" name="Metin kutusu 76"/>
          <p:cNvSpPr txBox="1"/>
          <p:nvPr/>
        </p:nvSpPr>
        <p:spPr>
          <a:xfrm>
            <a:off x="5567104" y="5817125"/>
            <a:ext cx="681597" cy="523220"/>
          </a:xfrm>
          <a:prstGeom prst="rect">
            <a:avLst/>
          </a:prstGeom>
          <a:noFill/>
        </p:spPr>
        <p:txBody>
          <a:bodyPr wrap="none" rtlCol="0">
            <a:spAutoFit/>
          </a:bodyPr>
          <a:lstStyle/>
          <a:p>
            <a:pPr algn="ctr"/>
            <a:r>
              <a:rPr lang="tr-TR" b="1" dirty="0" smtClean="0"/>
              <a:t> </a:t>
            </a:r>
            <a:r>
              <a:rPr lang="tr-TR" b="1" dirty="0" err="1" smtClean="0"/>
              <a:t>Pitot</a:t>
            </a:r>
            <a:r>
              <a:rPr lang="tr-TR" b="1" dirty="0" smtClean="0"/>
              <a:t> </a:t>
            </a:r>
          </a:p>
          <a:p>
            <a:pPr algn="ctr"/>
            <a:r>
              <a:rPr lang="tr-TR" b="1" dirty="0" err="1" smtClean="0"/>
              <a:t>Tube</a:t>
            </a:r>
            <a:endParaRPr lang="tr-TR" b="1" dirty="0"/>
          </a:p>
        </p:txBody>
      </p:sp>
      <p:sp>
        <p:nvSpPr>
          <p:cNvPr id="78" name="Metin kutusu 77"/>
          <p:cNvSpPr txBox="1"/>
          <p:nvPr/>
        </p:nvSpPr>
        <p:spPr>
          <a:xfrm>
            <a:off x="6429383" y="5831099"/>
            <a:ext cx="841897" cy="523220"/>
          </a:xfrm>
          <a:prstGeom prst="rect">
            <a:avLst/>
          </a:prstGeom>
          <a:noFill/>
        </p:spPr>
        <p:txBody>
          <a:bodyPr wrap="none" rtlCol="0">
            <a:spAutoFit/>
          </a:bodyPr>
          <a:lstStyle/>
          <a:p>
            <a:pPr algn="ctr"/>
            <a:r>
              <a:rPr lang="tr-TR" b="1" dirty="0" smtClean="0"/>
              <a:t>OV7670</a:t>
            </a:r>
          </a:p>
          <a:p>
            <a:pPr algn="ctr"/>
            <a:r>
              <a:rPr lang="tr-TR" b="1" dirty="0" err="1" smtClean="0"/>
              <a:t>Camera</a:t>
            </a:r>
            <a:endParaRPr lang="tr-TR" b="1" dirty="0"/>
          </a:p>
        </p:txBody>
      </p:sp>
      <p:sp>
        <p:nvSpPr>
          <p:cNvPr id="79" name="Metin kutusu 78"/>
          <p:cNvSpPr txBox="1"/>
          <p:nvPr/>
        </p:nvSpPr>
        <p:spPr>
          <a:xfrm>
            <a:off x="7241963" y="5809774"/>
            <a:ext cx="962123" cy="523220"/>
          </a:xfrm>
          <a:prstGeom prst="rect">
            <a:avLst/>
          </a:prstGeom>
          <a:noFill/>
        </p:spPr>
        <p:txBody>
          <a:bodyPr wrap="none" rtlCol="0">
            <a:spAutoFit/>
          </a:bodyPr>
          <a:lstStyle/>
          <a:p>
            <a:pPr algn="ctr"/>
            <a:r>
              <a:rPr lang="tr-TR" b="1" dirty="0" smtClean="0"/>
              <a:t>Micro SD</a:t>
            </a:r>
          </a:p>
          <a:p>
            <a:pPr algn="ctr"/>
            <a:r>
              <a:rPr lang="tr-TR" b="1" dirty="0" err="1" smtClean="0"/>
              <a:t>Module</a:t>
            </a:r>
            <a:endParaRPr lang="tr-TR" b="1" dirty="0"/>
          </a:p>
        </p:txBody>
      </p:sp>
      <p:sp>
        <p:nvSpPr>
          <p:cNvPr id="80" name="Metin kutusu 79"/>
          <p:cNvSpPr txBox="1"/>
          <p:nvPr/>
        </p:nvSpPr>
        <p:spPr>
          <a:xfrm>
            <a:off x="8061581" y="5809774"/>
            <a:ext cx="832280" cy="523220"/>
          </a:xfrm>
          <a:prstGeom prst="rect">
            <a:avLst/>
          </a:prstGeom>
          <a:noFill/>
        </p:spPr>
        <p:txBody>
          <a:bodyPr wrap="none" rtlCol="0">
            <a:spAutoFit/>
          </a:bodyPr>
          <a:lstStyle/>
          <a:p>
            <a:pPr algn="ctr"/>
            <a:r>
              <a:rPr lang="tr-TR" b="1" dirty="0" smtClean="0"/>
              <a:t>RTC</a:t>
            </a:r>
          </a:p>
          <a:p>
            <a:pPr algn="ctr"/>
            <a:r>
              <a:rPr lang="tr-TR" b="1" dirty="0" smtClean="0"/>
              <a:t>DS1307</a:t>
            </a:r>
            <a:endParaRPr lang="tr-TR" b="1" dirty="0"/>
          </a:p>
        </p:txBody>
      </p:sp>
      <p:cxnSp>
        <p:nvCxnSpPr>
          <p:cNvPr id="67" name="Düz Ok Bağlayıcısı 66"/>
          <p:cNvCxnSpPr>
            <a:stCxn id="47" idx="2"/>
            <a:endCxn id="77" idx="0"/>
          </p:cNvCxnSpPr>
          <p:nvPr/>
        </p:nvCxnSpPr>
        <p:spPr>
          <a:xfrm>
            <a:off x="5907412" y="5517340"/>
            <a:ext cx="491" cy="29978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Düz Ok Bağlayıcısı 86"/>
          <p:cNvCxnSpPr>
            <a:stCxn id="72" idx="2"/>
            <a:endCxn id="78" idx="0"/>
          </p:cNvCxnSpPr>
          <p:nvPr/>
        </p:nvCxnSpPr>
        <p:spPr>
          <a:xfrm>
            <a:off x="6838571" y="5340252"/>
            <a:ext cx="11761" cy="49084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2" name="Düz Ok Bağlayıcısı 91"/>
          <p:cNvCxnSpPr>
            <a:stCxn id="44" idx="2"/>
            <a:endCxn id="79" idx="0"/>
          </p:cNvCxnSpPr>
          <p:nvPr/>
        </p:nvCxnSpPr>
        <p:spPr>
          <a:xfrm>
            <a:off x="7723025" y="5425270"/>
            <a:ext cx="0" cy="3845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6" name="Düz Ok Bağlayıcısı 95"/>
          <p:cNvCxnSpPr>
            <a:stCxn id="71" idx="2"/>
            <a:endCxn id="80" idx="0"/>
          </p:cNvCxnSpPr>
          <p:nvPr/>
        </p:nvCxnSpPr>
        <p:spPr>
          <a:xfrm>
            <a:off x="8477721" y="5237738"/>
            <a:ext cx="0" cy="57203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0" name="Metin kutusu 99"/>
          <p:cNvSpPr txBox="1"/>
          <p:nvPr/>
        </p:nvSpPr>
        <p:spPr>
          <a:xfrm>
            <a:off x="985479" y="3964839"/>
            <a:ext cx="811441" cy="307777"/>
          </a:xfrm>
          <a:prstGeom prst="rect">
            <a:avLst/>
          </a:prstGeom>
          <a:noFill/>
        </p:spPr>
        <p:txBody>
          <a:bodyPr wrap="none" rtlCol="0">
            <a:spAutoFit/>
          </a:bodyPr>
          <a:lstStyle/>
          <a:p>
            <a:pPr algn="ctr"/>
            <a:r>
              <a:rPr lang="tr-TR" b="1" dirty="0" smtClean="0"/>
              <a:t> Switch</a:t>
            </a:r>
            <a:endParaRPr lang="tr-TR" b="1" dirty="0"/>
          </a:p>
        </p:txBody>
      </p:sp>
      <p:pic>
        <p:nvPicPr>
          <p:cNvPr id="95" name="Resim 9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43799" y="1340144"/>
            <a:ext cx="1184060" cy="888045"/>
          </a:xfrm>
          <a:prstGeom prst="rect">
            <a:avLst/>
          </a:prstGeom>
        </p:spPr>
      </p:pic>
      <p:sp>
        <p:nvSpPr>
          <p:cNvPr id="97" name="Metin kutusu 96"/>
          <p:cNvSpPr txBox="1"/>
          <p:nvPr/>
        </p:nvSpPr>
        <p:spPr>
          <a:xfrm rot="12735381">
            <a:off x="4493069" y="1364780"/>
            <a:ext cx="697627" cy="523220"/>
          </a:xfrm>
          <a:prstGeom prst="rect">
            <a:avLst/>
          </a:prstGeom>
          <a:noFill/>
        </p:spPr>
        <p:txBody>
          <a:bodyPr wrap="none" rtlCol="0">
            <a:spAutoFit/>
          </a:bodyPr>
          <a:lstStyle/>
          <a:p>
            <a:r>
              <a:rPr lang="tr-TR" b="1" dirty="0" smtClean="0"/>
              <a:t>)</a:t>
            </a:r>
            <a:r>
              <a:rPr lang="tr-TR" sz="1600" b="1" dirty="0" smtClean="0"/>
              <a:t>)</a:t>
            </a:r>
            <a:r>
              <a:rPr lang="tr-TR" sz="1800" b="1" dirty="0" smtClean="0"/>
              <a:t>)</a:t>
            </a:r>
            <a:r>
              <a:rPr lang="tr-TR" sz="2000" b="1" dirty="0" smtClean="0"/>
              <a:t>)</a:t>
            </a:r>
            <a:r>
              <a:rPr lang="tr-TR" sz="2400" b="1" dirty="0" smtClean="0"/>
              <a:t>)</a:t>
            </a:r>
            <a:r>
              <a:rPr lang="tr-TR" sz="2800" b="1" dirty="0" smtClean="0"/>
              <a:t>)</a:t>
            </a:r>
            <a:endParaRPr lang="tr-TR" b="1" dirty="0"/>
          </a:p>
        </p:txBody>
      </p:sp>
      <p:pic>
        <p:nvPicPr>
          <p:cNvPr id="104" name="Resim 10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23435" y="2749803"/>
            <a:ext cx="666355" cy="382704"/>
          </a:xfrm>
          <a:prstGeom prst="rect">
            <a:avLst/>
          </a:prstGeom>
        </p:spPr>
      </p:pic>
      <p:sp>
        <p:nvSpPr>
          <p:cNvPr id="2" name="Metin kutusu 1"/>
          <p:cNvSpPr txBox="1"/>
          <p:nvPr/>
        </p:nvSpPr>
        <p:spPr>
          <a:xfrm>
            <a:off x="789741" y="1340144"/>
            <a:ext cx="3169103" cy="646331"/>
          </a:xfrm>
          <a:prstGeom prst="rect">
            <a:avLst/>
          </a:prstGeom>
          <a:noFill/>
        </p:spPr>
        <p:txBody>
          <a:bodyPr wrap="square" rtlCol="0">
            <a:spAutoFit/>
          </a:bodyPr>
          <a:lstStyle/>
          <a:p>
            <a:r>
              <a:rPr lang="tr-TR" sz="1800" dirty="0" err="1" smtClean="0">
                <a:solidFill>
                  <a:srgbClr val="FF0000"/>
                </a:solidFill>
              </a:rPr>
              <a:t>Buzzer</a:t>
            </a:r>
            <a:r>
              <a:rPr lang="tr-TR" sz="1800" dirty="0" smtClean="0">
                <a:solidFill>
                  <a:srgbClr val="FF0000"/>
                </a:solidFill>
              </a:rPr>
              <a:t> ve RTC beslenmesi.</a:t>
            </a:r>
          </a:p>
          <a:p>
            <a:r>
              <a:rPr lang="tr-TR" sz="1800" dirty="0" smtClean="0">
                <a:solidFill>
                  <a:srgbClr val="FF0000"/>
                </a:solidFill>
              </a:rPr>
              <a:t>MPPT de </a:t>
            </a:r>
            <a:r>
              <a:rPr lang="tr-TR" sz="1800" dirty="0" err="1" smtClean="0">
                <a:solidFill>
                  <a:srgbClr val="FF0000"/>
                </a:solidFill>
              </a:rPr>
              <a:t>eklencek</a:t>
            </a:r>
            <a:r>
              <a:rPr lang="tr-TR" sz="1800" dirty="0" smtClean="0">
                <a:solidFill>
                  <a:srgbClr val="FF0000"/>
                </a:solidFill>
              </a:rPr>
              <a:t>.</a:t>
            </a:r>
            <a:endParaRPr lang="en-US" sz="1800" dirty="0">
              <a:solidFill>
                <a:srgbClr val="FF000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694" name="Shape 694"/>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76</a:t>
            </a:fld>
            <a:endParaRPr lang="en-US" sz="1000" b="0" i="0" u="none" strike="noStrike" cap="none">
              <a:solidFill>
                <a:schemeClr val="dk1"/>
              </a:solidFill>
              <a:latin typeface="Arial"/>
              <a:ea typeface="Arial"/>
              <a:cs typeface="Arial"/>
              <a:sym typeface="Arial"/>
            </a:endParaRPr>
          </a:p>
        </p:txBody>
      </p:sp>
      <p:sp>
        <p:nvSpPr>
          <p:cNvPr id="695" name="Shape 69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Electrical Block Diagram</a:t>
            </a:r>
          </a:p>
        </p:txBody>
      </p:sp>
      <p:sp>
        <p:nvSpPr>
          <p:cNvPr id="697" name="Shape 697"/>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698" name="Shape 69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144466"/>
            <a:ext cx="931863" cy="931863"/>
          </a:xfrm>
          <a:prstGeom prst="rect">
            <a:avLst/>
          </a:prstGeom>
        </p:spPr>
      </p:pic>
      <p:pic>
        <p:nvPicPr>
          <p:cNvPr id="10" name="Resim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828" y="3056929"/>
            <a:ext cx="1760561" cy="1157088"/>
          </a:xfrm>
          <a:prstGeom prst="rect">
            <a:avLst/>
          </a:prstGeom>
        </p:spPr>
      </p:pic>
      <p:pic>
        <p:nvPicPr>
          <p:cNvPr id="12" name="Resim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8441" y="3383497"/>
            <a:ext cx="1182055" cy="1182055"/>
          </a:xfrm>
          <a:prstGeom prst="rect">
            <a:avLst/>
          </a:prstGeom>
        </p:spPr>
      </p:pic>
      <p:sp>
        <p:nvSpPr>
          <p:cNvPr id="14" name="Oval 13"/>
          <p:cNvSpPr/>
          <p:nvPr/>
        </p:nvSpPr>
        <p:spPr>
          <a:xfrm>
            <a:off x="7158400" y="5170528"/>
            <a:ext cx="14727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GRAUND</a:t>
            </a:r>
          </a:p>
          <a:p>
            <a:pPr algn="ctr"/>
            <a:r>
              <a:rPr lang="tr-TR" dirty="0" smtClean="0">
                <a:ln w="0"/>
                <a:solidFill>
                  <a:schemeClr val="tx1"/>
                </a:solidFill>
                <a:effectLst>
                  <a:outerShdw blurRad="38100" dist="19050" dir="2700000" algn="tl" rotWithShape="0">
                    <a:schemeClr val="dk1">
                      <a:alpha val="40000"/>
                    </a:schemeClr>
                  </a:outerShdw>
                </a:effectLst>
              </a:rPr>
              <a:t>STATION</a:t>
            </a:r>
            <a:endParaRPr lang="tr-TR" dirty="0">
              <a:ln w="0"/>
              <a:solidFill>
                <a:schemeClr val="tx1"/>
              </a:solidFill>
              <a:effectLst>
                <a:outerShdw blurRad="38100" dist="19050" dir="2700000" algn="tl" rotWithShape="0">
                  <a:schemeClr val="dk1">
                    <a:alpha val="40000"/>
                  </a:schemeClr>
                </a:outerShdw>
              </a:effectLst>
            </a:endParaRPr>
          </a:p>
        </p:txBody>
      </p:sp>
      <p:sp>
        <p:nvSpPr>
          <p:cNvPr id="15" name="Metin kutusu 14"/>
          <p:cNvSpPr txBox="1"/>
          <p:nvPr/>
        </p:nvSpPr>
        <p:spPr>
          <a:xfrm>
            <a:off x="2808539" y="3128330"/>
            <a:ext cx="554960" cy="307777"/>
          </a:xfrm>
          <a:prstGeom prst="rect">
            <a:avLst/>
          </a:prstGeom>
          <a:noFill/>
        </p:spPr>
        <p:txBody>
          <a:bodyPr wrap="none" rtlCol="0">
            <a:spAutoFit/>
          </a:bodyPr>
          <a:lstStyle/>
          <a:p>
            <a:r>
              <a:rPr lang="tr-TR" dirty="0" smtClean="0"/>
              <a:t>USB</a:t>
            </a:r>
            <a:endParaRPr lang="tr-TR" dirty="0"/>
          </a:p>
        </p:txBody>
      </p:sp>
      <p:pic>
        <p:nvPicPr>
          <p:cNvPr id="16" name="Resim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1337" y="3144466"/>
            <a:ext cx="1006367" cy="980255"/>
          </a:xfrm>
          <a:prstGeom prst="rect">
            <a:avLst/>
          </a:prstGeom>
        </p:spPr>
      </p:pic>
      <p:sp>
        <p:nvSpPr>
          <p:cNvPr id="17" name="Sağ Ok 16"/>
          <p:cNvSpPr/>
          <p:nvPr/>
        </p:nvSpPr>
        <p:spPr>
          <a:xfrm>
            <a:off x="1053701" y="3447179"/>
            <a:ext cx="546499" cy="397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ln w="0"/>
              <a:solidFill>
                <a:schemeClr val="tx1"/>
              </a:solidFill>
              <a:effectLst>
                <a:outerShdw blurRad="38100" dist="19050" dir="2700000" algn="tl" rotWithShape="0">
                  <a:schemeClr val="dk1">
                    <a:alpha val="40000"/>
                  </a:schemeClr>
                </a:outerShdw>
              </a:effectLst>
            </a:endParaRPr>
          </a:p>
        </p:txBody>
      </p:sp>
      <p:sp>
        <p:nvSpPr>
          <p:cNvPr id="18" name="Sağ Ok 17"/>
          <p:cNvSpPr/>
          <p:nvPr/>
        </p:nvSpPr>
        <p:spPr>
          <a:xfrm>
            <a:off x="2832934" y="3412149"/>
            <a:ext cx="546499" cy="397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ln w="0"/>
              <a:solidFill>
                <a:schemeClr val="tx1"/>
              </a:solidFill>
              <a:effectLst>
                <a:outerShdw blurRad="38100" dist="19050" dir="2700000" algn="tl" rotWithShape="0">
                  <a:schemeClr val="dk1">
                    <a:alpha val="40000"/>
                  </a:schemeClr>
                </a:outerShdw>
              </a:effectLst>
            </a:endParaRPr>
          </a:p>
        </p:txBody>
      </p:sp>
      <p:sp>
        <p:nvSpPr>
          <p:cNvPr id="19" name="Sol Sağ Ok 18"/>
          <p:cNvSpPr/>
          <p:nvPr/>
        </p:nvSpPr>
        <p:spPr>
          <a:xfrm rot="5400000">
            <a:off x="3600270" y="3414452"/>
            <a:ext cx="4898409" cy="56249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3.3V  POWER LINE</a:t>
            </a:r>
            <a:endParaRPr lang="tr-TR" dirty="0">
              <a:ln w="0"/>
              <a:solidFill>
                <a:schemeClr val="tx1"/>
              </a:solidFill>
              <a:effectLst>
                <a:outerShdw blurRad="38100" dist="19050" dir="2700000" algn="tl" rotWithShape="0">
                  <a:schemeClr val="dk1">
                    <a:alpha val="40000"/>
                  </a:schemeClr>
                </a:outerShdw>
              </a:effectLst>
            </a:endParaRPr>
          </a:p>
        </p:txBody>
      </p:sp>
      <p:sp>
        <p:nvSpPr>
          <p:cNvPr id="20" name="Sağ Ok 19"/>
          <p:cNvSpPr/>
          <p:nvPr/>
        </p:nvSpPr>
        <p:spPr>
          <a:xfrm>
            <a:off x="5234158" y="3412149"/>
            <a:ext cx="546499" cy="397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ln w="0"/>
              <a:solidFill>
                <a:schemeClr val="tx1"/>
              </a:solidFill>
              <a:effectLst>
                <a:outerShdw blurRad="38100" dist="19050" dir="2700000" algn="tl" rotWithShape="0">
                  <a:schemeClr val="dk1">
                    <a:alpha val="40000"/>
                  </a:schemeClr>
                </a:outerShdw>
              </a:effectLst>
            </a:endParaRPr>
          </a:p>
        </p:txBody>
      </p:sp>
      <p:sp>
        <p:nvSpPr>
          <p:cNvPr id="22" name="Sol Ok 21"/>
          <p:cNvSpPr/>
          <p:nvPr/>
        </p:nvSpPr>
        <p:spPr>
          <a:xfrm>
            <a:off x="6421557" y="3759695"/>
            <a:ext cx="1193946" cy="429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3.3 V</a:t>
            </a:r>
            <a:endParaRPr lang="tr-TR" dirty="0">
              <a:ln w="0"/>
              <a:solidFill>
                <a:schemeClr val="tx1"/>
              </a:solidFill>
              <a:effectLst>
                <a:outerShdw blurRad="38100" dist="19050" dir="2700000" algn="tl" rotWithShape="0">
                  <a:schemeClr val="dk1">
                    <a:alpha val="40000"/>
                  </a:schemeClr>
                </a:outerShdw>
              </a:effectLst>
            </a:endParaRPr>
          </a:p>
        </p:txBody>
      </p:sp>
      <p:sp>
        <p:nvSpPr>
          <p:cNvPr id="23" name="Metin kutusu 22"/>
          <p:cNvSpPr txBox="1"/>
          <p:nvPr/>
        </p:nvSpPr>
        <p:spPr>
          <a:xfrm>
            <a:off x="1094855" y="3122931"/>
            <a:ext cx="404278" cy="307777"/>
          </a:xfrm>
          <a:prstGeom prst="rect">
            <a:avLst/>
          </a:prstGeom>
          <a:noFill/>
        </p:spPr>
        <p:txBody>
          <a:bodyPr wrap="none" rtlCol="0">
            <a:spAutoFit/>
          </a:bodyPr>
          <a:lstStyle/>
          <a:p>
            <a:r>
              <a:rPr lang="tr-TR" dirty="0" smtClean="0"/>
              <a:t>9V</a:t>
            </a:r>
            <a:endParaRPr lang="tr-TR" dirty="0"/>
          </a:p>
        </p:txBody>
      </p:sp>
      <p:sp>
        <p:nvSpPr>
          <p:cNvPr id="24" name="Metin kutusu 23"/>
          <p:cNvSpPr txBox="1"/>
          <p:nvPr/>
        </p:nvSpPr>
        <p:spPr>
          <a:xfrm>
            <a:off x="188461" y="4124721"/>
            <a:ext cx="920445" cy="523220"/>
          </a:xfrm>
          <a:prstGeom prst="rect">
            <a:avLst/>
          </a:prstGeom>
          <a:noFill/>
        </p:spPr>
        <p:txBody>
          <a:bodyPr wrap="none" rtlCol="0">
            <a:spAutoFit/>
          </a:bodyPr>
          <a:lstStyle/>
          <a:p>
            <a:pPr algn="ctr"/>
            <a:r>
              <a:rPr lang="tr-TR" b="1" dirty="0" smtClean="0"/>
              <a:t> Alkaline</a:t>
            </a:r>
          </a:p>
          <a:p>
            <a:pPr algn="ctr"/>
            <a:r>
              <a:rPr lang="tr-TR" b="1" dirty="0" err="1" smtClean="0"/>
              <a:t>Battery</a:t>
            </a:r>
            <a:endParaRPr lang="tr-TR" b="1" dirty="0"/>
          </a:p>
        </p:txBody>
      </p:sp>
      <p:sp>
        <p:nvSpPr>
          <p:cNvPr id="25" name="Metin kutusu 24"/>
          <p:cNvSpPr txBox="1"/>
          <p:nvPr/>
        </p:nvSpPr>
        <p:spPr>
          <a:xfrm>
            <a:off x="1789557" y="4189355"/>
            <a:ext cx="811441" cy="307777"/>
          </a:xfrm>
          <a:prstGeom prst="rect">
            <a:avLst/>
          </a:prstGeom>
          <a:noFill/>
        </p:spPr>
        <p:txBody>
          <a:bodyPr wrap="none" rtlCol="0">
            <a:spAutoFit/>
          </a:bodyPr>
          <a:lstStyle/>
          <a:p>
            <a:pPr algn="ctr"/>
            <a:r>
              <a:rPr lang="tr-TR" b="1" dirty="0" smtClean="0"/>
              <a:t> Switch</a:t>
            </a:r>
            <a:endParaRPr lang="tr-TR" b="1" dirty="0"/>
          </a:p>
        </p:txBody>
      </p:sp>
      <p:sp>
        <p:nvSpPr>
          <p:cNvPr id="26" name="Metin kutusu 25"/>
          <p:cNvSpPr txBox="1"/>
          <p:nvPr/>
        </p:nvSpPr>
        <p:spPr>
          <a:xfrm>
            <a:off x="3967823" y="4141466"/>
            <a:ext cx="643126" cy="307777"/>
          </a:xfrm>
          <a:prstGeom prst="rect">
            <a:avLst/>
          </a:prstGeom>
          <a:noFill/>
        </p:spPr>
        <p:txBody>
          <a:bodyPr wrap="none" rtlCol="0">
            <a:spAutoFit/>
          </a:bodyPr>
          <a:lstStyle/>
          <a:p>
            <a:pPr algn="ctr"/>
            <a:r>
              <a:rPr lang="tr-TR" b="1" dirty="0" smtClean="0"/>
              <a:t> MCU</a:t>
            </a:r>
            <a:endParaRPr lang="tr-TR" b="1" dirty="0"/>
          </a:p>
        </p:txBody>
      </p:sp>
      <p:sp>
        <p:nvSpPr>
          <p:cNvPr id="27" name="Metin kutusu 26"/>
          <p:cNvSpPr txBox="1"/>
          <p:nvPr/>
        </p:nvSpPr>
        <p:spPr>
          <a:xfrm>
            <a:off x="7922058" y="2995024"/>
            <a:ext cx="809837" cy="523220"/>
          </a:xfrm>
          <a:prstGeom prst="rect">
            <a:avLst/>
          </a:prstGeom>
          <a:noFill/>
        </p:spPr>
        <p:txBody>
          <a:bodyPr wrap="none" rtlCol="0">
            <a:spAutoFit/>
          </a:bodyPr>
          <a:lstStyle/>
          <a:p>
            <a:pPr algn="ctr"/>
            <a:r>
              <a:rPr lang="tr-TR" dirty="0" smtClean="0"/>
              <a:t> </a:t>
            </a:r>
            <a:r>
              <a:rPr lang="tr-TR" b="1" dirty="0" err="1" smtClean="0"/>
              <a:t>Radio</a:t>
            </a:r>
            <a:r>
              <a:rPr lang="tr-TR" b="1" dirty="0" smtClean="0"/>
              <a:t> </a:t>
            </a:r>
          </a:p>
          <a:p>
            <a:pPr algn="ctr"/>
            <a:r>
              <a:rPr lang="tr-TR" b="1" dirty="0" err="1" smtClean="0"/>
              <a:t>Module</a:t>
            </a:r>
            <a:endParaRPr lang="tr-TR" b="1" dirty="0"/>
          </a:p>
        </p:txBody>
      </p:sp>
      <p:pic>
        <p:nvPicPr>
          <p:cNvPr id="28" name="Resim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9406" y="1650579"/>
            <a:ext cx="1635140" cy="1142727"/>
          </a:xfrm>
          <a:prstGeom prst="rect">
            <a:avLst/>
          </a:prstGeom>
        </p:spPr>
      </p:pic>
      <p:sp>
        <p:nvSpPr>
          <p:cNvPr id="29" name="Sol Ok 28"/>
          <p:cNvSpPr/>
          <p:nvPr/>
        </p:nvSpPr>
        <p:spPr>
          <a:xfrm>
            <a:off x="6400800" y="2072240"/>
            <a:ext cx="1193946" cy="429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3.3 V</a:t>
            </a:r>
            <a:endParaRPr lang="tr-TR" dirty="0">
              <a:ln w="0"/>
              <a:solidFill>
                <a:schemeClr val="tx1"/>
              </a:solidFill>
              <a:effectLst>
                <a:outerShdw blurRad="38100" dist="19050" dir="2700000" algn="tl" rotWithShape="0">
                  <a:schemeClr val="dk1">
                    <a:alpha val="40000"/>
                  </a:schemeClr>
                </a:outerShdw>
              </a:effectLst>
            </a:endParaRPr>
          </a:p>
        </p:txBody>
      </p:sp>
      <p:pic>
        <p:nvPicPr>
          <p:cNvPr id="30" name="Resim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3482" y="2105179"/>
            <a:ext cx="1184060" cy="888045"/>
          </a:xfrm>
          <a:prstGeom prst="rect">
            <a:avLst/>
          </a:prstGeom>
        </p:spPr>
      </p:pic>
      <p:sp>
        <p:nvSpPr>
          <p:cNvPr id="31" name="Metin kutusu 30"/>
          <p:cNvSpPr txBox="1"/>
          <p:nvPr/>
        </p:nvSpPr>
        <p:spPr>
          <a:xfrm>
            <a:off x="7698912" y="1609303"/>
            <a:ext cx="1239443" cy="307777"/>
          </a:xfrm>
          <a:prstGeom prst="rect">
            <a:avLst/>
          </a:prstGeom>
          <a:noFill/>
        </p:spPr>
        <p:txBody>
          <a:bodyPr wrap="none" rtlCol="0">
            <a:spAutoFit/>
          </a:bodyPr>
          <a:lstStyle/>
          <a:p>
            <a:pPr algn="ctr"/>
            <a:r>
              <a:rPr lang="tr-TR" dirty="0" smtClean="0"/>
              <a:t> </a:t>
            </a:r>
            <a:r>
              <a:rPr lang="tr-TR" b="1" dirty="0" smtClean="0"/>
              <a:t>10 DOF IMU</a:t>
            </a:r>
            <a:endParaRPr lang="tr-TR" b="1" dirty="0"/>
          </a:p>
        </p:txBody>
      </p:sp>
      <p:sp>
        <p:nvSpPr>
          <p:cNvPr id="32" name="Metin kutusu 31"/>
          <p:cNvSpPr txBox="1"/>
          <p:nvPr/>
        </p:nvSpPr>
        <p:spPr>
          <a:xfrm rot="6198079">
            <a:off x="7726043" y="4524366"/>
            <a:ext cx="697627" cy="523220"/>
          </a:xfrm>
          <a:prstGeom prst="rect">
            <a:avLst/>
          </a:prstGeom>
          <a:noFill/>
        </p:spPr>
        <p:txBody>
          <a:bodyPr wrap="none" rtlCol="0">
            <a:spAutoFit/>
          </a:bodyPr>
          <a:lstStyle/>
          <a:p>
            <a:r>
              <a:rPr lang="tr-TR" b="1" dirty="0" smtClean="0"/>
              <a:t>)</a:t>
            </a:r>
            <a:r>
              <a:rPr lang="tr-TR" sz="1600" b="1" dirty="0" smtClean="0"/>
              <a:t>)</a:t>
            </a:r>
            <a:r>
              <a:rPr lang="tr-TR" sz="1800" b="1" dirty="0" smtClean="0"/>
              <a:t>)</a:t>
            </a:r>
            <a:r>
              <a:rPr lang="tr-TR" sz="2000" b="1" dirty="0" smtClean="0"/>
              <a:t>)</a:t>
            </a:r>
            <a:r>
              <a:rPr lang="tr-TR" sz="2400" b="1" dirty="0" smtClean="0"/>
              <a:t>)</a:t>
            </a:r>
            <a:r>
              <a:rPr lang="tr-TR" sz="2800" b="1" dirty="0" smtClean="0"/>
              <a:t>)</a:t>
            </a:r>
            <a:endParaRPr lang="tr-TR" b="1" dirty="0"/>
          </a:p>
        </p:txBody>
      </p:sp>
      <p:sp>
        <p:nvSpPr>
          <p:cNvPr id="33" name="Metin kutusu 32"/>
          <p:cNvSpPr txBox="1"/>
          <p:nvPr/>
        </p:nvSpPr>
        <p:spPr>
          <a:xfrm>
            <a:off x="789741" y="1340144"/>
            <a:ext cx="3169103" cy="369332"/>
          </a:xfrm>
          <a:prstGeom prst="rect">
            <a:avLst/>
          </a:prstGeom>
          <a:noFill/>
        </p:spPr>
        <p:txBody>
          <a:bodyPr wrap="square" rtlCol="0">
            <a:spAutoFit/>
          </a:bodyPr>
          <a:lstStyle/>
          <a:p>
            <a:r>
              <a:rPr lang="tr-TR" sz="1800" dirty="0" err="1" smtClean="0">
                <a:solidFill>
                  <a:srgbClr val="FF0000"/>
                </a:solidFill>
              </a:rPr>
              <a:t>Buzzer</a:t>
            </a:r>
            <a:r>
              <a:rPr lang="tr-TR" sz="1800" dirty="0" smtClean="0">
                <a:solidFill>
                  <a:srgbClr val="FF0000"/>
                </a:solidFill>
              </a:rPr>
              <a:t> ve RTC eklenecek.</a:t>
            </a:r>
            <a:endParaRPr lang="en-US" sz="1800" dirty="0">
              <a:solidFill>
                <a:srgbClr val="FF0000"/>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dirty="0">
                <a:solidFill>
                  <a:schemeClr val="accent2"/>
                </a:solidFill>
                <a:latin typeface="Arial"/>
                <a:ea typeface="Arial"/>
                <a:cs typeface="Arial"/>
                <a:sym typeface="Arial"/>
              </a:rPr>
              <a:t>Payload Solar Power</a:t>
            </a:r>
            <a:br>
              <a:rPr lang="en-US" sz="2400" b="1" i="0" u="none" strike="noStrike" cap="none" dirty="0">
                <a:solidFill>
                  <a:schemeClr val="accent2"/>
                </a:solidFill>
                <a:latin typeface="Arial"/>
                <a:ea typeface="Arial"/>
                <a:cs typeface="Arial"/>
                <a:sym typeface="Arial"/>
              </a:rPr>
            </a:br>
            <a:r>
              <a:rPr lang="en-US" sz="2400" b="1" i="0" u="none" strike="noStrike" cap="none" dirty="0">
                <a:solidFill>
                  <a:schemeClr val="accent2"/>
                </a:solidFill>
                <a:latin typeface="Arial"/>
                <a:ea typeface="Arial"/>
                <a:cs typeface="Arial"/>
                <a:sym typeface="Arial"/>
              </a:rPr>
              <a:t>Trade &amp; Selection</a:t>
            </a:r>
          </a:p>
        </p:txBody>
      </p:sp>
      <p:sp>
        <p:nvSpPr>
          <p:cNvPr id="705" name="Shape 705"/>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06" name="Shape 706"/>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77</a:t>
            </a:fld>
            <a:endParaRPr lang="en-US" sz="1000" b="0" i="0" u="none" strike="noStrike" cap="none">
              <a:solidFill>
                <a:schemeClr val="dk1"/>
              </a:solidFill>
              <a:latin typeface="Arial"/>
              <a:ea typeface="Arial"/>
              <a:cs typeface="Arial"/>
              <a:sym typeface="Arial"/>
            </a:endParaRPr>
          </a:p>
        </p:txBody>
      </p:sp>
      <p:graphicFrame>
        <p:nvGraphicFramePr>
          <p:cNvPr id="8" name="Tablo 7"/>
          <p:cNvGraphicFramePr>
            <a:graphicFrameLocks noGrp="1"/>
          </p:cNvGraphicFramePr>
          <p:nvPr>
            <p:extLst>
              <p:ext uri="{D42A27DB-BD31-4B8C-83A1-F6EECF244321}">
                <p14:modId xmlns:p14="http://schemas.microsoft.com/office/powerpoint/2010/main" val="2711207854"/>
              </p:ext>
            </p:extLst>
          </p:nvPr>
        </p:nvGraphicFramePr>
        <p:xfrm>
          <a:off x="272955" y="1119116"/>
          <a:ext cx="8625385" cy="2255975"/>
        </p:xfrm>
        <a:graphic>
          <a:graphicData uri="http://schemas.openxmlformats.org/drawingml/2006/table">
            <a:tbl>
              <a:tblPr firstRow="1" bandRow="1">
                <a:tableStyleId>{284E427A-3D55-4303-BF80-6455036E1DE7}</a:tableStyleId>
              </a:tblPr>
              <a:tblGrid>
                <a:gridCol w="1332573"/>
                <a:gridCol w="1506162"/>
                <a:gridCol w="1460310"/>
                <a:gridCol w="1371600"/>
                <a:gridCol w="1676400"/>
                <a:gridCol w="1278340"/>
              </a:tblGrid>
              <a:tr h="518615">
                <a:tc>
                  <a:txBody>
                    <a:bodyPr/>
                    <a:lstStyle/>
                    <a:p>
                      <a:pPr algn="ctr"/>
                      <a:r>
                        <a:rPr lang="tr-TR" sz="1600" dirty="0" smtClean="0"/>
                        <a:t>MODEL</a:t>
                      </a:r>
                      <a:endParaRPr lang="tr-TR" sz="1600" dirty="0"/>
                    </a:p>
                  </a:txBody>
                  <a:tcPr/>
                </a:tc>
                <a:tc>
                  <a:txBody>
                    <a:bodyPr/>
                    <a:lstStyle/>
                    <a:p>
                      <a:pPr algn="ctr"/>
                      <a:r>
                        <a:rPr lang="tr-TR" sz="1600" dirty="0" err="1" smtClean="0"/>
                        <a:t>Voltage</a:t>
                      </a:r>
                      <a:r>
                        <a:rPr lang="tr-TR" sz="1600" dirty="0" smtClean="0"/>
                        <a:t>(</a:t>
                      </a:r>
                      <a:r>
                        <a:rPr lang="tr-TR" sz="1600" dirty="0" err="1" smtClean="0"/>
                        <a:t>Max</a:t>
                      </a:r>
                      <a:r>
                        <a:rPr lang="tr-TR" sz="1600" dirty="0" smtClean="0"/>
                        <a:t>)</a:t>
                      </a:r>
                      <a:endParaRPr lang="tr-TR" sz="1600" dirty="0"/>
                    </a:p>
                  </a:txBody>
                  <a:tcPr/>
                </a:tc>
                <a:tc>
                  <a:txBody>
                    <a:bodyPr/>
                    <a:lstStyle/>
                    <a:p>
                      <a:pPr algn="ctr"/>
                      <a:r>
                        <a:rPr lang="tr-TR" sz="1600" dirty="0" err="1" smtClean="0"/>
                        <a:t>Current</a:t>
                      </a:r>
                      <a:r>
                        <a:rPr lang="tr-TR" sz="1600" dirty="0" smtClean="0"/>
                        <a:t>(</a:t>
                      </a:r>
                      <a:r>
                        <a:rPr lang="tr-TR" sz="1600" dirty="0" err="1" smtClean="0"/>
                        <a:t>Max</a:t>
                      </a:r>
                      <a:r>
                        <a:rPr lang="tr-TR" sz="1600" dirty="0" smtClean="0"/>
                        <a:t>)</a:t>
                      </a:r>
                      <a:endParaRPr lang="tr-TR" sz="1600" dirty="0"/>
                    </a:p>
                  </a:txBody>
                  <a:tcPr/>
                </a:tc>
                <a:tc>
                  <a:txBody>
                    <a:bodyPr/>
                    <a:lstStyle/>
                    <a:p>
                      <a:pPr algn="ctr"/>
                      <a:r>
                        <a:rPr lang="tr-TR" sz="1600" dirty="0" err="1" smtClean="0"/>
                        <a:t>Power</a:t>
                      </a:r>
                      <a:r>
                        <a:rPr lang="tr-TR" sz="1600" dirty="0" smtClean="0"/>
                        <a:t>(</a:t>
                      </a:r>
                      <a:r>
                        <a:rPr lang="tr-TR" sz="1600" dirty="0" err="1" smtClean="0"/>
                        <a:t>Max</a:t>
                      </a:r>
                      <a:r>
                        <a:rPr lang="tr-TR" sz="1600" dirty="0" smtClean="0"/>
                        <a:t>)</a:t>
                      </a:r>
                      <a:endParaRPr lang="tr-TR" sz="1600" dirty="0"/>
                    </a:p>
                  </a:txBody>
                  <a:tcPr/>
                </a:tc>
                <a:tc>
                  <a:txBody>
                    <a:bodyPr/>
                    <a:lstStyle/>
                    <a:p>
                      <a:pPr algn="ctr"/>
                      <a:r>
                        <a:rPr lang="tr-TR" sz="1600" dirty="0" err="1" smtClean="0"/>
                        <a:t>Dimensions</a:t>
                      </a:r>
                      <a:endParaRPr lang="tr-TR" sz="1600" dirty="0"/>
                    </a:p>
                  </a:txBody>
                  <a:tcPr/>
                </a:tc>
                <a:tc>
                  <a:txBody>
                    <a:bodyPr/>
                    <a:lstStyle/>
                    <a:p>
                      <a:pPr algn="ctr"/>
                      <a:r>
                        <a:rPr lang="tr-TR" sz="1600" dirty="0" err="1" smtClean="0"/>
                        <a:t>Cost</a:t>
                      </a:r>
                      <a:endParaRPr lang="tr-TR" sz="1600" dirty="0"/>
                    </a:p>
                  </a:txBody>
                  <a:tcPr/>
                </a:tc>
              </a:tr>
              <a:tr h="487908">
                <a:tc>
                  <a:txBody>
                    <a:bodyPr/>
                    <a:lstStyle/>
                    <a:p>
                      <a:pPr algn="ctr"/>
                      <a:r>
                        <a:rPr lang="tr-TR" sz="1600" dirty="0" err="1" smtClean="0"/>
                        <a:t>Monocrystal</a:t>
                      </a:r>
                      <a:r>
                        <a:rPr lang="tr-TR" sz="1600" dirty="0" smtClean="0"/>
                        <a:t> Solar Panel</a:t>
                      </a:r>
                      <a:endParaRPr lang="tr-TR" sz="1600" dirty="0"/>
                    </a:p>
                  </a:txBody>
                  <a:tcPr/>
                </a:tc>
                <a:tc>
                  <a:txBody>
                    <a:bodyPr/>
                    <a:lstStyle/>
                    <a:p>
                      <a:pPr algn="ctr"/>
                      <a:r>
                        <a:rPr lang="tr-TR" sz="1600" dirty="0" smtClean="0"/>
                        <a:t>0.5 V</a:t>
                      </a:r>
                      <a:endParaRPr lang="tr-TR" sz="1600" dirty="0"/>
                    </a:p>
                  </a:txBody>
                  <a:tcPr/>
                </a:tc>
                <a:tc>
                  <a:txBody>
                    <a:bodyPr/>
                    <a:lstStyle/>
                    <a:p>
                      <a:pPr algn="ctr"/>
                      <a:r>
                        <a:rPr lang="tr-TR" sz="1600" dirty="0" smtClean="0"/>
                        <a:t>0.28 A </a:t>
                      </a:r>
                      <a:endParaRPr lang="tr-TR" sz="1600" dirty="0"/>
                    </a:p>
                  </a:txBody>
                  <a:tcPr/>
                </a:tc>
                <a:tc>
                  <a:txBody>
                    <a:bodyPr/>
                    <a:lstStyle/>
                    <a:p>
                      <a:pPr algn="ctr"/>
                      <a:r>
                        <a:rPr lang="tr-TR" sz="1600" dirty="0" smtClean="0"/>
                        <a:t>0.25W</a:t>
                      </a:r>
                      <a:endParaRPr lang="tr-TR" sz="1600" dirty="0"/>
                    </a:p>
                  </a:txBody>
                  <a:tcPr/>
                </a:tc>
                <a:tc>
                  <a:txBody>
                    <a:bodyPr/>
                    <a:lstStyle/>
                    <a:p>
                      <a:pPr algn="ctr"/>
                      <a:r>
                        <a:rPr lang="tr-TR" sz="1600" dirty="0" smtClean="0"/>
                        <a:t>52x25 mm</a:t>
                      </a:r>
                      <a:endParaRPr lang="tr-TR" sz="1600" dirty="0"/>
                    </a:p>
                  </a:txBody>
                  <a:tcPr/>
                </a:tc>
                <a:tc>
                  <a:txBody>
                    <a:bodyPr/>
                    <a:lstStyle/>
                    <a:p>
                      <a:pPr algn="ctr"/>
                      <a:r>
                        <a:rPr lang="tr-TR" sz="1600" dirty="0" smtClean="0"/>
                        <a:t>0.4 $</a:t>
                      </a:r>
                      <a:endParaRPr lang="tr-TR" sz="1600" dirty="0"/>
                    </a:p>
                  </a:txBody>
                  <a:tcPr/>
                </a:tc>
              </a:tr>
              <a:tr h="487908">
                <a:tc>
                  <a:txBody>
                    <a:bodyPr/>
                    <a:lstStyle/>
                    <a:p>
                      <a:pPr algn="ctr"/>
                      <a:r>
                        <a:rPr lang="tr-TR" sz="1600" dirty="0" err="1" smtClean="0"/>
                        <a:t>Policrystal</a:t>
                      </a:r>
                      <a:r>
                        <a:rPr lang="tr-TR" sz="1600" dirty="0" smtClean="0"/>
                        <a:t> Solar Panel</a:t>
                      </a:r>
                      <a:endParaRPr lang="tr-TR" sz="1600" dirty="0"/>
                    </a:p>
                  </a:txBody>
                  <a:tcPr/>
                </a:tc>
                <a:tc>
                  <a:txBody>
                    <a:bodyPr/>
                    <a:lstStyle/>
                    <a:p>
                      <a:pPr algn="ctr"/>
                      <a:r>
                        <a:rPr lang="tr-TR" sz="1600" dirty="0" smtClean="0"/>
                        <a:t>1.5 V </a:t>
                      </a:r>
                      <a:endParaRPr lang="tr-TR" sz="1600" dirty="0"/>
                    </a:p>
                  </a:txBody>
                  <a:tcPr/>
                </a:tc>
                <a:tc>
                  <a:txBody>
                    <a:bodyPr/>
                    <a:lstStyle/>
                    <a:p>
                      <a:pPr algn="ctr"/>
                      <a:r>
                        <a:rPr lang="tr-TR" sz="1600" dirty="0" smtClean="0"/>
                        <a:t>100 </a:t>
                      </a:r>
                      <a:r>
                        <a:rPr lang="tr-TR" sz="1600" dirty="0" err="1" smtClean="0"/>
                        <a:t>mA</a:t>
                      </a:r>
                      <a:endParaRPr lang="tr-TR" sz="1600" dirty="0"/>
                    </a:p>
                  </a:txBody>
                  <a:tcPr/>
                </a:tc>
                <a:tc>
                  <a:txBody>
                    <a:bodyPr/>
                    <a:lstStyle/>
                    <a:p>
                      <a:pPr algn="ctr"/>
                      <a:r>
                        <a:rPr lang="tr-TR" sz="1600" dirty="0" smtClean="0"/>
                        <a:t>0.15 W</a:t>
                      </a:r>
                      <a:endParaRPr lang="tr-TR" sz="1600" dirty="0"/>
                    </a:p>
                  </a:txBody>
                  <a:tcPr/>
                </a:tc>
                <a:tc>
                  <a:txBody>
                    <a:bodyPr/>
                    <a:lstStyle/>
                    <a:p>
                      <a:pPr algn="ctr"/>
                      <a:r>
                        <a:rPr lang="tr-TR" sz="1600" dirty="0" smtClean="0"/>
                        <a:t>52x27 mm</a:t>
                      </a:r>
                      <a:endParaRPr lang="tr-TR" sz="1600" dirty="0"/>
                    </a:p>
                  </a:txBody>
                  <a:tcPr/>
                </a:tc>
                <a:tc>
                  <a:txBody>
                    <a:bodyPr/>
                    <a:lstStyle/>
                    <a:p>
                      <a:pPr algn="ctr"/>
                      <a:r>
                        <a:rPr lang="tr-TR" sz="1600" dirty="0" smtClean="0"/>
                        <a:t>1.45 $</a:t>
                      </a:r>
                      <a:endParaRPr lang="tr-TR" sz="1600" dirty="0"/>
                    </a:p>
                  </a:txBody>
                  <a:tcPr/>
                </a:tc>
              </a:tr>
              <a:tr h="487908">
                <a:tc>
                  <a:txBody>
                    <a:bodyPr/>
                    <a:lstStyle/>
                    <a:p>
                      <a:pPr algn="ctr"/>
                      <a:r>
                        <a:rPr lang="tr-TR" sz="1600" dirty="0" err="1" smtClean="0"/>
                        <a:t>Flexible</a:t>
                      </a:r>
                      <a:r>
                        <a:rPr lang="tr-TR" sz="1600" dirty="0" smtClean="0"/>
                        <a:t> Solar Panel</a:t>
                      </a:r>
                      <a:endParaRPr lang="tr-TR" sz="1600" dirty="0"/>
                    </a:p>
                  </a:txBody>
                  <a:tcPr/>
                </a:tc>
                <a:tc>
                  <a:txBody>
                    <a:bodyPr/>
                    <a:lstStyle/>
                    <a:p>
                      <a:pPr algn="ctr"/>
                      <a:r>
                        <a:rPr lang="tr-TR" sz="1600" dirty="0" smtClean="0"/>
                        <a:t>6 V </a:t>
                      </a:r>
                      <a:endParaRPr lang="tr-TR" sz="1600" dirty="0"/>
                    </a:p>
                  </a:txBody>
                  <a:tcPr/>
                </a:tc>
                <a:tc>
                  <a:txBody>
                    <a:bodyPr/>
                    <a:lstStyle/>
                    <a:p>
                      <a:pPr algn="ctr"/>
                      <a:r>
                        <a:rPr lang="tr-TR" sz="1600" dirty="0" smtClean="0"/>
                        <a:t>50 </a:t>
                      </a:r>
                      <a:r>
                        <a:rPr lang="tr-TR" sz="1600" dirty="0" err="1" smtClean="0"/>
                        <a:t>mA</a:t>
                      </a:r>
                      <a:endParaRPr lang="tr-TR" sz="1600" dirty="0"/>
                    </a:p>
                  </a:txBody>
                  <a:tcPr/>
                </a:tc>
                <a:tc>
                  <a:txBody>
                    <a:bodyPr/>
                    <a:lstStyle/>
                    <a:p>
                      <a:pPr algn="ctr"/>
                      <a:r>
                        <a:rPr lang="tr-TR" sz="1600" dirty="0" smtClean="0"/>
                        <a:t>0.3 W</a:t>
                      </a:r>
                      <a:endParaRPr lang="tr-TR" sz="1600" dirty="0"/>
                    </a:p>
                  </a:txBody>
                  <a:tcPr/>
                </a:tc>
                <a:tc>
                  <a:txBody>
                    <a:bodyPr/>
                    <a:lstStyle/>
                    <a:p>
                      <a:pPr algn="ctr"/>
                      <a:r>
                        <a:rPr lang="tr-TR" sz="1600" dirty="0" smtClean="0"/>
                        <a:t>114x73</a:t>
                      </a:r>
                      <a:r>
                        <a:rPr lang="tr-TR" sz="1600" baseline="0" dirty="0" smtClean="0"/>
                        <a:t> mm</a:t>
                      </a:r>
                      <a:endParaRPr lang="tr-TR" sz="1600" dirty="0"/>
                    </a:p>
                  </a:txBody>
                  <a:tcPr/>
                </a:tc>
                <a:tc>
                  <a:txBody>
                    <a:bodyPr/>
                    <a:lstStyle/>
                    <a:p>
                      <a:pPr algn="ctr"/>
                      <a:r>
                        <a:rPr lang="tr-TR" sz="1600" dirty="0" smtClean="0"/>
                        <a:t>10 $</a:t>
                      </a:r>
                      <a:endParaRPr lang="tr-TR" sz="1600" dirty="0"/>
                    </a:p>
                  </a:txBody>
                  <a:tcPr/>
                </a:tc>
              </a:tr>
            </a:tbl>
          </a:graphicData>
        </a:graphic>
      </p:graphicFrame>
      <p:sp>
        <p:nvSpPr>
          <p:cNvPr id="9" name="Metin kutusu 8"/>
          <p:cNvSpPr txBox="1"/>
          <p:nvPr/>
        </p:nvSpPr>
        <p:spPr>
          <a:xfrm>
            <a:off x="272955" y="3684897"/>
            <a:ext cx="7455090" cy="338554"/>
          </a:xfrm>
          <a:prstGeom prst="rect">
            <a:avLst/>
          </a:prstGeom>
          <a:noFill/>
        </p:spPr>
        <p:txBody>
          <a:bodyPr wrap="square" rtlCol="0">
            <a:spAutoFit/>
          </a:bodyPr>
          <a:lstStyle/>
          <a:p>
            <a:r>
              <a:rPr lang="tr-TR" sz="1600" b="1" dirty="0" err="1" smtClean="0"/>
              <a:t>Selected</a:t>
            </a:r>
            <a:r>
              <a:rPr lang="tr-TR" sz="1600" b="1" dirty="0" smtClean="0"/>
              <a:t> </a:t>
            </a:r>
            <a:r>
              <a:rPr lang="tr-TR" sz="1600" b="1" dirty="0" err="1" smtClean="0"/>
              <a:t>Payload</a:t>
            </a:r>
            <a:r>
              <a:rPr lang="tr-TR" sz="1600" b="1" dirty="0" smtClean="0"/>
              <a:t> Solar Panel: </a:t>
            </a:r>
            <a:r>
              <a:rPr lang="tr-TR" sz="1600" dirty="0" err="1" smtClean="0"/>
              <a:t>Monocrystal</a:t>
            </a:r>
            <a:r>
              <a:rPr lang="tr-TR" sz="1600" dirty="0" smtClean="0"/>
              <a:t> Solar Panel</a:t>
            </a:r>
            <a:endParaRPr lang="tr-TR" sz="1600" b="1" dirty="0"/>
          </a:p>
        </p:txBody>
      </p:sp>
      <p:sp>
        <p:nvSpPr>
          <p:cNvPr id="10" name="Metin kutusu 9"/>
          <p:cNvSpPr txBox="1"/>
          <p:nvPr/>
        </p:nvSpPr>
        <p:spPr>
          <a:xfrm>
            <a:off x="2800429" y="4254527"/>
            <a:ext cx="5886369"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High gain from the </a:t>
            </a:r>
            <a:r>
              <a:rPr lang="en-US" sz="1600" dirty="0" smtClean="0"/>
              <a:t>sun</a:t>
            </a:r>
            <a:endParaRPr lang="tr-TR" sz="1600" dirty="0" smtClean="0"/>
          </a:p>
          <a:p>
            <a:pPr marL="285750" indent="-285750">
              <a:buFont typeface="Arial" panose="020B0604020202020204" pitchFamily="34" charset="0"/>
              <a:buChar char="•"/>
            </a:pPr>
            <a:r>
              <a:rPr lang="tr-TR" sz="1600" dirty="0" err="1" smtClean="0"/>
              <a:t>Low</a:t>
            </a:r>
            <a:r>
              <a:rPr lang="tr-TR" sz="1600" dirty="0" smtClean="0"/>
              <a:t> </a:t>
            </a:r>
            <a:r>
              <a:rPr lang="tr-TR" sz="1600" dirty="0" err="1" smtClean="0"/>
              <a:t>dimensions</a:t>
            </a:r>
            <a:endParaRPr lang="tr-TR" sz="1600" dirty="0" smtClean="0"/>
          </a:p>
          <a:p>
            <a:pPr marL="285750" indent="-285750">
              <a:buFont typeface="Arial" panose="020B0604020202020204" pitchFamily="34" charset="0"/>
              <a:buChar char="•"/>
            </a:pPr>
            <a:r>
              <a:rPr lang="tr-TR" sz="1600" dirty="0" err="1" smtClean="0"/>
              <a:t>Easy</a:t>
            </a:r>
            <a:r>
              <a:rPr lang="tr-TR" sz="1600" dirty="0" smtClean="0"/>
              <a:t> </a:t>
            </a:r>
            <a:r>
              <a:rPr lang="tr-TR" sz="1600" dirty="0" err="1" smtClean="0"/>
              <a:t>assembly</a:t>
            </a:r>
            <a:r>
              <a:rPr lang="tr-TR" sz="1600" dirty="0" smtClean="0"/>
              <a:t> </a:t>
            </a:r>
          </a:p>
          <a:p>
            <a:pPr marL="285750" indent="-285750">
              <a:buFont typeface="Arial" panose="020B0604020202020204" pitchFamily="34" charset="0"/>
              <a:buChar char="•"/>
            </a:pPr>
            <a:r>
              <a:rPr lang="tr-TR" sz="1600" dirty="0" err="1" smtClean="0"/>
              <a:t>Cheap</a:t>
            </a:r>
            <a:r>
              <a:rPr lang="tr-TR" sz="1600" dirty="0" smtClean="0"/>
              <a:t> </a:t>
            </a:r>
            <a:r>
              <a:rPr lang="tr-TR" sz="1600" dirty="0" err="1" smtClean="0"/>
              <a:t>cost</a:t>
            </a:r>
            <a:endParaRPr lang="tr-TR" sz="1600" dirty="0"/>
          </a:p>
        </p:txBody>
      </p:sp>
      <p:pic>
        <p:nvPicPr>
          <p:cNvPr id="11" name="Resi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80" y="4027686"/>
            <a:ext cx="2282039" cy="2282039"/>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1600200" y="76200"/>
            <a:ext cx="5943600" cy="838200"/>
          </a:xfrm>
          <a:prstGeom prst="rect">
            <a:avLst/>
          </a:prstGeom>
        </p:spPr>
        <p:txBody>
          <a:bodyPr lIns="91425" tIns="91425" rIns="91425" bIns="91425" anchor="ctr" anchorCtr="0">
            <a:noAutofit/>
          </a:bodyPr>
          <a:lstStyle/>
          <a:p>
            <a:pPr lvl="0">
              <a:spcBef>
                <a:spcPts val="0"/>
              </a:spcBef>
              <a:buNone/>
            </a:pPr>
            <a:r>
              <a:rPr lang="en-US" dirty="0"/>
              <a:t>Payload Energy Management</a:t>
            </a:r>
          </a:p>
          <a:p>
            <a:pPr lvl="0">
              <a:spcBef>
                <a:spcPts val="0"/>
              </a:spcBef>
              <a:buNone/>
            </a:pPr>
            <a:r>
              <a:rPr lang="en-US" dirty="0"/>
              <a:t>Strategy Trade Study</a:t>
            </a:r>
          </a:p>
        </p:txBody>
      </p:sp>
      <p:sp>
        <p:nvSpPr>
          <p:cNvPr id="715" name="Shape 715"/>
          <p:cNvSpPr txBox="1">
            <a:spLocks noGrp="1"/>
          </p:cNvSpPr>
          <p:nvPr>
            <p:ph type="sldNum" idx="12"/>
          </p:nvPr>
        </p:nvSpPr>
        <p:spPr>
          <a:xfrm>
            <a:off x="8001000" y="6461125"/>
            <a:ext cx="685800" cy="2445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78</a:t>
            </a:fld>
            <a:endParaRPr lang="en-US"/>
          </a:p>
        </p:txBody>
      </p:sp>
      <p:sp>
        <p:nvSpPr>
          <p:cNvPr id="11" name="Metin kutusu 10"/>
          <p:cNvSpPr txBox="1"/>
          <p:nvPr/>
        </p:nvSpPr>
        <p:spPr>
          <a:xfrm>
            <a:off x="228600" y="1143000"/>
            <a:ext cx="4466287" cy="400110"/>
          </a:xfrm>
          <a:prstGeom prst="rect">
            <a:avLst/>
          </a:prstGeom>
          <a:noFill/>
        </p:spPr>
        <p:txBody>
          <a:bodyPr wrap="none" rtlCol="0">
            <a:spAutoFit/>
          </a:bodyPr>
          <a:lstStyle/>
          <a:p>
            <a:r>
              <a:rPr lang="tr-TR" sz="2000" b="1" dirty="0" smtClean="0"/>
              <a:t>CAPACITOR TRADE &amp; SELECTION</a:t>
            </a:r>
            <a:endParaRPr lang="tr-TR" sz="2000" b="1" dirty="0"/>
          </a:p>
        </p:txBody>
      </p:sp>
      <p:graphicFrame>
        <p:nvGraphicFramePr>
          <p:cNvPr id="12" name="Tablo 11"/>
          <p:cNvGraphicFramePr>
            <a:graphicFrameLocks noGrp="1"/>
          </p:cNvGraphicFramePr>
          <p:nvPr>
            <p:extLst>
              <p:ext uri="{D42A27DB-BD31-4B8C-83A1-F6EECF244321}">
                <p14:modId xmlns:p14="http://schemas.microsoft.com/office/powerpoint/2010/main" val="4145717284"/>
              </p:ext>
            </p:extLst>
          </p:nvPr>
        </p:nvGraphicFramePr>
        <p:xfrm>
          <a:off x="228600" y="1543110"/>
          <a:ext cx="8666328" cy="2374712"/>
        </p:xfrm>
        <a:graphic>
          <a:graphicData uri="http://schemas.openxmlformats.org/drawingml/2006/table">
            <a:tbl>
              <a:tblPr firstRow="1" bandRow="1">
                <a:tableStyleId>{284E427A-3D55-4303-BF80-6455036E1DE7}</a:tableStyleId>
              </a:tblPr>
              <a:tblGrid>
                <a:gridCol w="1444388"/>
                <a:gridCol w="1603612"/>
                <a:gridCol w="1447800"/>
                <a:gridCol w="1281752"/>
                <a:gridCol w="1444388"/>
                <a:gridCol w="1444388"/>
              </a:tblGrid>
              <a:tr h="593678">
                <a:tc>
                  <a:txBody>
                    <a:bodyPr/>
                    <a:lstStyle/>
                    <a:p>
                      <a:pPr algn="ctr"/>
                      <a:r>
                        <a:rPr lang="tr-TR" sz="1600" dirty="0" smtClean="0"/>
                        <a:t>MODEL</a:t>
                      </a:r>
                      <a:endParaRPr lang="tr-TR" sz="1600" dirty="0"/>
                    </a:p>
                  </a:txBody>
                  <a:tcPr/>
                </a:tc>
                <a:tc>
                  <a:txBody>
                    <a:bodyPr/>
                    <a:lstStyle/>
                    <a:p>
                      <a:pPr algn="ctr"/>
                      <a:r>
                        <a:rPr lang="tr-TR" sz="1600" dirty="0" smtClean="0"/>
                        <a:t> </a:t>
                      </a:r>
                      <a:r>
                        <a:rPr lang="tr-TR" sz="1600" dirty="0" err="1" smtClean="0"/>
                        <a:t>Voltage</a:t>
                      </a:r>
                      <a:r>
                        <a:rPr lang="tr-TR" sz="1600" dirty="0" smtClean="0"/>
                        <a:t>(</a:t>
                      </a:r>
                      <a:r>
                        <a:rPr lang="tr-TR" sz="1600" dirty="0" err="1" smtClean="0"/>
                        <a:t>Max</a:t>
                      </a:r>
                      <a:r>
                        <a:rPr lang="tr-TR" sz="1600" dirty="0" smtClean="0"/>
                        <a:t>)</a:t>
                      </a:r>
                      <a:endParaRPr lang="tr-TR" sz="1600" dirty="0"/>
                    </a:p>
                  </a:txBody>
                  <a:tcPr/>
                </a:tc>
                <a:tc>
                  <a:txBody>
                    <a:bodyPr/>
                    <a:lstStyle/>
                    <a:p>
                      <a:pPr algn="ctr"/>
                      <a:r>
                        <a:rPr lang="tr-TR" sz="1600" dirty="0" err="1" smtClean="0"/>
                        <a:t>Capacitance</a:t>
                      </a:r>
                      <a:endParaRPr lang="tr-TR" sz="1600" dirty="0"/>
                    </a:p>
                  </a:txBody>
                  <a:tcPr/>
                </a:tc>
                <a:tc>
                  <a:txBody>
                    <a:bodyPr/>
                    <a:lstStyle/>
                    <a:p>
                      <a:pPr algn="ctr"/>
                      <a:r>
                        <a:rPr lang="tr-TR" sz="1600" dirty="0" err="1" smtClean="0"/>
                        <a:t>Type</a:t>
                      </a:r>
                      <a:endParaRPr lang="tr-TR" sz="1600" dirty="0"/>
                    </a:p>
                  </a:txBody>
                  <a:tcPr/>
                </a:tc>
                <a:tc>
                  <a:txBody>
                    <a:bodyPr/>
                    <a:lstStyle/>
                    <a:p>
                      <a:pPr algn="ctr"/>
                      <a:r>
                        <a:rPr lang="tr-TR" sz="1600" dirty="0" err="1" smtClean="0"/>
                        <a:t>Weight</a:t>
                      </a:r>
                      <a:endParaRPr lang="tr-TR" sz="1600" dirty="0"/>
                    </a:p>
                  </a:txBody>
                  <a:tcPr/>
                </a:tc>
                <a:tc>
                  <a:txBody>
                    <a:bodyPr/>
                    <a:lstStyle/>
                    <a:p>
                      <a:pPr algn="ctr"/>
                      <a:r>
                        <a:rPr lang="tr-TR" sz="1600" dirty="0" err="1" smtClean="0"/>
                        <a:t>Cost</a:t>
                      </a:r>
                      <a:endParaRPr lang="tr-TR" sz="1600" dirty="0"/>
                    </a:p>
                  </a:txBody>
                  <a:tcPr/>
                </a:tc>
              </a:tr>
              <a:tr h="593678">
                <a:tc>
                  <a:txBody>
                    <a:bodyPr/>
                    <a:lstStyle/>
                    <a:p>
                      <a:pPr algn="ctr"/>
                      <a:r>
                        <a:rPr lang="tr-TR" sz="1600" dirty="0" err="1" smtClean="0"/>
                        <a:t>SparkFun</a:t>
                      </a:r>
                      <a:endParaRPr lang="tr-TR" sz="1600" dirty="0"/>
                    </a:p>
                  </a:txBody>
                  <a:tcPr/>
                </a:tc>
                <a:tc>
                  <a:txBody>
                    <a:bodyPr/>
                    <a:lstStyle/>
                    <a:p>
                      <a:pPr algn="ctr"/>
                      <a:r>
                        <a:rPr lang="tr-TR" sz="1600" dirty="0" smtClean="0"/>
                        <a:t>2.5V</a:t>
                      </a:r>
                      <a:endParaRPr lang="tr-TR" sz="1600" dirty="0"/>
                    </a:p>
                  </a:txBody>
                  <a:tcPr/>
                </a:tc>
                <a:tc>
                  <a:txBody>
                    <a:bodyPr/>
                    <a:lstStyle/>
                    <a:p>
                      <a:pPr algn="ctr"/>
                      <a:r>
                        <a:rPr lang="tr-TR" sz="1600" dirty="0" smtClean="0"/>
                        <a:t>1F</a:t>
                      </a:r>
                      <a:endParaRPr lang="tr-TR" sz="1600" dirty="0"/>
                    </a:p>
                  </a:txBody>
                  <a:tcPr/>
                </a:tc>
                <a:tc>
                  <a:txBody>
                    <a:bodyPr/>
                    <a:lstStyle/>
                    <a:p>
                      <a:pPr algn="ctr"/>
                      <a:r>
                        <a:rPr lang="tr-TR" sz="1600" dirty="0" err="1" smtClean="0"/>
                        <a:t>Super</a:t>
                      </a:r>
                      <a:r>
                        <a:rPr lang="tr-TR" sz="1600" baseline="0" dirty="0" smtClean="0"/>
                        <a:t> </a:t>
                      </a:r>
                      <a:r>
                        <a:rPr lang="tr-TR" sz="1600" baseline="0" dirty="0" err="1" smtClean="0"/>
                        <a:t>Capacitor</a:t>
                      </a:r>
                      <a:endParaRPr lang="tr-TR" sz="1600" dirty="0"/>
                    </a:p>
                  </a:txBody>
                  <a:tcPr/>
                </a:tc>
                <a:tc>
                  <a:txBody>
                    <a:bodyPr/>
                    <a:lstStyle/>
                    <a:p>
                      <a:pPr algn="ctr"/>
                      <a:r>
                        <a:rPr lang="tr-TR" sz="1600" dirty="0" smtClean="0"/>
                        <a:t>1.2 g</a:t>
                      </a:r>
                      <a:endParaRPr lang="tr-TR" sz="1600" dirty="0"/>
                    </a:p>
                  </a:txBody>
                  <a:tcPr/>
                </a:tc>
                <a:tc>
                  <a:txBody>
                    <a:bodyPr/>
                    <a:lstStyle/>
                    <a:p>
                      <a:pPr algn="ctr"/>
                      <a:r>
                        <a:rPr lang="tr-TR" sz="1600" dirty="0" smtClean="0"/>
                        <a:t>5.99 $</a:t>
                      </a:r>
                      <a:endParaRPr lang="tr-TR" sz="1600" dirty="0"/>
                    </a:p>
                  </a:txBody>
                  <a:tcPr/>
                </a:tc>
              </a:tr>
              <a:tr h="593678">
                <a:tc>
                  <a:txBody>
                    <a:bodyPr/>
                    <a:lstStyle/>
                    <a:p>
                      <a:pPr algn="ctr"/>
                      <a:r>
                        <a:rPr lang="tr-TR" sz="1600" dirty="0" smtClean="0"/>
                        <a:t>Suntan </a:t>
                      </a:r>
                      <a:endParaRPr lang="tr-TR" sz="1600" b="0" dirty="0"/>
                    </a:p>
                  </a:txBody>
                  <a:tcPr/>
                </a:tc>
                <a:tc>
                  <a:txBody>
                    <a:bodyPr/>
                    <a:lstStyle/>
                    <a:p>
                      <a:pPr algn="ctr"/>
                      <a:r>
                        <a:rPr lang="tr-TR" sz="1600" dirty="0" smtClean="0"/>
                        <a:t>10V</a:t>
                      </a:r>
                      <a:endParaRPr lang="tr-TR" sz="1600" dirty="0"/>
                    </a:p>
                  </a:txBody>
                  <a:tcPr/>
                </a:tc>
                <a:tc>
                  <a:txBody>
                    <a:bodyPr/>
                    <a:lstStyle/>
                    <a:p>
                      <a:pPr algn="ctr"/>
                      <a:r>
                        <a:rPr lang="tr-TR" sz="1600" dirty="0" smtClean="0"/>
                        <a:t>1000uF</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0" i="0" u="none" strike="noStrike" cap="none" dirty="0" smtClean="0">
                          <a:solidFill>
                            <a:schemeClr val="dk1"/>
                          </a:solidFill>
                          <a:effectLst/>
                          <a:latin typeface="+mn-lt"/>
                          <a:ea typeface="+mn-ea"/>
                          <a:cs typeface="+mn-cs"/>
                          <a:sym typeface="Arial"/>
                        </a:rPr>
                        <a:t> </a:t>
                      </a:r>
                      <a:r>
                        <a:rPr lang="tr-TR" sz="1600" b="0" i="0" u="none" strike="noStrike" cap="none" dirty="0" err="1" smtClean="0">
                          <a:solidFill>
                            <a:schemeClr val="dk1"/>
                          </a:solidFill>
                          <a:effectLst/>
                          <a:latin typeface="+mn-lt"/>
                          <a:ea typeface="+mn-ea"/>
                          <a:cs typeface="+mn-cs"/>
                          <a:sym typeface="Arial"/>
                        </a:rPr>
                        <a:t>Electrolytic</a:t>
                      </a:r>
                      <a:endParaRPr lang="tr-TR" sz="1600" b="0" i="0" u="none" strike="noStrike" cap="none" dirty="0" smtClean="0">
                        <a:solidFill>
                          <a:schemeClr val="dk1"/>
                        </a:solidFill>
                        <a:effectLst/>
                        <a:latin typeface="+mn-lt"/>
                        <a:ea typeface="+mn-ea"/>
                        <a:cs typeface="+mn-cs"/>
                        <a:sym typeface="Arial"/>
                      </a:endParaRPr>
                    </a:p>
                    <a:p>
                      <a:pPr algn="ctr"/>
                      <a:r>
                        <a:rPr lang="tr-TR" sz="1600" dirty="0" smtClean="0"/>
                        <a:t> </a:t>
                      </a:r>
                      <a:r>
                        <a:rPr lang="tr-TR" sz="1600" dirty="0" err="1" smtClean="0"/>
                        <a:t>Capacitor</a:t>
                      </a:r>
                      <a:endParaRPr lang="tr-TR" sz="1600" dirty="0"/>
                    </a:p>
                  </a:txBody>
                  <a:tcPr/>
                </a:tc>
                <a:tc>
                  <a:txBody>
                    <a:bodyPr/>
                    <a:lstStyle/>
                    <a:p>
                      <a:pPr algn="ctr"/>
                      <a:r>
                        <a:rPr lang="tr-TR" sz="1600" dirty="0" smtClean="0"/>
                        <a:t>2.7 g</a:t>
                      </a:r>
                      <a:endParaRPr lang="tr-TR" sz="1600" dirty="0"/>
                    </a:p>
                  </a:txBody>
                  <a:tcPr/>
                </a:tc>
                <a:tc>
                  <a:txBody>
                    <a:bodyPr/>
                    <a:lstStyle/>
                    <a:p>
                      <a:pPr algn="ctr"/>
                      <a:r>
                        <a:rPr lang="tr-TR" sz="1600" dirty="0" smtClean="0"/>
                        <a:t>0.06</a:t>
                      </a:r>
                      <a:r>
                        <a:rPr lang="tr-TR" sz="1600" baseline="0" dirty="0" smtClean="0"/>
                        <a:t> $</a:t>
                      </a:r>
                      <a:endParaRPr lang="tr-TR" sz="1600" dirty="0"/>
                    </a:p>
                  </a:txBody>
                  <a:tcPr/>
                </a:tc>
              </a:tr>
              <a:tr h="593678">
                <a:tc>
                  <a:txBody>
                    <a:bodyPr/>
                    <a:lstStyle/>
                    <a:p>
                      <a:pPr algn="ctr"/>
                      <a:r>
                        <a:rPr lang="tr-TR" sz="1600" b="0" dirty="0" err="1" smtClean="0"/>
                        <a:t>Eaton</a:t>
                      </a:r>
                      <a:endParaRPr lang="tr-TR" sz="1600" b="0" dirty="0"/>
                    </a:p>
                  </a:txBody>
                  <a:tcPr/>
                </a:tc>
                <a:tc>
                  <a:txBody>
                    <a:bodyPr/>
                    <a:lstStyle/>
                    <a:p>
                      <a:pPr algn="ctr"/>
                      <a:r>
                        <a:rPr lang="tr-TR" sz="1600" dirty="0" smtClean="0"/>
                        <a:t>5.5 V</a:t>
                      </a:r>
                      <a:endParaRPr lang="tr-TR" sz="1600" dirty="0"/>
                    </a:p>
                  </a:txBody>
                  <a:tcPr/>
                </a:tc>
                <a:tc>
                  <a:txBody>
                    <a:bodyPr/>
                    <a:lstStyle/>
                    <a:p>
                      <a:pPr algn="ctr"/>
                      <a:r>
                        <a:rPr lang="tr-TR" sz="1600" dirty="0" smtClean="0"/>
                        <a:t>1F</a:t>
                      </a:r>
                      <a:endParaRPr lang="tr-TR" sz="1600" dirty="0"/>
                    </a:p>
                  </a:txBody>
                  <a:tcPr/>
                </a:tc>
                <a:tc>
                  <a:txBody>
                    <a:bodyPr/>
                    <a:lstStyle/>
                    <a:p>
                      <a:pPr algn="ctr"/>
                      <a:r>
                        <a:rPr lang="tr-TR" sz="1600" dirty="0" err="1" smtClean="0"/>
                        <a:t>Super</a:t>
                      </a:r>
                      <a:endParaRPr lang="tr-TR" sz="1600" dirty="0" smtClean="0"/>
                    </a:p>
                    <a:p>
                      <a:pPr algn="ctr"/>
                      <a:r>
                        <a:rPr lang="tr-TR" sz="1600" dirty="0" err="1" smtClean="0"/>
                        <a:t>Capacitor</a:t>
                      </a:r>
                      <a:endParaRPr lang="tr-TR" sz="1600" dirty="0"/>
                    </a:p>
                  </a:txBody>
                  <a:tcPr/>
                </a:tc>
                <a:tc>
                  <a:txBody>
                    <a:bodyPr/>
                    <a:lstStyle/>
                    <a:p>
                      <a:pPr algn="ctr"/>
                      <a:r>
                        <a:rPr lang="tr-TR" sz="1600" dirty="0" smtClean="0"/>
                        <a:t>4.2 g</a:t>
                      </a:r>
                      <a:endParaRPr lang="tr-TR" sz="1600" dirty="0"/>
                    </a:p>
                  </a:txBody>
                  <a:tcPr/>
                </a:tc>
                <a:tc>
                  <a:txBody>
                    <a:bodyPr/>
                    <a:lstStyle/>
                    <a:p>
                      <a:pPr algn="ctr"/>
                      <a:r>
                        <a:rPr lang="tr-TR" sz="1600" dirty="0" smtClean="0"/>
                        <a:t>4 $</a:t>
                      </a:r>
                      <a:endParaRPr lang="tr-TR" sz="1600" dirty="0"/>
                    </a:p>
                  </a:txBody>
                  <a:tcPr/>
                </a:tc>
              </a:tr>
            </a:tbl>
          </a:graphicData>
        </a:graphic>
      </p:graphicFrame>
      <p:sp>
        <p:nvSpPr>
          <p:cNvPr id="13" name="Metin kutusu 12"/>
          <p:cNvSpPr txBox="1"/>
          <p:nvPr/>
        </p:nvSpPr>
        <p:spPr>
          <a:xfrm>
            <a:off x="233149" y="3979378"/>
            <a:ext cx="6271147" cy="338554"/>
          </a:xfrm>
          <a:prstGeom prst="rect">
            <a:avLst/>
          </a:prstGeom>
          <a:noFill/>
        </p:spPr>
        <p:txBody>
          <a:bodyPr wrap="square" rtlCol="0">
            <a:spAutoFit/>
          </a:bodyPr>
          <a:lstStyle/>
          <a:p>
            <a:r>
              <a:rPr lang="tr-TR" sz="1600" b="1" u="sng" dirty="0" err="1" smtClean="0"/>
              <a:t>Selected</a:t>
            </a:r>
            <a:r>
              <a:rPr lang="tr-TR" sz="1600" b="1" u="sng" dirty="0" smtClean="0"/>
              <a:t> </a:t>
            </a:r>
            <a:r>
              <a:rPr lang="tr-TR" sz="1600" b="1" u="sng" dirty="0" err="1" smtClean="0"/>
              <a:t>Payload</a:t>
            </a:r>
            <a:r>
              <a:rPr lang="tr-TR" sz="1600" b="1" u="sng" dirty="0" smtClean="0"/>
              <a:t> </a:t>
            </a:r>
            <a:r>
              <a:rPr lang="tr-TR" sz="1600" b="1" u="sng" dirty="0" err="1" smtClean="0"/>
              <a:t>Capacitor</a:t>
            </a:r>
            <a:r>
              <a:rPr lang="tr-TR" sz="1600" b="1" u="sng" dirty="0" smtClean="0"/>
              <a:t>:</a:t>
            </a:r>
            <a:r>
              <a:rPr lang="tr-TR" sz="1600" dirty="0" smtClean="0"/>
              <a:t> 1000uF 10V </a:t>
            </a:r>
            <a:r>
              <a:rPr lang="tr-TR" sz="1600" dirty="0" err="1" smtClean="0"/>
              <a:t>Electrolytic</a:t>
            </a:r>
            <a:r>
              <a:rPr lang="tr-TR" sz="1600" dirty="0" smtClean="0"/>
              <a:t> </a:t>
            </a:r>
            <a:r>
              <a:rPr lang="tr-TR" sz="1600" dirty="0" err="1" smtClean="0"/>
              <a:t>Capacitor</a:t>
            </a:r>
            <a:r>
              <a:rPr lang="tr-TR" sz="1600" b="1" u="sng" dirty="0" smtClean="0"/>
              <a:t> </a:t>
            </a:r>
            <a:endParaRPr lang="tr-TR" b="1" u="sng" dirty="0"/>
          </a:p>
        </p:txBody>
      </p:sp>
      <p:sp>
        <p:nvSpPr>
          <p:cNvPr id="14" name="Metin kutusu 13"/>
          <p:cNvSpPr txBox="1"/>
          <p:nvPr/>
        </p:nvSpPr>
        <p:spPr>
          <a:xfrm>
            <a:off x="2819400" y="4662091"/>
            <a:ext cx="4821072"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t>Fast charging </a:t>
            </a:r>
            <a:r>
              <a:rPr lang="en-US" sz="1800" dirty="0" smtClean="0"/>
              <a:t>thanks </a:t>
            </a:r>
            <a:r>
              <a:rPr lang="en-US" sz="1800" dirty="0"/>
              <a:t>to low </a:t>
            </a:r>
            <a:r>
              <a:rPr lang="en-US" sz="1800" dirty="0" smtClean="0"/>
              <a:t>capacity</a:t>
            </a:r>
            <a:endParaRPr lang="tr-TR" sz="1800" dirty="0" smtClean="0"/>
          </a:p>
        </p:txBody>
      </p:sp>
      <p:pic>
        <p:nvPicPr>
          <p:cNvPr id="15" name="Resim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409058"/>
            <a:ext cx="1686942" cy="1686942"/>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lvl="0"/>
            <a:r>
              <a:rPr lang="en-US" dirty="0"/>
              <a:t>Payload Energy Management</a:t>
            </a:r>
            <a:br>
              <a:rPr lang="en-US" dirty="0"/>
            </a:br>
            <a:r>
              <a:rPr lang="en-US" dirty="0"/>
              <a:t>Strategy Trade Study</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pPr marL="0" marR="0" lvl="0" indent="0" algn="r" rtl="0">
                <a:spcBef>
                  <a:spcPts val="0"/>
                </a:spcBef>
                <a:spcAft>
                  <a:spcPts val="0"/>
                </a:spcAft>
                <a:buSzPct val="25000"/>
                <a:buNone/>
              </a:pPr>
              <a:t>79</a:t>
            </a:fld>
            <a:endParaRPr lang="en-US" sz="1000" b="0" i="0" u="none" strike="noStrike" cap="none">
              <a:solidFill>
                <a:schemeClr val="dk1"/>
              </a:solidFill>
              <a:latin typeface="Arial"/>
              <a:ea typeface="Arial"/>
              <a:cs typeface="Arial"/>
              <a:sym typeface="Arial"/>
            </a:endParaRPr>
          </a:p>
        </p:txBody>
      </p:sp>
      <p:sp>
        <p:nvSpPr>
          <p:cNvPr id="19" name="Metin Yer Tutucusu 1"/>
          <p:cNvSpPr>
            <a:spLocks noGrp="1"/>
          </p:cNvSpPr>
          <p:nvPr>
            <p:ph type="body" idx="1"/>
          </p:nvPr>
        </p:nvSpPr>
        <p:spPr>
          <a:xfrm>
            <a:off x="173596" y="1143000"/>
            <a:ext cx="8686800" cy="5181600"/>
          </a:xfrm>
        </p:spPr>
        <p:txBody>
          <a:bodyPr/>
          <a:lstStyle/>
          <a:p>
            <a:pPr algn="just">
              <a:buFontTx/>
              <a:buChar char="-"/>
            </a:pPr>
            <a:r>
              <a:rPr lang="en-US" altLang="tr-TR" sz="1800" b="0" dirty="0" smtClean="0">
                <a:solidFill>
                  <a:srgbClr val="212121"/>
                </a:solidFill>
                <a:latin typeface="+mn-lt"/>
              </a:rPr>
              <a:t>The </a:t>
            </a:r>
            <a:r>
              <a:rPr lang="en-US" altLang="tr-TR" sz="1800" b="0" dirty="0">
                <a:solidFill>
                  <a:srgbClr val="212121"/>
                </a:solidFill>
                <a:latin typeface="+mn-lt"/>
              </a:rPr>
              <a:t>energy in the solar panel will be used as a battery by preparing a </a:t>
            </a:r>
            <a:r>
              <a:rPr lang="en-US" altLang="tr-TR" sz="1800" b="0" dirty="0" smtClean="0">
                <a:solidFill>
                  <a:srgbClr val="212121"/>
                </a:solidFill>
                <a:latin typeface="+mn-lt"/>
              </a:rPr>
              <a:t>capacitor </a:t>
            </a:r>
            <a:r>
              <a:rPr lang="en-US" altLang="tr-TR" sz="1800" b="0" dirty="0">
                <a:solidFill>
                  <a:srgbClr val="212121"/>
                </a:solidFill>
                <a:latin typeface="+mn-lt"/>
              </a:rPr>
              <a:t>circuit. This energy stored in the battery circuit is regulated by a regulator circuit and transferred to the system</a:t>
            </a:r>
            <a:r>
              <a:rPr lang="en-US" altLang="tr-TR" sz="1800" b="0" dirty="0" smtClean="0">
                <a:solidFill>
                  <a:srgbClr val="212121"/>
                </a:solidFill>
                <a:latin typeface="+mn-lt"/>
              </a:rPr>
              <a:t>.</a:t>
            </a:r>
            <a:endParaRPr lang="tr-TR" altLang="tr-TR" sz="1800" b="0" dirty="0" smtClean="0">
              <a:solidFill>
                <a:srgbClr val="212121"/>
              </a:solidFill>
              <a:latin typeface="+mn-lt"/>
            </a:endParaRPr>
          </a:p>
          <a:p>
            <a:pPr algn="just">
              <a:buFontTx/>
              <a:buChar char="-"/>
            </a:pPr>
            <a:r>
              <a:rPr lang="en-US" altLang="tr-TR" sz="1800" b="0" dirty="0">
                <a:solidFill>
                  <a:srgbClr val="212121"/>
                </a:solidFill>
                <a:latin typeface="+mn-lt"/>
              </a:rPr>
              <a:t>The solar energy will be regulated </a:t>
            </a:r>
            <a:r>
              <a:rPr lang="en-US" altLang="tr-TR" sz="1800" b="0" dirty="0" smtClean="0">
                <a:solidFill>
                  <a:srgbClr val="212121"/>
                </a:solidFill>
                <a:latin typeface="+mn-lt"/>
              </a:rPr>
              <a:t>by MPPT </a:t>
            </a:r>
            <a:r>
              <a:rPr lang="en-US" altLang="tr-TR" sz="1800" b="0" dirty="0">
                <a:solidFill>
                  <a:srgbClr val="212121"/>
                </a:solidFill>
                <a:latin typeface="+mn-lt"/>
              </a:rPr>
              <a:t>Super Capacitor </a:t>
            </a:r>
            <a:r>
              <a:rPr lang="en-US" altLang="tr-TR" sz="1800" b="0" dirty="0" smtClean="0">
                <a:solidFill>
                  <a:srgbClr val="212121"/>
                </a:solidFill>
                <a:latin typeface="+mn-lt"/>
              </a:rPr>
              <a:t>Charger </a:t>
            </a:r>
            <a:r>
              <a:rPr lang="en-US" altLang="tr-TR" sz="1800" b="0" dirty="0">
                <a:solidFill>
                  <a:srgbClr val="212121"/>
                </a:solidFill>
                <a:latin typeface="+mn-lt"/>
              </a:rPr>
              <a:t>and transferred to the supercapacitors.</a:t>
            </a:r>
            <a:endParaRPr lang="tr-TR" altLang="tr-TR" sz="1800" b="0" dirty="0" smtClean="0">
              <a:solidFill>
                <a:srgbClr val="212121"/>
              </a:solidFill>
              <a:latin typeface="+mn-lt"/>
            </a:endParaRPr>
          </a:p>
          <a:p>
            <a:pPr algn="just">
              <a:buFontTx/>
              <a:buChar char="-"/>
            </a:pPr>
            <a:r>
              <a:rPr lang="en-US" altLang="tr-TR" sz="1800" b="0" dirty="0">
                <a:solidFill>
                  <a:srgbClr val="212121"/>
                </a:solidFill>
                <a:latin typeface="+mn-lt"/>
              </a:rPr>
              <a:t>The general scheme of the system to be constructed is as follows.</a:t>
            </a:r>
          </a:p>
          <a:p>
            <a:pPr marL="152400" indent="0" algn="just">
              <a:buNone/>
            </a:pPr>
            <a:endParaRPr lang="tr-TR" sz="2000" dirty="0"/>
          </a:p>
        </p:txBody>
      </p:sp>
      <p:pic>
        <p:nvPicPr>
          <p:cNvPr id="20" name="Resim 19"/>
          <p:cNvPicPr>
            <a:picLocks noChangeAspect="1"/>
          </p:cNvPicPr>
          <p:nvPr/>
        </p:nvPicPr>
        <p:blipFill rotWithShape="1">
          <a:blip r:embed="rId2"/>
          <a:srcRect l="38287" t="29166" r="37701" b="36458"/>
          <a:stretch/>
        </p:blipFill>
        <p:spPr>
          <a:xfrm>
            <a:off x="4823016" y="3382964"/>
            <a:ext cx="3124201" cy="2514600"/>
          </a:xfrm>
          <a:prstGeom prst="rect">
            <a:avLst/>
          </a:prstGeom>
        </p:spPr>
      </p:pic>
      <p:sp>
        <p:nvSpPr>
          <p:cNvPr id="21" name="Dikdörtgen 20"/>
          <p:cNvSpPr/>
          <p:nvPr/>
        </p:nvSpPr>
        <p:spPr>
          <a:xfrm rot="16200000">
            <a:off x="6579023" y="4359993"/>
            <a:ext cx="2514600" cy="629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smtClean="0">
                <a:solidFill>
                  <a:schemeClr val="tx1"/>
                </a:solidFill>
              </a:rPr>
              <a:t>SUPPLY VOLTAGE</a:t>
            </a:r>
            <a:endParaRPr lang="tr-TR" b="1" dirty="0">
              <a:solidFill>
                <a:schemeClr val="tx1"/>
              </a:solidFill>
            </a:endParaRPr>
          </a:p>
        </p:txBody>
      </p:sp>
      <p:pic>
        <p:nvPicPr>
          <p:cNvPr id="22" name="Resim 21"/>
          <p:cNvPicPr>
            <a:picLocks noChangeAspect="1"/>
          </p:cNvPicPr>
          <p:nvPr/>
        </p:nvPicPr>
        <p:blipFill rotWithShape="1">
          <a:blip r:embed="rId3"/>
          <a:srcRect l="13689" t="29166" r="58200" b="37500"/>
          <a:stretch/>
        </p:blipFill>
        <p:spPr>
          <a:xfrm>
            <a:off x="685801" y="3382964"/>
            <a:ext cx="3657601" cy="2438400"/>
          </a:xfrm>
          <a:prstGeom prst="rect">
            <a:avLst/>
          </a:prstGeom>
        </p:spPr>
      </p:pic>
      <p:sp>
        <p:nvSpPr>
          <p:cNvPr id="23" name="Dikdörtgen 22"/>
          <p:cNvSpPr/>
          <p:nvPr/>
        </p:nvSpPr>
        <p:spPr>
          <a:xfrm rot="16200000">
            <a:off x="3259696" y="4210051"/>
            <a:ext cx="2514600" cy="952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b="1" dirty="0" smtClean="0">
              <a:solidFill>
                <a:schemeClr val="tx1"/>
              </a:solidFill>
            </a:endParaRPr>
          </a:p>
          <a:p>
            <a:pPr algn="ctr"/>
            <a:r>
              <a:rPr lang="tr-TR" b="1" dirty="0" smtClean="0">
                <a:solidFill>
                  <a:schemeClr val="tx1"/>
                </a:solidFill>
              </a:rPr>
              <a:t>MPPT SUPER CAPACITOR CHARGER UNIT</a:t>
            </a:r>
          </a:p>
          <a:p>
            <a:pPr algn="ctr"/>
            <a:r>
              <a:rPr lang="tr-TR" b="1" dirty="0" smtClean="0">
                <a:solidFill>
                  <a:schemeClr val="tx1"/>
                </a:solidFill>
              </a:rPr>
              <a:t>(ZSPM4523)</a:t>
            </a:r>
            <a:endParaRPr lang="tr-TR" b="1" dirty="0">
              <a:solidFill>
                <a:schemeClr val="tx1"/>
              </a:solidFill>
            </a:endParaRPr>
          </a:p>
          <a:p>
            <a:pPr algn="ctr"/>
            <a:endParaRPr lang="tr-TR" b="1" dirty="0">
              <a:solidFill>
                <a:schemeClr val="tx1"/>
              </a:solidFill>
            </a:endParaRPr>
          </a:p>
        </p:txBody>
      </p:sp>
      <p:cxnSp>
        <p:nvCxnSpPr>
          <p:cNvPr id="24" name="Eğri Bağlayıcı 23"/>
          <p:cNvCxnSpPr/>
          <p:nvPr/>
        </p:nvCxnSpPr>
        <p:spPr>
          <a:xfrm rot="16200000" flipH="1">
            <a:off x="432731" y="4592400"/>
            <a:ext cx="228600" cy="15240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5" name="Eğri Bağlayıcı 24"/>
          <p:cNvCxnSpPr/>
          <p:nvPr/>
        </p:nvCxnSpPr>
        <p:spPr>
          <a:xfrm rot="16200000" flipH="1">
            <a:off x="517821" y="4509376"/>
            <a:ext cx="228600" cy="15240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6" name="Eğri Bağlayıcı 25"/>
          <p:cNvCxnSpPr/>
          <p:nvPr/>
        </p:nvCxnSpPr>
        <p:spPr>
          <a:xfrm rot="16200000" flipH="1">
            <a:off x="1210923" y="4592400"/>
            <a:ext cx="228600" cy="15240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Eğri Bağlayıcı 26"/>
          <p:cNvCxnSpPr/>
          <p:nvPr/>
        </p:nvCxnSpPr>
        <p:spPr>
          <a:xfrm rot="16200000" flipH="1">
            <a:off x="1296013" y="4509376"/>
            <a:ext cx="228600" cy="15240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Eğri Bağlayıcı 27"/>
          <p:cNvCxnSpPr/>
          <p:nvPr/>
        </p:nvCxnSpPr>
        <p:spPr>
          <a:xfrm rot="16200000" flipH="1">
            <a:off x="1938447" y="4594131"/>
            <a:ext cx="228600" cy="15240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9" name="Eğri Bağlayıcı 28"/>
          <p:cNvCxnSpPr/>
          <p:nvPr/>
        </p:nvCxnSpPr>
        <p:spPr>
          <a:xfrm rot="16200000" flipH="1">
            <a:off x="2023537" y="4511107"/>
            <a:ext cx="228600" cy="15240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30" name="Metin kutusu 29"/>
          <p:cNvSpPr txBox="1"/>
          <p:nvPr/>
        </p:nvSpPr>
        <p:spPr>
          <a:xfrm>
            <a:off x="635741" y="4848181"/>
            <a:ext cx="434734" cy="338554"/>
          </a:xfrm>
          <a:prstGeom prst="rect">
            <a:avLst/>
          </a:prstGeom>
          <a:noFill/>
        </p:spPr>
        <p:txBody>
          <a:bodyPr wrap="none" rtlCol="0">
            <a:spAutoFit/>
          </a:bodyPr>
          <a:lstStyle/>
          <a:p>
            <a:r>
              <a:rPr lang="tr-TR" sz="1600" b="1" dirty="0" smtClean="0"/>
              <a:t>S1</a:t>
            </a:r>
            <a:endParaRPr lang="tr-TR" sz="1600" b="1" dirty="0"/>
          </a:p>
        </p:txBody>
      </p:sp>
      <p:sp>
        <p:nvSpPr>
          <p:cNvPr id="31" name="Metin kutusu 30"/>
          <p:cNvSpPr txBox="1"/>
          <p:nvPr/>
        </p:nvSpPr>
        <p:spPr>
          <a:xfrm>
            <a:off x="1390996" y="4848181"/>
            <a:ext cx="434734" cy="338554"/>
          </a:xfrm>
          <a:prstGeom prst="rect">
            <a:avLst/>
          </a:prstGeom>
          <a:noFill/>
        </p:spPr>
        <p:txBody>
          <a:bodyPr wrap="none" rtlCol="0">
            <a:spAutoFit/>
          </a:bodyPr>
          <a:lstStyle/>
          <a:p>
            <a:r>
              <a:rPr lang="tr-TR" sz="1600" b="1" dirty="0"/>
              <a:t>S</a:t>
            </a:r>
            <a:r>
              <a:rPr lang="tr-TR" sz="1600" b="1" dirty="0" smtClean="0"/>
              <a:t>2</a:t>
            </a:r>
            <a:endParaRPr lang="tr-TR" sz="1600" b="1" dirty="0"/>
          </a:p>
        </p:txBody>
      </p:sp>
      <p:sp>
        <p:nvSpPr>
          <p:cNvPr id="32" name="Metin kutusu 31"/>
          <p:cNvSpPr txBox="1"/>
          <p:nvPr/>
        </p:nvSpPr>
        <p:spPr>
          <a:xfrm>
            <a:off x="2177214" y="4848181"/>
            <a:ext cx="434734" cy="338554"/>
          </a:xfrm>
          <a:prstGeom prst="rect">
            <a:avLst/>
          </a:prstGeom>
          <a:noFill/>
        </p:spPr>
        <p:txBody>
          <a:bodyPr wrap="none" rtlCol="0">
            <a:spAutoFit/>
          </a:bodyPr>
          <a:lstStyle/>
          <a:p>
            <a:r>
              <a:rPr lang="tr-TR" sz="1600" b="1" dirty="0"/>
              <a:t>S</a:t>
            </a:r>
            <a:r>
              <a:rPr lang="tr-TR" sz="1600" b="1" dirty="0" smtClean="0"/>
              <a:t>3</a:t>
            </a:r>
            <a:endParaRPr lang="tr-TR" sz="1600" b="1" dirty="0"/>
          </a:p>
        </p:txBody>
      </p:sp>
    </p:spTree>
    <p:extLst>
      <p:ext uri="{BB962C8B-B14F-4D97-AF65-F5344CB8AC3E}">
        <p14:creationId xmlns:p14="http://schemas.microsoft.com/office/powerpoint/2010/main" val="3835805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Mission </a:t>
            </a:r>
            <a:r>
              <a:rPr lang="en-US" dirty="0" smtClean="0"/>
              <a:t>Summary</a:t>
            </a:r>
            <a:r>
              <a:rPr lang="tr-TR" dirty="0" smtClean="0"/>
              <a:t> (2 of 2)</a:t>
            </a:r>
            <a:endParaRPr lang="tr-TR" dirty="0"/>
          </a:p>
        </p:txBody>
      </p:sp>
      <p:sp>
        <p:nvSpPr>
          <p:cNvPr id="3" name="Metin Yer Tutucusu 2"/>
          <p:cNvSpPr>
            <a:spLocks noGrp="1"/>
          </p:cNvSpPr>
          <p:nvPr>
            <p:ph type="body" idx="1"/>
          </p:nvPr>
        </p:nvSpPr>
        <p:spPr/>
        <p:txBody>
          <a:bodyPr/>
          <a:lstStyle/>
          <a:p>
            <a:r>
              <a:rPr lang="tr-TR" dirty="0" smtClean="0"/>
              <a:t>Bonus </a:t>
            </a:r>
            <a:r>
              <a:rPr lang="tr-TR" dirty="0" err="1" smtClean="0"/>
              <a:t>Objective</a:t>
            </a:r>
            <a:endParaRPr lang="tr-TR" dirty="0" smtClean="0"/>
          </a:p>
          <a:p>
            <a:pPr lvl="0"/>
            <a:r>
              <a:rPr lang="en-US" sz="1600" b="0" dirty="0"/>
              <a:t>A camera with a minimum resolution of 640x480 should be used to take photos of the ground.</a:t>
            </a:r>
            <a:endParaRPr lang="tr-TR" sz="1600" b="0" dirty="0"/>
          </a:p>
          <a:p>
            <a:pPr lvl="0"/>
            <a:r>
              <a:rPr lang="en-US" sz="1600" b="0" dirty="0"/>
              <a:t>The photos should not be transmitted to the ground station, but rather be kept by the glider. </a:t>
            </a:r>
            <a:endParaRPr lang="tr-TR" sz="1600" b="0" dirty="0"/>
          </a:p>
          <a:p>
            <a:pPr lvl="0"/>
            <a:r>
              <a:rPr lang="en-US" sz="1600" b="0" dirty="0"/>
              <a:t>The camera should be fed by the solar panels on the glider. An extra battery is not allowed. </a:t>
            </a:r>
            <a:endParaRPr lang="tr-TR" sz="1600" b="0" dirty="0"/>
          </a:p>
          <a:p>
            <a:pPr lvl="0"/>
            <a:endParaRPr lang="tr-TR" dirty="0" smtClean="0"/>
          </a:p>
          <a:p>
            <a:r>
              <a:rPr lang="tr-TR" dirty="0" err="1" smtClean="0"/>
              <a:t>External</a:t>
            </a:r>
            <a:r>
              <a:rPr lang="tr-TR" dirty="0" smtClean="0"/>
              <a:t> </a:t>
            </a:r>
            <a:r>
              <a:rPr lang="tr-TR" dirty="0" err="1" smtClean="0"/>
              <a:t>Objective</a:t>
            </a:r>
            <a:endParaRPr lang="tr-TR" dirty="0" smtClean="0"/>
          </a:p>
          <a:p>
            <a:pPr lvl="0"/>
            <a:r>
              <a:rPr lang="en-US" sz="1600" b="0" dirty="0"/>
              <a:t>As it’s our first experience of </a:t>
            </a:r>
            <a:r>
              <a:rPr lang="en-US" sz="1600" b="0" dirty="0" err="1"/>
              <a:t>CanSat</a:t>
            </a:r>
            <a:r>
              <a:rPr lang="en-US" sz="1600" b="0" dirty="0"/>
              <a:t> Competition, our aim is to gain knowledge about how satellites operate and to establish a </a:t>
            </a:r>
            <a:r>
              <a:rPr lang="en-US" sz="1600" b="0" dirty="0" err="1"/>
              <a:t>CanSat</a:t>
            </a:r>
            <a:r>
              <a:rPr lang="en-US" sz="1600" b="0" dirty="0"/>
              <a:t> tradition in our own university.  </a:t>
            </a:r>
            <a:endParaRPr lang="tr-TR" sz="1600" b="0"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pPr marL="0" marR="0" lvl="0" indent="0" algn="r" rtl="0">
                <a:spcBef>
                  <a:spcPts val="0"/>
                </a:spcBef>
                <a:spcAft>
                  <a:spcPts val="0"/>
                </a:spcAft>
                <a:buSzPct val="25000"/>
                <a:buNone/>
              </a:pPr>
              <a:t>8</a:t>
            </a:fld>
            <a:endParaRPr lang="en-US" sz="1000" b="0" i="0" u="none" strike="noStrike" cap="none">
              <a:solidFill>
                <a:schemeClr val="dk1"/>
              </a:solidFill>
              <a:latin typeface="Arial"/>
              <a:ea typeface="Arial"/>
              <a:cs typeface="Arial"/>
              <a:sym typeface="Arial"/>
            </a:endParaRPr>
          </a:p>
        </p:txBody>
      </p:sp>
      <p:sp>
        <p:nvSpPr>
          <p:cNvPr id="5" name="Shape 18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Shape 19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a:t>
            </a:r>
            <a:r>
              <a:rPr lang="tr-TR" dirty="0" smtClean="0"/>
              <a:t>4773 –grizu-263</a:t>
            </a:r>
            <a:endParaRPr lang="en-US" sz="1000" b="0" i="0" u="none" strike="noStrike" cap="none" dirty="0">
              <a:solidFill>
                <a:schemeClr val="dk1"/>
              </a:solidFill>
              <a:latin typeface="Arial"/>
              <a:ea typeface="Arial"/>
              <a:cs typeface="Arial"/>
              <a:sym typeface="Arial"/>
            </a:endParaRPr>
          </a:p>
        </p:txBody>
      </p:sp>
      <p:sp>
        <p:nvSpPr>
          <p:cNvPr id="9" name="Shape 14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a:t>
            </a:r>
            <a:r>
              <a:rPr lang="tr-TR" sz="1000" dirty="0" smtClean="0">
                <a:solidFill>
                  <a:schemeClr val="dk1"/>
                </a:solidFill>
              </a:rPr>
              <a:t>Muzaffer Duysal</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743111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lvl="0"/>
            <a:r>
              <a:rPr lang="en-US" dirty="0"/>
              <a:t>Payload Energy Management</a:t>
            </a:r>
            <a:br>
              <a:rPr lang="en-US" dirty="0"/>
            </a:br>
            <a:r>
              <a:rPr lang="en-US" dirty="0"/>
              <a:t>Strategy Trade Study</a:t>
            </a:r>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pPr marL="0" marR="0" lvl="0" indent="0" algn="r" rtl="0">
                <a:spcBef>
                  <a:spcPts val="0"/>
                </a:spcBef>
                <a:spcAft>
                  <a:spcPts val="0"/>
                </a:spcAft>
                <a:buSzPct val="25000"/>
                <a:buNone/>
              </a:pPr>
              <a:t>80</a:t>
            </a:fld>
            <a:endParaRPr lang="en-US" sz="1000" b="0" i="0" u="none" strike="noStrike" cap="none">
              <a:solidFill>
                <a:schemeClr val="dk1"/>
              </a:solidFill>
              <a:latin typeface="Arial"/>
              <a:ea typeface="Arial"/>
              <a:cs typeface="Arial"/>
              <a:sym typeface="Arial"/>
            </a:endParaRPr>
          </a:p>
        </p:txBody>
      </p:sp>
      <p:sp>
        <p:nvSpPr>
          <p:cNvPr id="5" name="Metin Yer Tutucusu 2"/>
          <p:cNvSpPr>
            <a:spLocks noGrp="1"/>
          </p:cNvSpPr>
          <p:nvPr>
            <p:ph type="body" idx="1"/>
          </p:nvPr>
        </p:nvSpPr>
        <p:spPr>
          <a:xfrm>
            <a:off x="228600" y="1066800"/>
            <a:ext cx="8686800" cy="5181600"/>
          </a:xfrm>
        </p:spPr>
        <p:txBody>
          <a:bodyPr/>
          <a:lstStyle/>
          <a:p>
            <a:pPr>
              <a:buFontTx/>
              <a:buChar char="-"/>
            </a:pPr>
            <a:r>
              <a:rPr lang="en-US" sz="1800" b="0" dirty="0" smtClean="0"/>
              <a:t>Solar </a:t>
            </a:r>
            <a:r>
              <a:rPr lang="en-US" sz="1800" b="0" dirty="0"/>
              <a:t>batteries will be mounted in 3 different groups. It is intended to operate the battery charging circuit when there is a problem with any solar battery</a:t>
            </a:r>
            <a:r>
              <a:rPr lang="en-US" sz="1800" b="0" dirty="0" smtClean="0"/>
              <a:t>.</a:t>
            </a:r>
            <a:endParaRPr lang="tr-TR" sz="1800" b="0" dirty="0"/>
          </a:p>
          <a:p>
            <a:pPr marL="152400" indent="0">
              <a:buNone/>
            </a:pPr>
            <a:endParaRPr lang="tr-TR" dirty="0" smtClean="0"/>
          </a:p>
          <a:p>
            <a:pPr marL="152400" indent="0">
              <a:buNone/>
            </a:pPr>
            <a:r>
              <a:rPr lang="tr-TR" sz="1800" dirty="0" smtClean="0"/>
              <a:t>			V1 </a:t>
            </a:r>
            <a:r>
              <a:rPr lang="tr-TR" sz="1800" b="0" dirty="0" smtClean="0"/>
              <a:t>= </a:t>
            </a:r>
            <a:r>
              <a:rPr lang="tr-TR" sz="1800" b="0" dirty="0" err="1" smtClean="0"/>
              <a:t>Left-Wing</a:t>
            </a:r>
            <a:r>
              <a:rPr lang="tr-TR" sz="1800" b="0" dirty="0" smtClean="0"/>
              <a:t> Solar </a:t>
            </a:r>
            <a:r>
              <a:rPr lang="tr-TR" sz="1800" b="0" dirty="0" err="1" smtClean="0"/>
              <a:t>Panels</a:t>
            </a:r>
            <a:endParaRPr lang="tr-TR" sz="1800" b="0" dirty="0" smtClean="0"/>
          </a:p>
          <a:p>
            <a:pPr marL="152400" indent="0">
              <a:buNone/>
            </a:pPr>
            <a:r>
              <a:rPr lang="tr-TR" sz="1800" dirty="0" smtClean="0"/>
              <a:t>			V2 </a:t>
            </a:r>
            <a:r>
              <a:rPr lang="tr-TR" sz="1800" b="0" dirty="0" smtClean="0"/>
              <a:t>= Right-</a:t>
            </a:r>
            <a:r>
              <a:rPr lang="tr-TR" sz="1800" b="0" dirty="0" err="1" smtClean="0"/>
              <a:t>Wing</a:t>
            </a:r>
            <a:r>
              <a:rPr lang="tr-TR" sz="1800" b="0" dirty="0" smtClean="0"/>
              <a:t> Solar </a:t>
            </a:r>
            <a:r>
              <a:rPr lang="tr-TR" sz="1800" b="0" dirty="0" err="1" smtClean="0"/>
              <a:t>Panels</a:t>
            </a:r>
            <a:endParaRPr lang="tr-TR" sz="1800" b="0" dirty="0" smtClean="0"/>
          </a:p>
          <a:p>
            <a:pPr marL="152400" indent="0">
              <a:buNone/>
            </a:pPr>
            <a:r>
              <a:rPr lang="tr-TR" sz="1800" dirty="0" smtClean="0"/>
              <a:t>			V3 </a:t>
            </a:r>
            <a:r>
              <a:rPr lang="tr-TR" sz="1800" b="0" dirty="0" smtClean="0"/>
              <a:t>= Solar </a:t>
            </a:r>
            <a:r>
              <a:rPr lang="tr-TR" sz="1800" b="0" dirty="0" err="1" smtClean="0"/>
              <a:t>Panels</a:t>
            </a:r>
            <a:r>
              <a:rPr lang="tr-TR" sz="1800" b="0" dirty="0" smtClean="0"/>
              <a:t> on </a:t>
            </a:r>
            <a:r>
              <a:rPr lang="tr-TR" sz="1800" b="0" dirty="0" err="1" smtClean="0"/>
              <a:t>the</a:t>
            </a:r>
            <a:r>
              <a:rPr lang="tr-TR" sz="1800" b="0" dirty="0"/>
              <a:t> </a:t>
            </a:r>
            <a:r>
              <a:rPr lang="tr-TR" sz="1800" b="0" dirty="0" err="1" smtClean="0"/>
              <a:t>glider</a:t>
            </a:r>
            <a:endParaRPr lang="tr-TR" sz="1800" b="0"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38" y="3629582"/>
            <a:ext cx="3969729" cy="2370414"/>
          </a:xfrm>
          <a:prstGeom prst="rect">
            <a:avLst/>
          </a:prstGeo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465" y="3391270"/>
            <a:ext cx="4198333" cy="2847037"/>
          </a:xfrm>
          <a:prstGeom prst="rect">
            <a:avLst/>
          </a:prstGeom>
        </p:spPr>
      </p:pic>
    </p:spTree>
    <p:extLst>
      <p:ext uri="{BB962C8B-B14F-4D97-AF65-F5344CB8AC3E}">
        <p14:creationId xmlns:p14="http://schemas.microsoft.com/office/powerpoint/2010/main" val="16553713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Payload Energy Management</a:t>
            </a:r>
            <a:br>
              <a:rPr lang="en-US" dirty="0"/>
            </a:br>
            <a:r>
              <a:rPr lang="en-US" dirty="0"/>
              <a:t>Strategy Trade Study</a:t>
            </a:r>
            <a:endParaRPr lang="tr-TR" dirty="0"/>
          </a:p>
        </p:txBody>
      </p:sp>
      <p:sp>
        <p:nvSpPr>
          <p:cNvPr id="3" name="Metin Yer Tutucusu 2"/>
          <p:cNvSpPr>
            <a:spLocks noGrp="1"/>
          </p:cNvSpPr>
          <p:nvPr>
            <p:ph type="body" idx="1"/>
          </p:nvPr>
        </p:nvSpPr>
        <p:spPr/>
        <p:txBody>
          <a:bodyPr/>
          <a:lstStyle/>
          <a:p>
            <a:pPr marL="152400" indent="0">
              <a:buNone/>
            </a:pPr>
            <a:r>
              <a:rPr lang="tr-TR" sz="1800" b="0" dirty="0" smtClean="0"/>
              <a:t>- </a:t>
            </a:r>
            <a:r>
              <a:rPr lang="en-US" sz="1800" b="0" dirty="0" smtClean="0"/>
              <a:t>We </a:t>
            </a:r>
            <a:r>
              <a:rPr lang="en-US" sz="1800" b="0" dirty="0"/>
              <a:t>will use a total of 24 solar batteries. So we get a maximum voltage value of 12 V.</a:t>
            </a:r>
          </a:p>
          <a:p>
            <a:pPr marL="152400" indent="0">
              <a:buNone/>
            </a:pPr>
            <a:r>
              <a:rPr lang="tr-TR" sz="1800" b="0" dirty="0" smtClean="0"/>
              <a:t>- </a:t>
            </a:r>
            <a:r>
              <a:rPr lang="en-US" sz="1800" b="0" dirty="0" smtClean="0"/>
              <a:t>We </a:t>
            </a:r>
            <a:r>
              <a:rPr lang="en-US" sz="1800" b="0" dirty="0"/>
              <a:t>feed the </a:t>
            </a:r>
            <a:r>
              <a:rPr lang="tr-TR" sz="1800" b="0" dirty="0" smtClean="0"/>
              <a:t>MPPT </a:t>
            </a:r>
            <a:r>
              <a:rPr lang="tr-TR" sz="1800" b="0" dirty="0" err="1" smtClean="0"/>
              <a:t>Supercapacitor</a:t>
            </a:r>
            <a:r>
              <a:rPr lang="tr-TR" sz="1800" b="0" dirty="0" smtClean="0"/>
              <a:t> </a:t>
            </a:r>
            <a:r>
              <a:rPr lang="tr-TR" sz="1800" b="0" dirty="0" err="1" smtClean="0"/>
              <a:t>Charger</a:t>
            </a:r>
            <a:r>
              <a:rPr lang="en-US" sz="1800" b="0" dirty="0" smtClean="0"/>
              <a:t> </a:t>
            </a:r>
            <a:r>
              <a:rPr lang="en-US" sz="1800" b="0" dirty="0"/>
              <a:t>with a maximum of 12 V. The </a:t>
            </a:r>
            <a:r>
              <a:rPr lang="tr-TR" sz="1800" b="0" dirty="0" smtClean="0"/>
              <a:t>MPPT </a:t>
            </a:r>
            <a:r>
              <a:rPr lang="tr-TR" sz="1800" b="0" dirty="0" err="1" smtClean="0"/>
              <a:t>Supercapacitor</a:t>
            </a:r>
            <a:r>
              <a:rPr lang="tr-TR" sz="1800" b="0" dirty="0" smtClean="0"/>
              <a:t> </a:t>
            </a:r>
            <a:r>
              <a:rPr lang="tr-TR" sz="1800" b="0" dirty="0" err="1" smtClean="0"/>
              <a:t>Charger</a:t>
            </a:r>
            <a:r>
              <a:rPr lang="en-US" sz="1800" b="0" dirty="0" smtClean="0"/>
              <a:t> </a:t>
            </a:r>
            <a:r>
              <a:rPr lang="en-US" sz="1800" b="0" dirty="0"/>
              <a:t>will charge the supercapacitors using this value</a:t>
            </a:r>
            <a:r>
              <a:rPr lang="en-US" sz="1800" b="0" dirty="0" smtClean="0"/>
              <a:t>.</a:t>
            </a:r>
            <a:endParaRPr lang="en-US" sz="1800" b="0" dirty="0"/>
          </a:p>
          <a:p>
            <a:pPr marL="152400" indent="0">
              <a:buNone/>
            </a:pPr>
            <a:r>
              <a:rPr lang="tr-TR" sz="1800" b="0" dirty="0" smtClean="0"/>
              <a:t>- </a:t>
            </a:r>
            <a:r>
              <a:rPr lang="en-US" sz="1800" b="0" dirty="0" smtClean="0"/>
              <a:t>The </a:t>
            </a:r>
            <a:r>
              <a:rPr lang="tr-TR" sz="1800" b="0" dirty="0"/>
              <a:t>MPPT </a:t>
            </a:r>
            <a:r>
              <a:rPr lang="tr-TR" sz="1800" b="0" dirty="0" err="1"/>
              <a:t>Supercapacitor</a:t>
            </a:r>
            <a:r>
              <a:rPr lang="tr-TR" sz="1800" b="0" dirty="0"/>
              <a:t> </a:t>
            </a:r>
            <a:r>
              <a:rPr lang="tr-TR" sz="1800" b="0" dirty="0" err="1"/>
              <a:t>Charger</a:t>
            </a:r>
            <a:r>
              <a:rPr lang="en-US" sz="1800" b="0" dirty="0" smtClean="0"/>
              <a:t> </a:t>
            </a:r>
            <a:r>
              <a:rPr lang="en-US" sz="1800" b="0" dirty="0"/>
              <a:t>will be calibrated appropriately for charging the superconductors.</a:t>
            </a:r>
            <a:endParaRPr lang="tr-TR" sz="1800" b="0"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000" b="0" i="0" u="none" strike="noStrike" cap="none" smtClean="0">
                <a:solidFill>
                  <a:schemeClr val="dk1"/>
                </a:solidFill>
                <a:latin typeface="Arial"/>
                <a:ea typeface="Arial"/>
                <a:cs typeface="Arial"/>
                <a:sym typeface="Arial"/>
              </a:rPr>
              <a:pPr marL="0" marR="0" lvl="0" indent="0" algn="r" rtl="0">
                <a:spcBef>
                  <a:spcPts val="0"/>
                </a:spcBef>
                <a:spcAft>
                  <a:spcPts val="0"/>
                </a:spcAft>
                <a:buSzPct val="25000"/>
                <a:buNone/>
              </a:pPr>
              <a:t>81</a:t>
            </a:fld>
            <a:endParaRPr lang="en-US" sz="1000" b="0" i="0" u="none" strike="noStrike" cap="none">
              <a:solidFill>
                <a:schemeClr val="dk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5" name="Metin kutusu 4"/>
              <p:cNvSpPr txBox="1"/>
              <p:nvPr/>
            </p:nvSpPr>
            <p:spPr>
              <a:xfrm>
                <a:off x="1966055" y="3392997"/>
                <a:ext cx="99060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1800" i="1" smtClean="0">
                          <a:latin typeface="Cambria Math" panose="02040503050406030204" pitchFamily="18" charset="0"/>
                          <a:ea typeface="Cambria Math" panose="02040503050406030204" pitchFamily="18" charset="0"/>
                        </a:rPr>
                        <m:t>𝜏</m:t>
                      </m:r>
                      <m:r>
                        <a:rPr lang="tr-TR" sz="1800" b="0" i="1" smtClean="0">
                          <a:latin typeface="Cambria Math" panose="02040503050406030204" pitchFamily="18" charset="0"/>
                          <a:ea typeface="Cambria Math" panose="02040503050406030204" pitchFamily="18" charset="0"/>
                        </a:rPr>
                        <m:t>=</m:t>
                      </m:r>
                      <m:r>
                        <a:rPr lang="tr-TR" sz="1800" b="0" i="1" smtClean="0">
                          <a:latin typeface="Cambria Math" panose="02040503050406030204" pitchFamily="18" charset="0"/>
                          <a:ea typeface="Cambria Math" panose="02040503050406030204" pitchFamily="18" charset="0"/>
                        </a:rPr>
                        <m:t>𝑅</m:t>
                      </m:r>
                      <m:r>
                        <a:rPr lang="tr-TR" sz="1800" b="0" i="1" smtClean="0">
                          <a:latin typeface="Cambria Math" panose="02040503050406030204" pitchFamily="18" charset="0"/>
                          <a:ea typeface="Cambria Math" panose="02040503050406030204" pitchFamily="18" charset="0"/>
                        </a:rPr>
                        <m:t>×</m:t>
                      </m:r>
                      <m:r>
                        <a:rPr lang="tr-TR" sz="1800" b="0" i="1" smtClean="0">
                          <a:latin typeface="Cambria Math" panose="02040503050406030204" pitchFamily="18" charset="0"/>
                          <a:ea typeface="Cambria Math" panose="02040503050406030204" pitchFamily="18" charset="0"/>
                        </a:rPr>
                        <m:t>𝐶</m:t>
                      </m:r>
                    </m:oMath>
                  </m:oMathPara>
                </a14:m>
                <a:endParaRPr lang="tr-TR" sz="1800" dirty="0"/>
              </a:p>
            </p:txBody>
          </p:sp>
        </mc:Choice>
        <mc:Fallback xmlns="">
          <p:sp>
            <p:nvSpPr>
              <p:cNvPr id="5" name="Metin kutusu 4"/>
              <p:cNvSpPr txBox="1">
                <a:spLocks noRot="1" noChangeAspect="1" noMove="1" noResize="1" noEditPoints="1" noAdjustHandles="1" noChangeArrowheads="1" noChangeShapeType="1" noTextEdit="1"/>
              </p:cNvSpPr>
              <p:nvPr/>
            </p:nvSpPr>
            <p:spPr>
              <a:xfrm>
                <a:off x="1966055" y="3392997"/>
                <a:ext cx="990600" cy="276999"/>
              </a:xfrm>
              <a:prstGeom prst="rect">
                <a:avLst/>
              </a:prstGeom>
              <a:blipFill rotWithShape="0">
                <a:blip r:embed="rId2"/>
                <a:stretch>
                  <a:fillRect l="-5556" r="-6790" b="-8889"/>
                </a:stretch>
              </a:blipFill>
            </p:spPr>
            <p:txBody>
              <a:bodyPr/>
              <a:lstStyle/>
              <a:p>
                <a:r>
                  <a:rPr lang="tr-TR">
                    <a:noFill/>
                  </a:rPr>
                  <a:t> </a:t>
                </a:r>
              </a:p>
            </p:txBody>
          </p:sp>
        </mc:Fallback>
      </mc:AlternateContent>
      <p:cxnSp>
        <p:nvCxnSpPr>
          <p:cNvPr id="7" name="Düz Ok Bağlayıcısı 6"/>
          <p:cNvCxnSpPr>
            <a:stCxn id="5" idx="3"/>
            <a:endCxn id="10" idx="1"/>
          </p:cNvCxnSpPr>
          <p:nvPr/>
        </p:nvCxnSpPr>
        <p:spPr>
          <a:xfrm flipV="1">
            <a:off x="2956655" y="3528515"/>
            <a:ext cx="619626" cy="29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Metin kutusu 9"/>
          <p:cNvSpPr txBox="1"/>
          <p:nvPr/>
        </p:nvSpPr>
        <p:spPr>
          <a:xfrm>
            <a:off x="3576281" y="3343849"/>
            <a:ext cx="1685077" cy="369332"/>
          </a:xfrm>
          <a:prstGeom prst="rect">
            <a:avLst/>
          </a:prstGeom>
          <a:noFill/>
        </p:spPr>
        <p:txBody>
          <a:bodyPr wrap="none" rtlCol="0">
            <a:spAutoFit/>
          </a:bodyPr>
          <a:lstStyle/>
          <a:p>
            <a:r>
              <a:rPr lang="tr-TR" sz="1800" dirty="0" smtClean="0"/>
              <a:t>Time </a:t>
            </a:r>
            <a:r>
              <a:rPr lang="tr-TR" sz="1800" dirty="0" err="1" smtClean="0"/>
              <a:t>Constant</a:t>
            </a:r>
            <a:endParaRPr lang="tr-TR" sz="1800" dirty="0"/>
          </a:p>
        </p:txBody>
      </p:sp>
      <mc:AlternateContent xmlns:mc="http://schemas.openxmlformats.org/markup-compatibility/2006" xmlns:a14="http://schemas.microsoft.com/office/drawing/2010/main">
        <mc:Choice Requires="a14">
          <p:sp>
            <p:nvSpPr>
              <p:cNvPr id="15" name="Metin kutusu 14"/>
              <p:cNvSpPr txBox="1"/>
              <p:nvPr/>
            </p:nvSpPr>
            <p:spPr>
              <a:xfrm>
                <a:off x="1518312" y="3711695"/>
                <a:ext cx="990600" cy="276999"/>
              </a:xfrm>
              <a:prstGeom prst="rect">
                <a:avLst/>
              </a:prstGeom>
              <a:noFill/>
            </p:spPr>
            <p:txBody>
              <a:bodyPr wrap="square" lIns="0" tIns="0" rIns="0" bIns="0" rtlCol="0">
                <a:spAutoFit/>
              </a:bodyPr>
              <a:lstStyle/>
              <a:p>
                <a:r>
                  <a:rPr lang="tr-TR" sz="1800" b="0" dirty="0" smtClean="0">
                    <a:ea typeface="Cambria Math" panose="02040503050406030204" pitchFamily="18" charset="0"/>
                  </a:rPr>
                  <a:t>       </a:t>
                </a:r>
                <a14:m>
                  <m:oMath xmlns:m="http://schemas.openxmlformats.org/officeDocument/2006/math">
                    <m:r>
                      <a:rPr lang="tr-TR" sz="1800" b="0" i="1" smtClean="0">
                        <a:latin typeface="Cambria Math" panose="02040503050406030204" pitchFamily="18" charset="0"/>
                        <a:ea typeface="Cambria Math" panose="02040503050406030204" pitchFamily="18" charset="0"/>
                      </a:rPr>
                      <m:t>5</m:t>
                    </m:r>
                    <m:r>
                      <a:rPr lang="tr-TR" sz="1800" i="1" smtClean="0">
                        <a:latin typeface="Cambria Math" panose="02040503050406030204" pitchFamily="18" charset="0"/>
                        <a:ea typeface="Cambria Math" panose="02040503050406030204" pitchFamily="18" charset="0"/>
                      </a:rPr>
                      <m:t>𝜏</m:t>
                    </m:r>
                  </m:oMath>
                </a14:m>
                <a:endParaRPr lang="tr-TR" sz="2400" dirty="0"/>
              </a:p>
            </p:txBody>
          </p:sp>
        </mc:Choice>
        <mc:Fallback xmlns="">
          <p:sp>
            <p:nvSpPr>
              <p:cNvPr id="15" name="Metin kutusu 14"/>
              <p:cNvSpPr txBox="1">
                <a:spLocks noRot="1" noChangeAspect="1" noMove="1" noResize="1" noEditPoints="1" noAdjustHandles="1" noChangeArrowheads="1" noChangeShapeType="1" noTextEdit="1"/>
              </p:cNvSpPr>
              <p:nvPr/>
            </p:nvSpPr>
            <p:spPr>
              <a:xfrm>
                <a:off x="1518312" y="3711695"/>
                <a:ext cx="990600" cy="276999"/>
              </a:xfrm>
              <a:prstGeom prst="rect">
                <a:avLst/>
              </a:prstGeom>
              <a:blipFill rotWithShape="0">
                <a:blip r:embed="rId3"/>
                <a:stretch>
                  <a:fillRect b="-11111"/>
                </a:stretch>
              </a:blipFill>
            </p:spPr>
            <p:txBody>
              <a:bodyPr/>
              <a:lstStyle/>
              <a:p>
                <a:r>
                  <a:rPr lang="tr-TR">
                    <a:noFill/>
                  </a:rPr>
                  <a:t> </a:t>
                </a:r>
              </a:p>
            </p:txBody>
          </p:sp>
        </mc:Fallback>
      </mc:AlternateContent>
      <p:sp>
        <p:nvSpPr>
          <p:cNvPr id="16" name="Metin kutusu 15"/>
          <p:cNvSpPr txBox="1"/>
          <p:nvPr/>
        </p:nvSpPr>
        <p:spPr>
          <a:xfrm>
            <a:off x="2137938" y="3557806"/>
            <a:ext cx="425116" cy="584775"/>
          </a:xfrm>
          <a:prstGeom prst="rect">
            <a:avLst/>
          </a:prstGeom>
          <a:noFill/>
        </p:spPr>
        <p:txBody>
          <a:bodyPr wrap="none" rtlCol="0">
            <a:spAutoFit/>
          </a:bodyPr>
          <a:lstStyle/>
          <a:p>
            <a:r>
              <a:rPr lang="tr-TR" sz="3200" dirty="0" smtClean="0"/>
              <a:t>~</a:t>
            </a:r>
            <a:endParaRPr lang="tr-TR" sz="3200" dirty="0"/>
          </a:p>
        </p:txBody>
      </p:sp>
      <p:cxnSp>
        <p:nvCxnSpPr>
          <p:cNvPr id="17" name="Düz Ok Bağlayıcısı 16"/>
          <p:cNvCxnSpPr>
            <a:stCxn id="16" idx="3"/>
            <a:endCxn id="20" idx="1"/>
          </p:cNvCxnSpPr>
          <p:nvPr/>
        </p:nvCxnSpPr>
        <p:spPr>
          <a:xfrm>
            <a:off x="2563054" y="3850194"/>
            <a:ext cx="1013227" cy="14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Metin kutusu 19"/>
          <p:cNvSpPr txBox="1"/>
          <p:nvPr/>
        </p:nvSpPr>
        <p:spPr>
          <a:xfrm>
            <a:off x="3576281" y="3667015"/>
            <a:ext cx="4878259" cy="369332"/>
          </a:xfrm>
          <a:prstGeom prst="rect">
            <a:avLst/>
          </a:prstGeom>
          <a:noFill/>
        </p:spPr>
        <p:txBody>
          <a:bodyPr wrap="none" rtlCol="0">
            <a:spAutoFit/>
          </a:bodyPr>
          <a:lstStyle/>
          <a:p>
            <a:r>
              <a:rPr lang="tr-TR" sz="1800" dirty="0" err="1" smtClean="0"/>
              <a:t>Charging</a:t>
            </a:r>
            <a:r>
              <a:rPr lang="tr-TR" sz="1800" dirty="0" smtClean="0"/>
              <a:t> </a:t>
            </a:r>
            <a:r>
              <a:rPr lang="tr-TR" sz="1800" dirty="0" err="1" smtClean="0"/>
              <a:t>and</a:t>
            </a:r>
            <a:r>
              <a:rPr lang="tr-TR" sz="1800" dirty="0" smtClean="0"/>
              <a:t> </a:t>
            </a:r>
            <a:r>
              <a:rPr lang="tr-TR" sz="1800" dirty="0" err="1" smtClean="0"/>
              <a:t>Discharging</a:t>
            </a:r>
            <a:r>
              <a:rPr lang="tr-TR" sz="1800" dirty="0" smtClean="0"/>
              <a:t> Time </a:t>
            </a:r>
            <a:r>
              <a:rPr lang="tr-TR" sz="1800" dirty="0" err="1" smtClean="0"/>
              <a:t>for</a:t>
            </a:r>
            <a:r>
              <a:rPr lang="tr-TR" sz="1800" dirty="0" smtClean="0"/>
              <a:t> RC </a:t>
            </a:r>
            <a:r>
              <a:rPr lang="tr-TR" sz="1800" dirty="0" err="1" smtClean="0"/>
              <a:t>Circuit</a:t>
            </a:r>
            <a:endParaRPr lang="tr-TR" sz="1800" dirty="0"/>
          </a:p>
        </p:txBody>
      </p:sp>
      <p:sp>
        <p:nvSpPr>
          <p:cNvPr id="24" name="Metin kutusu 23"/>
          <p:cNvSpPr txBox="1"/>
          <p:nvPr/>
        </p:nvSpPr>
        <p:spPr>
          <a:xfrm>
            <a:off x="487486" y="4530545"/>
            <a:ext cx="3542958" cy="369332"/>
          </a:xfrm>
          <a:prstGeom prst="rect">
            <a:avLst/>
          </a:prstGeom>
          <a:noFill/>
        </p:spPr>
        <p:txBody>
          <a:bodyPr wrap="none" rtlCol="0">
            <a:spAutoFit/>
          </a:bodyPr>
          <a:lstStyle/>
          <a:p>
            <a:r>
              <a:rPr lang="tr-TR" sz="1600" dirty="0" smtClean="0"/>
              <a:t>- </a:t>
            </a:r>
            <a:r>
              <a:rPr lang="tr-TR" sz="1800" dirty="0" err="1" smtClean="0"/>
              <a:t>Our</a:t>
            </a:r>
            <a:r>
              <a:rPr lang="tr-TR" sz="1800" dirty="0" smtClean="0"/>
              <a:t> time </a:t>
            </a:r>
            <a:r>
              <a:rPr lang="tr-TR" sz="1800" dirty="0" err="1"/>
              <a:t>c</a:t>
            </a:r>
            <a:r>
              <a:rPr lang="tr-TR" sz="1800" dirty="0" err="1" smtClean="0"/>
              <a:t>onstant</a:t>
            </a:r>
            <a:r>
              <a:rPr lang="tr-TR" sz="1800" dirty="0" smtClean="0"/>
              <a:t> </a:t>
            </a:r>
            <a:r>
              <a:rPr lang="tr-TR" sz="1800" dirty="0" err="1" smtClean="0"/>
              <a:t>value</a:t>
            </a:r>
            <a:r>
              <a:rPr lang="tr-TR" sz="1800" dirty="0" smtClean="0"/>
              <a:t> is 0.1 s</a:t>
            </a:r>
            <a:endParaRPr lang="tr-TR" sz="1800" dirty="0"/>
          </a:p>
        </p:txBody>
      </p:sp>
    </p:spTree>
    <p:extLst>
      <p:ext uri="{BB962C8B-B14F-4D97-AF65-F5344CB8AC3E}">
        <p14:creationId xmlns:p14="http://schemas.microsoft.com/office/powerpoint/2010/main" val="27196670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Battery Trade &amp; Selection</a:t>
            </a:r>
          </a:p>
        </p:txBody>
      </p:sp>
      <p:sp>
        <p:nvSpPr>
          <p:cNvPr id="722" name="Shape 72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23" name="Shape 723"/>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82</a:t>
            </a:fld>
            <a:endParaRPr lang="en-US" sz="1000" b="0" i="0" u="none" strike="noStrike" cap="none">
              <a:solidFill>
                <a:schemeClr val="dk1"/>
              </a:solidFill>
              <a:latin typeface="Arial"/>
              <a:ea typeface="Arial"/>
              <a:cs typeface="Arial"/>
              <a:sym typeface="Arial"/>
            </a:endParaRPr>
          </a:p>
        </p:txBody>
      </p:sp>
      <p:graphicFrame>
        <p:nvGraphicFramePr>
          <p:cNvPr id="8" name="Tablo 7"/>
          <p:cNvGraphicFramePr>
            <a:graphicFrameLocks noGrp="1"/>
          </p:cNvGraphicFramePr>
          <p:nvPr>
            <p:extLst>
              <p:ext uri="{D42A27DB-BD31-4B8C-83A1-F6EECF244321}">
                <p14:modId xmlns:p14="http://schemas.microsoft.com/office/powerpoint/2010/main" val="3468183710"/>
              </p:ext>
            </p:extLst>
          </p:nvPr>
        </p:nvGraphicFramePr>
        <p:xfrm>
          <a:off x="272956" y="1050876"/>
          <a:ext cx="8584440" cy="1907047"/>
        </p:xfrm>
        <a:graphic>
          <a:graphicData uri="http://schemas.openxmlformats.org/drawingml/2006/table">
            <a:tbl>
              <a:tblPr firstRow="1" bandRow="1">
                <a:tableStyleId>{284E427A-3D55-4303-BF80-6455036E1DE7}</a:tableStyleId>
              </a:tblPr>
              <a:tblGrid>
                <a:gridCol w="1632044"/>
                <a:gridCol w="1229436"/>
                <a:gridCol w="1513764"/>
                <a:gridCol w="1347716"/>
                <a:gridCol w="1430740"/>
                <a:gridCol w="1430740"/>
              </a:tblGrid>
              <a:tr h="504967">
                <a:tc>
                  <a:txBody>
                    <a:bodyPr/>
                    <a:lstStyle/>
                    <a:p>
                      <a:pPr algn="ctr"/>
                      <a:r>
                        <a:rPr lang="tr-TR" sz="1600" dirty="0" smtClean="0"/>
                        <a:t>Alkaline </a:t>
                      </a:r>
                      <a:r>
                        <a:rPr lang="tr-TR" sz="1600" dirty="0" err="1" smtClean="0"/>
                        <a:t>Battery</a:t>
                      </a:r>
                      <a:endParaRPr lang="tr-TR" sz="1600" dirty="0"/>
                    </a:p>
                  </a:txBody>
                  <a:tcPr/>
                </a:tc>
                <a:tc>
                  <a:txBody>
                    <a:bodyPr/>
                    <a:lstStyle/>
                    <a:p>
                      <a:pPr algn="ctr"/>
                      <a:r>
                        <a:rPr lang="tr-TR" sz="1600" dirty="0" smtClean="0"/>
                        <a:t>Cell </a:t>
                      </a:r>
                      <a:r>
                        <a:rPr lang="tr-TR" sz="1600" dirty="0" err="1" smtClean="0"/>
                        <a:t>Voltage</a:t>
                      </a:r>
                      <a:endParaRPr lang="tr-TR" sz="1600" dirty="0"/>
                    </a:p>
                  </a:txBody>
                  <a:tcPr/>
                </a:tc>
                <a:tc>
                  <a:txBody>
                    <a:bodyPr/>
                    <a:lstStyle/>
                    <a:p>
                      <a:pPr algn="ctr"/>
                      <a:r>
                        <a:rPr lang="tr-TR" sz="1600" dirty="0" err="1" smtClean="0"/>
                        <a:t>Rechargeable</a:t>
                      </a:r>
                      <a:endParaRPr lang="tr-TR" sz="1600" dirty="0"/>
                    </a:p>
                  </a:txBody>
                  <a:tcPr/>
                </a:tc>
                <a:tc>
                  <a:txBody>
                    <a:bodyPr/>
                    <a:lstStyle/>
                    <a:p>
                      <a:pPr algn="ctr"/>
                      <a:r>
                        <a:rPr lang="tr-TR" sz="1600" dirty="0" err="1" smtClean="0"/>
                        <a:t>Energy</a:t>
                      </a:r>
                      <a:r>
                        <a:rPr lang="tr-TR" sz="1600" dirty="0" smtClean="0"/>
                        <a:t> Storage</a:t>
                      </a:r>
                      <a:endParaRPr lang="tr-TR" sz="1600" dirty="0"/>
                    </a:p>
                  </a:txBody>
                  <a:tcPr/>
                </a:tc>
                <a:tc>
                  <a:txBody>
                    <a:bodyPr/>
                    <a:lstStyle/>
                    <a:p>
                      <a:pPr algn="ctr"/>
                      <a:r>
                        <a:rPr lang="tr-TR" sz="1600" dirty="0" err="1" smtClean="0"/>
                        <a:t>Weight</a:t>
                      </a:r>
                      <a:endParaRPr lang="tr-TR" sz="1600" dirty="0"/>
                    </a:p>
                  </a:txBody>
                  <a:tcPr/>
                </a:tc>
                <a:tc>
                  <a:txBody>
                    <a:bodyPr/>
                    <a:lstStyle/>
                    <a:p>
                      <a:pPr algn="ctr"/>
                      <a:r>
                        <a:rPr lang="tr-TR" sz="1600" dirty="0" err="1" smtClean="0"/>
                        <a:t>Cost</a:t>
                      </a:r>
                      <a:endParaRPr lang="tr-TR" sz="1600" dirty="0"/>
                    </a:p>
                  </a:txBody>
                  <a:tcPr/>
                </a:tc>
              </a:tr>
              <a:tr h="504967">
                <a:tc>
                  <a:txBody>
                    <a:bodyPr/>
                    <a:lstStyle/>
                    <a:p>
                      <a:pPr algn="ctr"/>
                      <a:r>
                        <a:rPr lang="tr-TR" sz="1600" dirty="0" smtClean="0"/>
                        <a:t>CR2032 (x3)</a:t>
                      </a:r>
                      <a:endParaRPr lang="tr-TR" sz="1600" dirty="0"/>
                    </a:p>
                  </a:txBody>
                  <a:tcPr/>
                </a:tc>
                <a:tc>
                  <a:txBody>
                    <a:bodyPr/>
                    <a:lstStyle/>
                    <a:p>
                      <a:pPr algn="ctr"/>
                      <a:r>
                        <a:rPr lang="tr-TR" sz="1600" dirty="0" smtClean="0"/>
                        <a:t>3V</a:t>
                      </a:r>
                      <a:r>
                        <a:rPr lang="tr-TR" sz="1600" baseline="0" dirty="0" smtClean="0"/>
                        <a:t> x 3</a:t>
                      </a:r>
                      <a:endParaRPr lang="tr-TR" sz="1600" dirty="0"/>
                    </a:p>
                  </a:txBody>
                  <a:tcPr/>
                </a:tc>
                <a:tc>
                  <a:txBody>
                    <a:bodyPr/>
                    <a:lstStyle/>
                    <a:p>
                      <a:pPr algn="ctr"/>
                      <a:r>
                        <a:rPr lang="tr-TR" sz="1600" dirty="0" smtClean="0"/>
                        <a:t>No</a:t>
                      </a:r>
                      <a:endParaRPr lang="tr-TR" sz="1600" dirty="0"/>
                    </a:p>
                  </a:txBody>
                  <a:tcPr/>
                </a:tc>
                <a:tc>
                  <a:txBody>
                    <a:bodyPr/>
                    <a:lstStyle/>
                    <a:p>
                      <a:pPr algn="ctr"/>
                      <a:r>
                        <a:rPr lang="tr-TR" sz="1600" dirty="0" smtClean="0"/>
                        <a:t>225mAh</a:t>
                      </a:r>
                      <a:endParaRPr lang="tr-TR" sz="1600" dirty="0"/>
                    </a:p>
                  </a:txBody>
                  <a:tcPr/>
                </a:tc>
                <a:tc>
                  <a:txBody>
                    <a:bodyPr/>
                    <a:lstStyle/>
                    <a:p>
                      <a:pPr algn="ctr"/>
                      <a:r>
                        <a:rPr lang="tr-TR" sz="1600" dirty="0" smtClean="0"/>
                        <a:t>9</a:t>
                      </a:r>
                      <a:r>
                        <a:rPr lang="tr-TR" sz="1600" baseline="0" dirty="0" smtClean="0"/>
                        <a:t> </a:t>
                      </a:r>
                      <a:r>
                        <a:rPr lang="tr-TR" sz="1600" dirty="0" smtClean="0"/>
                        <a:t>g</a:t>
                      </a:r>
                      <a:endParaRPr lang="tr-TR" sz="1600" dirty="0"/>
                    </a:p>
                  </a:txBody>
                  <a:tcPr/>
                </a:tc>
                <a:tc>
                  <a:txBody>
                    <a:bodyPr/>
                    <a:lstStyle/>
                    <a:p>
                      <a:pPr algn="ctr"/>
                      <a:r>
                        <a:rPr lang="tr-TR" sz="1600" dirty="0" smtClean="0"/>
                        <a:t>8.37 $</a:t>
                      </a:r>
                      <a:endParaRPr lang="tr-TR" sz="1600" dirty="0"/>
                    </a:p>
                  </a:txBody>
                  <a:tcPr/>
                </a:tc>
              </a:tr>
              <a:tr h="504967">
                <a:tc>
                  <a:txBody>
                    <a:bodyPr/>
                    <a:lstStyle/>
                    <a:p>
                      <a:pPr algn="ctr"/>
                      <a:r>
                        <a:rPr lang="tr-TR" sz="1600" dirty="0" smtClean="0"/>
                        <a:t>1604A Alkaline-</a:t>
                      </a:r>
                      <a:r>
                        <a:rPr lang="tr-TR" sz="1600" dirty="0" err="1" smtClean="0"/>
                        <a:t>Manganese</a:t>
                      </a:r>
                      <a:r>
                        <a:rPr lang="tr-TR" sz="1600" dirty="0" smtClean="0"/>
                        <a:t> </a:t>
                      </a:r>
                      <a:r>
                        <a:rPr lang="tr-TR" sz="1600" dirty="0" err="1" smtClean="0"/>
                        <a:t>Dioxide</a:t>
                      </a:r>
                      <a:r>
                        <a:rPr lang="tr-TR" sz="1600" dirty="0" smtClean="0"/>
                        <a:t> </a:t>
                      </a:r>
                      <a:r>
                        <a:rPr lang="tr-TR" sz="1600" dirty="0" err="1" smtClean="0"/>
                        <a:t>Battery</a:t>
                      </a:r>
                      <a:endParaRPr lang="tr-TR" sz="1600" dirty="0"/>
                    </a:p>
                  </a:txBody>
                  <a:tcPr/>
                </a:tc>
                <a:tc>
                  <a:txBody>
                    <a:bodyPr/>
                    <a:lstStyle/>
                    <a:p>
                      <a:pPr algn="ctr"/>
                      <a:endParaRPr lang="tr-TR" sz="1600" dirty="0" smtClean="0"/>
                    </a:p>
                    <a:p>
                      <a:pPr algn="ctr"/>
                      <a:r>
                        <a:rPr lang="tr-TR" sz="1600" dirty="0" smtClean="0"/>
                        <a:t> 9V</a:t>
                      </a:r>
                      <a:endParaRPr lang="tr-TR" sz="1600" dirty="0"/>
                    </a:p>
                  </a:txBody>
                  <a:tcPr/>
                </a:tc>
                <a:tc>
                  <a:txBody>
                    <a:bodyPr/>
                    <a:lstStyle/>
                    <a:p>
                      <a:pPr algn="ctr"/>
                      <a:endParaRPr lang="tr-TR" sz="1600" dirty="0" smtClean="0"/>
                    </a:p>
                    <a:p>
                      <a:pPr algn="ctr"/>
                      <a:r>
                        <a:rPr lang="tr-TR" sz="1600" dirty="0" smtClean="0"/>
                        <a:t>No</a:t>
                      </a:r>
                      <a:endParaRPr lang="tr-TR" sz="1600" dirty="0"/>
                    </a:p>
                  </a:txBody>
                  <a:tcPr/>
                </a:tc>
                <a:tc>
                  <a:txBody>
                    <a:bodyPr/>
                    <a:lstStyle/>
                    <a:p>
                      <a:pPr algn="ctr"/>
                      <a:endParaRPr lang="tr-TR" sz="1600" dirty="0" smtClean="0"/>
                    </a:p>
                    <a:p>
                      <a:pPr algn="ctr"/>
                      <a:r>
                        <a:rPr lang="tr-TR" sz="1600" dirty="0" smtClean="0"/>
                        <a:t>1800mAh</a:t>
                      </a:r>
                      <a:endParaRPr lang="tr-TR" sz="1600" dirty="0"/>
                    </a:p>
                  </a:txBody>
                  <a:tcPr/>
                </a:tc>
                <a:tc>
                  <a:txBody>
                    <a:bodyPr/>
                    <a:lstStyle/>
                    <a:p>
                      <a:pPr algn="ctr"/>
                      <a:endParaRPr lang="tr-TR" sz="1600" dirty="0" smtClean="0"/>
                    </a:p>
                    <a:p>
                      <a:pPr algn="ctr"/>
                      <a:r>
                        <a:rPr lang="tr-TR" sz="1600" dirty="0" smtClean="0"/>
                        <a:t>45 g</a:t>
                      </a:r>
                      <a:endParaRPr lang="tr-TR" sz="1600" dirty="0"/>
                    </a:p>
                  </a:txBody>
                  <a:tcPr/>
                </a:tc>
                <a:tc>
                  <a:txBody>
                    <a:bodyPr/>
                    <a:lstStyle/>
                    <a:p>
                      <a:pPr algn="ctr"/>
                      <a:endParaRPr lang="tr-TR" sz="1600" dirty="0" smtClean="0"/>
                    </a:p>
                    <a:p>
                      <a:pPr algn="ctr"/>
                      <a:r>
                        <a:rPr lang="tr-TR" sz="1600" dirty="0" smtClean="0"/>
                        <a:t>15.35 $</a:t>
                      </a:r>
                      <a:endParaRPr lang="tr-TR" sz="1600" dirty="0"/>
                    </a:p>
                  </a:txBody>
                  <a:tcPr/>
                </a:tc>
              </a:tr>
            </a:tbl>
          </a:graphicData>
        </a:graphic>
      </p:graphicFrame>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03" y="3807725"/>
            <a:ext cx="2064224" cy="2028763"/>
          </a:xfrm>
          <a:prstGeom prst="rect">
            <a:avLst/>
          </a:prstGeom>
        </p:spPr>
      </p:pic>
      <p:sp>
        <p:nvSpPr>
          <p:cNvPr id="10" name="Metin kutusu 9"/>
          <p:cNvSpPr txBox="1"/>
          <p:nvPr/>
        </p:nvSpPr>
        <p:spPr>
          <a:xfrm>
            <a:off x="272956" y="3222950"/>
            <a:ext cx="8478672" cy="584775"/>
          </a:xfrm>
          <a:prstGeom prst="rect">
            <a:avLst/>
          </a:prstGeom>
          <a:noFill/>
        </p:spPr>
        <p:txBody>
          <a:bodyPr wrap="square" rtlCol="0">
            <a:spAutoFit/>
          </a:bodyPr>
          <a:lstStyle/>
          <a:p>
            <a:r>
              <a:rPr lang="tr-TR" sz="1800" b="1" dirty="0" err="1" smtClean="0"/>
              <a:t>Selected</a:t>
            </a:r>
            <a:r>
              <a:rPr lang="tr-TR" sz="1800" b="1" dirty="0" smtClean="0"/>
              <a:t> </a:t>
            </a:r>
            <a:r>
              <a:rPr lang="tr-TR" sz="1800" b="1" dirty="0" err="1" smtClean="0"/>
              <a:t>Container</a:t>
            </a:r>
            <a:r>
              <a:rPr lang="tr-TR" sz="1800" b="1" dirty="0" smtClean="0"/>
              <a:t> </a:t>
            </a:r>
            <a:r>
              <a:rPr lang="tr-TR" sz="1800" b="1" dirty="0" err="1" smtClean="0"/>
              <a:t>Power</a:t>
            </a:r>
            <a:r>
              <a:rPr lang="tr-TR" sz="1800" b="1" dirty="0" smtClean="0"/>
              <a:t> Source</a:t>
            </a:r>
            <a:r>
              <a:rPr lang="tr-TR" sz="1800" dirty="0" smtClean="0"/>
              <a:t>: 1604A </a:t>
            </a:r>
            <a:r>
              <a:rPr lang="tr-TR" sz="1800" dirty="0"/>
              <a:t>Alkaline-</a:t>
            </a:r>
            <a:r>
              <a:rPr lang="tr-TR" sz="1800" dirty="0" err="1"/>
              <a:t>Manganese</a:t>
            </a:r>
            <a:r>
              <a:rPr lang="tr-TR" sz="1800" dirty="0"/>
              <a:t> </a:t>
            </a:r>
            <a:r>
              <a:rPr lang="tr-TR" sz="1800" dirty="0" err="1"/>
              <a:t>Dioxide</a:t>
            </a:r>
            <a:r>
              <a:rPr lang="tr-TR" sz="1800" dirty="0"/>
              <a:t> </a:t>
            </a:r>
            <a:r>
              <a:rPr lang="tr-TR" sz="1800" dirty="0" err="1"/>
              <a:t>Battery</a:t>
            </a:r>
            <a:endParaRPr lang="tr-TR" sz="1800" dirty="0"/>
          </a:p>
          <a:p>
            <a:endParaRPr lang="tr-TR" dirty="0"/>
          </a:p>
        </p:txBody>
      </p:sp>
      <p:sp>
        <p:nvSpPr>
          <p:cNvPr id="11" name="Metin kutusu 10"/>
          <p:cNvSpPr txBox="1"/>
          <p:nvPr/>
        </p:nvSpPr>
        <p:spPr>
          <a:xfrm>
            <a:off x="2743201" y="3942125"/>
            <a:ext cx="5943598" cy="1200329"/>
          </a:xfrm>
          <a:prstGeom prst="rect">
            <a:avLst/>
          </a:prstGeom>
          <a:noFill/>
        </p:spPr>
        <p:txBody>
          <a:bodyPr wrap="square" rtlCol="0">
            <a:spAutoFit/>
          </a:bodyPr>
          <a:lstStyle/>
          <a:p>
            <a:pPr marL="285750" indent="-285750">
              <a:buFont typeface="Arial" panose="020B0604020202020204" pitchFamily="34" charset="0"/>
              <a:buChar char="•"/>
            </a:pPr>
            <a:r>
              <a:rPr lang="tr-TR" sz="1800" dirty="0" err="1" smtClean="0"/>
              <a:t>Long</a:t>
            </a:r>
            <a:r>
              <a:rPr lang="tr-TR" sz="1800" dirty="0" smtClean="0"/>
              <a:t> </a:t>
            </a:r>
            <a:r>
              <a:rPr lang="tr-TR" sz="1800" dirty="0" err="1" smtClean="0"/>
              <a:t>working</a:t>
            </a:r>
            <a:r>
              <a:rPr lang="tr-TR" sz="1800" dirty="0" smtClean="0"/>
              <a:t> time</a:t>
            </a:r>
          </a:p>
          <a:p>
            <a:pPr marL="285750" indent="-285750">
              <a:buFont typeface="Arial" panose="020B0604020202020204" pitchFamily="34" charset="0"/>
              <a:buChar char="•"/>
            </a:pPr>
            <a:r>
              <a:rPr lang="tr-TR" sz="1800" dirty="0" smtClean="0"/>
              <a:t>High </a:t>
            </a:r>
            <a:r>
              <a:rPr lang="tr-TR" sz="1800" dirty="0" err="1" smtClean="0"/>
              <a:t>power</a:t>
            </a:r>
            <a:r>
              <a:rPr lang="tr-TR" sz="1800" dirty="0" smtClean="0"/>
              <a:t> </a:t>
            </a:r>
            <a:r>
              <a:rPr lang="tr-TR" sz="1800" dirty="0" err="1" smtClean="0"/>
              <a:t>storage</a:t>
            </a:r>
            <a:r>
              <a:rPr lang="tr-TR" sz="1800" dirty="0" smtClean="0"/>
              <a:t> </a:t>
            </a:r>
            <a:r>
              <a:rPr lang="tr-TR" sz="1800" dirty="0" err="1" smtClean="0"/>
              <a:t>capacity</a:t>
            </a:r>
            <a:endParaRPr lang="tr-TR" sz="1800" dirty="0" smtClean="0"/>
          </a:p>
          <a:p>
            <a:pPr marL="285750" indent="-285750">
              <a:buFont typeface="Arial" panose="020B0604020202020204" pitchFamily="34" charset="0"/>
              <a:buChar char="•"/>
            </a:pPr>
            <a:r>
              <a:rPr lang="tr-TR" sz="1800" dirty="0" err="1" smtClean="0"/>
              <a:t>Appropriate</a:t>
            </a:r>
            <a:r>
              <a:rPr lang="tr-TR" sz="1800" dirty="0" smtClean="0"/>
              <a:t>  </a:t>
            </a:r>
            <a:r>
              <a:rPr lang="tr-TR" sz="1800" dirty="0" err="1" smtClean="0"/>
              <a:t>weight</a:t>
            </a:r>
            <a:endParaRPr lang="tr-TR" sz="1800" dirty="0" smtClean="0"/>
          </a:p>
          <a:p>
            <a:pPr marL="285750" indent="-285750">
              <a:buFont typeface="Arial" panose="020B0604020202020204" pitchFamily="34" charset="0"/>
              <a:buChar char="•"/>
            </a:pPr>
            <a:r>
              <a:rPr lang="tr-TR" sz="1800" dirty="0" err="1" smtClean="0"/>
              <a:t>Confortable</a:t>
            </a:r>
            <a:r>
              <a:rPr lang="tr-TR" sz="1800" dirty="0" smtClean="0"/>
              <a:t> </a:t>
            </a:r>
            <a:r>
              <a:rPr lang="tr-TR" sz="1800" dirty="0" err="1" smtClean="0"/>
              <a:t>connection</a:t>
            </a:r>
            <a:endParaRPr lang="tr-TR" sz="18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30" name="Shape 73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83</a:t>
            </a:fld>
            <a:endParaRPr lang="en-US" sz="1000" b="0" i="0" u="none" strike="noStrike" cap="none">
              <a:solidFill>
                <a:schemeClr val="dk1"/>
              </a:solidFill>
              <a:latin typeface="Arial"/>
              <a:ea typeface="Arial"/>
              <a:cs typeface="Arial"/>
              <a:sym typeface="Arial"/>
            </a:endParaRPr>
          </a:p>
        </p:txBody>
      </p:sp>
      <p:sp>
        <p:nvSpPr>
          <p:cNvPr id="731" name="Shape 731"/>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Power Budget</a:t>
            </a:r>
          </a:p>
        </p:txBody>
      </p:sp>
      <p:sp>
        <p:nvSpPr>
          <p:cNvPr id="733" name="Shape 733"/>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734" name="Shape 73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9" name="Tablo 8"/>
          <p:cNvGraphicFramePr>
            <a:graphicFrameLocks noGrp="1"/>
          </p:cNvGraphicFramePr>
          <p:nvPr>
            <p:extLst>
              <p:ext uri="{D42A27DB-BD31-4B8C-83A1-F6EECF244321}">
                <p14:modId xmlns:p14="http://schemas.microsoft.com/office/powerpoint/2010/main" val="2027853230"/>
              </p:ext>
            </p:extLst>
          </p:nvPr>
        </p:nvGraphicFramePr>
        <p:xfrm>
          <a:off x="228600" y="1078173"/>
          <a:ext cx="8683392" cy="5212080"/>
        </p:xfrm>
        <a:graphic>
          <a:graphicData uri="http://schemas.openxmlformats.org/drawingml/2006/table">
            <a:tbl>
              <a:tblPr firstRow="1" bandRow="1">
                <a:tableStyleId>{284E427A-3D55-4303-BF80-6455036E1DE7}</a:tableStyleId>
              </a:tblPr>
              <a:tblGrid>
                <a:gridCol w="1524000"/>
                <a:gridCol w="1524000"/>
                <a:gridCol w="1447800"/>
                <a:gridCol w="1293128"/>
                <a:gridCol w="1447232"/>
                <a:gridCol w="1447232"/>
              </a:tblGrid>
              <a:tr h="504014">
                <a:tc>
                  <a:txBody>
                    <a:bodyPr/>
                    <a:lstStyle/>
                    <a:p>
                      <a:pPr algn="ctr"/>
                      <a:r>
                        <a:rPr lang="tr-TR" sz="1600" dirty="0" smtClean="0"/>
                        <a:t>Components</a:t>
                      </a:r>
                      <a:endParaRPr lang="tr-TR" sz="1600" dirty="0"/>
                    </a:p>
                  </a:txBody>
                  <a:tcPr/>
                </a:tc>
                <a:tc>
                  <a:txBody>
                    <a:bodyPr/>
                    <a:lstStyle/>
                    <a:p>
                      <a:pPr algn="ctr"/>
                      <a:r>
                        <a:rPr lang="tr-TR" sz="1600" b="1" i="0" u="none" strike="noStrike" cap="none" baseline="0" dirty="0" err="1" smtClean="0">
                          <a:solidFill>
                            <a:schemeClr val="lt1"/>
                          </a:solidFill>
                          <a:latin typeface="+mn-lt"/>
                          <a:ea typeface="+mn-ea"/>
                          <a:cs typeface="+mn-cs"/>
                          <a:sym typeface="Arial"/>
                        </a:rPr>
                        <a:t>Power</a:t>
                      </a:r>
                      <a:r>
                        <a:rPr lang="tr-TR" sz="1600" b="1" i="0" u="none" strike="noStrike" cap="none" baseline="0" dirty="0" smtClean="0">
                          <a:solidFill>
                            <a:schemeClr val="lt1"/>
                          </a:solidFill>
                          <a:latin typeface="+mn-lt"/>
                          <a:ea typeface="+mn-ea"/>
                          <a:cs typeface="+mn-cs"/>
                          <a:sym typeface="Arial"/>
                        </a:rPr>
                        <a:t> </a:t>
                      </a:r>
                      <a:r>
                        <a:rPr lang="tr-TR" sz="1600" b="1" i="0" u="none" strike="noStrike" cap="none" baseline="0" dirty="0" err="1" smtClean="0">
                          <a:solidFill>
                            <a:schemeClr val="lt1"/>
                          </a:solidFill>
                          <a:latin typeface="+mn-lt"/>
                          <a:ea typeface="+mn-ea"/>
                          <a:cs typeface="+mn-cs"/>
                          <a:sym typeface="Arial"/>
                        </a:rPr>
                        <a:t>Consumption</a:t>
                      </a:r>
                      <a:r>
                        <a:rPr lang="tr-TR" sz="1600" b="1" i="0" u="none" strike="noStrike" cap="none" baseline="0" dirty="0" smtClean="0">
                          <a:solidFill>
                            <a:schemeClr val="lt1"/>
                          </a:solidFill>
                          <a:latin typeface="+mn-lt"/>
                          <a:ea typeface="+mn-ea"/>
                          <a:cs typeface="+mn-cs"/>
                          <a:sym typeface="Arial"/>
                        </a:rPr>
                        <a:t>    </a:t>
                      </a:r>
                    </a:p>
                    <a:p>
                      <a:pPr algn="ctr"/>
                      <a:r>
                        <a:rPr lang="tr-TR" sz="1600" b="1" i="0" u="none" strike="noStrike" cap="none" baseline="0" dirty="0" smtClean="0">
                          <a:solidFill>
                            <a:schemeClr val="lt1"/>
                          </a:solidFill>
                          <a:latin typeface="+mn-lt"/>
                          <a:ea typeface="+mn-ea"/>
                          <a:cs typeface="+mn-cs"/>
                          <a:sym typeface="Arial"/>
                        </a:rPr>
                        <a:t> (</a:t>
                      </a:r>
                      <a:r>
                        <a:rPr lang="tr-TR" sz="1600" b="1" i="0" u="none" strike="noStrike" cap="none" baseline="0" dirty="0" err="1" smtClean="0">
                          <a:solidFill>
                            <a:schemeClr val="lt1"/>
                          </a:solidFill>
                          <a:latin typeface="+mn-lt"/>
                          <a:ea typeface="+mn-ea"/>
                          <a:cs typeface="+mn-cs"/>
                          <a:sym typeface="Arial"/>
                        </a:rPr>
                        <a:t>mW</a:t>
                      </a:r>
                      <a:r>
                        <a:rPr lang="tr-TR" sz="1600" b="1" i="0" u="none" strike="noStrike" cap="none" baseline="0" dirty="0" smtClean="0">
                          <a:solidFill>
                            <a:schemeClr val="lt1"/>
                          </a:solidFill>
                          <a:latin typeface="+mn-lt"/>
                          <a:ea typeface="+mn-ea"/>
                          <a:cs typeface="+mn-cs"/>
                          <a:sym typeface="Arial"/>
                        </a:rPr>
                        <a:t>)</a:t>
                      </a:r>
                      <a:r>
                        <a:rPr lang="tr-TR" sz="1600" b="0" i="0" u="none" strike="noStrike" cap="none" baseline="0" dirty="0" smtClean="0">
                          <a:solidFill>
                            <a:schemeClr val="lt1"/>
                          </a:solidFill>
                          <a:latin typeface="+mn-lt"/>
                          <a:ea typeface="+mn-ea"/>
                          <a:cs typeface="+mn-cs"/>
                          <a:sym typeface="Arial"/>
                        </a:rPr>
                        <a:t>	</a:t>
                      </a:r>
                    </a:p>
                  </a:txBody>
                  <a:tcPr/>
                </a:tc>
                <a:tc>
                  <a:txBody>
                    <a:bodyPr/>
                    <a:lstStyle/>
                    <a:p>
                      <a:pPr algn="ctr"/>
                      <a:endParaRPr lang="tr-TR" sz="1600" dirty="0" smtClean="0"/>
                    </a:p>
                    <a:p>
                      <a:pPr algn="ctr"/>
                      <a:r>
                        <a:rPr lang="tr-TR" sz="1600" dirty="0" err="1" smtClean="0"/>
                        <a:t>Current</a:t>
                      </a:r>
                      <a:r>
                        <a:rPr lang="tr-TR" sz="1600" dirty="0" smtClean="0"/>
                        <a:t>(</a:t>
                      </a:r>
                      <a:r>
                        <a:rPr lang="tr-TR" sz="1600" dirty="0" err="1" smtClean="0"/>
                        <a:t>mA</a:t>
                      </a:r>
                      <a:r>
                        <a:rPr lang="tr-TR" sz="1600" dirty="0" smtClean="0"/>
                        <a:t>)</a:t>
                      </a:r>
                      <a:endParaRPr lang="tr-TR" sz="1600" dirty="0"/>
                    </a:p>
                  </a:txBody>
                  <a:tcPr/>
                </a:tc>
                <a:tc>
                  <a:txBody>
                    <a:bodyPr/>
                    <a:lstStyle/>
                    <a:p>
                      <a:pPr algn="ctr"/>
                      <a:endParaRPr lang="tr-TR" sz="1600" dirty="0" smtClean="0"/>
                    </a:p>
                    <a:p>
                      <a:pPr algn="ctr"/>
                      <a:r>
                        <a:rPr lang="tr-TR" sz="1600" dirty="0" err="1" smtClean="0"/>
                        <a:t>Voltage</a:t>
                      </a:r>
                      <a:r>
                        <a:rPr lang="tr-TR" sz="1600" dirty="0" smtClean="0"/>
                        <a:t>(V)</a:t>
                      </a:r>
                      <a:endParaRPr lang="tr-TR" sz="1600" dirty="0"/>
                    </a:p>
                  </a:txBody>
                  <a:tcPr/>
                </a:tc>
                <a:tc>
                  <a:txBody>
                    <a:bodyPr/>
                    <a:lstStyle/>
                    <a:p>
                      <a:pPr algn="ctr"/>
                      <a:r>
                        <a:rPr lang="tr-TR" sz="1600" dirty="0" err="1" smtClean="0"/>
                        <a:t>Power</a:t>
                      </a:r>
                      <a:r>
                        <a:rPr lang="tr-TR" sz="1600" dirty="0" smtClean="0"/>
                        <a:t> Connection </a:t>
                      </a:r>
                      <a:r>
                        <a:rPr lang="tr-TR" sz="1600" dirty="0" err="1" smtClean="0"/>
                        <a:t>Type</a:t>
                      </a:r>
                      <a:endParaRPr lang="tr-TR" sz="1600" dirty="0"/>
                    </a:p>
                  </a:txBody>
                  <a:tcPr/>
                </a:tc>
                <a:tc>
                  <a:txBody>
                    <a:bodyPr/>
                    <a:lstStyle/>
                    <a:p>
                      <a:pPr algn="ctr"/>
                      <a:r>
                        <a:rPr lang="tr-TR" sz="1600" dirty="0" smtClean="0"/>
                        <a:t>Source</a:t>
                      </a:r>
                      <a:endParaRPr lang="tr-TR" sz="1600" dirty="0"/>
                    </a:p>
                  </a:txBody>
                  <a:tcPr/>
                </a:tc>
              </a:tr>
              <a:tr h="205339">
                <a:tc>
                  <a:txBody>
                    <a:bodyPr/>
                    <a:lstStyle/>
                    <a:p>
                      <a:pPr algn="ctr"/>
                      <a:r>
                        <a:rPr lang="tr-TR" sz="1600" dirty="0" err="1" smtClean="0"/>
                        <a:t>Microcontroller</a:t>
                      </a:r>
                      <a:endParaRPr lang="tr-TR" sz="1600" dirty="0"/>
                    </a:p>
                  </a:txBody>
                  <a:tcPr/>
                </a:tc>
                <a:tc>
                  <a:txBody>
                    <a:bodyPr/>
                    <a:lstStyle/>
                    <a:p>
                      <a:pPr algn="ctr"/>
                      <a:r>
                        <a:rPr lang="tr-TR" sz="1600" dirty="0" smtClean="0"/>
                        <a:t>200</a:t>
                      </a:r>
                      <a:endParaRPr lang="tr-TR" sz="1600" dirty="0"/>
                    </a:p>
                  </a:txBody>
                  <a:tcPr/>
                </a:tc>
                <a:tc>
                  <a:txBody>
                    <a:bodyPr/>
                    <a:lstStyle/>
                    <a:p>
                      <a:pPr algn="ctr"/>
                      <a:r>
                        <a:rPr lang="tr-TR" sz="1600" dirty="0" smtClean="0"/>
                        <a:t>40 </a:t>
                      </a:r>
                      <a:endParaRPr lang="tr-TR" sz="1600" dirty="0"/>
                    </a:p>
                  </a:txBody>
                  <a:tcPr/>
                </a:tc>
                <a:tc>
                  <a:txBody>
                    <a:bodyPr/>
                    <a:lstStyle/>
                    <a:p>
                      <a:pPr algn="ctr"/>
                      <a:r>
                        <a:rPr lang="tr-TR" sz="1600" dirty="0" smtClean="0"/>
                        <a:t>5V</a:t>
                      </a:r>
                      <a:endParaRPr lang="tr-TR" sz="1600" dirty="0"/>
                    </a:p>
                  </a:txBody>
                  <a:tcPr/>
                </a:tc>
                <a:tc>
                  <a:txBody>
                    <a:bodyPr/>
                    <a:lstStyle/>
                    <a:p>
                      <a:pPr algn="ctr"/>
                      <a:r>
                        <a:rPr lang="tr-TR" sz="1600" dirty="0" smtClean="0"/>
                        <a:t>USB Cable</a:t>
                      </a:r>
                      <a:endParaRPr lang="tr-TR" sz="1600" dirty="0"/>
                    </a:p>
                  </a:txBody>
                  <a:tcPr/>
                </a:tc>
                <a:tc>
                  <a:txBody>
                    <a:bodyPr/>
                    <a:lstStyle/>
                    <a:p>
                      <a:pPr algn="ctr"/>
                      <a:r>
                        <a:rPr lang="tr-TR" sz="1600" dirty="0" smtClean="0"/>
                        <a:t>Data </a:t>
                      </a:r>
                      <a:r>
                        <a:rPr lang="tr-TR" sz="1600" dirty="0" err="1" smtClean="0"/>
                        <a:t>Sheet</a:t>
                      </a:r>
                      <a:endParaRPr lang="tr-TR" sz="1600" dirty="0"/>
                    </a:p>
                  </a:txBody>
                  <a:tcPr/>
                </a:tc>
              </a:tr>
              <a:tr h="354677">
                <a:tc>
                  <a:txBody>
                    <a:bodyPr/>
                    <a:lstStyle/>
                    <a:p>
                      <a:pPr algn="ctr"/>
                      <a:r>
                        <a:rPr lang="tr-TR" sz="1600" dirty="0" err="1" smtClean="0"/>
                        <a:t>Pitot</a:t>
                      </a:r>
                      <a:r>
                        <a:rPr lang="tr-TR" sz="1600" dirty="0" smtClean="0"/>
                        <a:t> </a:t>
                      </a:r>
                      <a:r>
                        <a:rPr lang="tr-TR" sz="1600" dirty="0" err="1" smtClean="0"/>
                        <a:t>Tube</a:t>
                      </a:r>
                      <a:r>
                        <a:rPr lang="tr-TR" sz="1600" dirty="0" smtClean="0"/>
                        <a:t> </a:t>
                      </a:r>
                      <a:endParaRPr lang="tr-TR" sz="1600" dirty="0"/>
                    </a:p>
                  </a:txBody>
                  <a:tcPr/>
                </a:tc>
                <a:tc>
                  <a:txBody>
                    <a:bodyPr/>
                    <a:lstStyle/>
                    <a:p>
                      <a:pPr algn="ctr"/>
                      <a:r>
                        <a:rPr lang="tr-TR" sz="1600" dirty="0" smtClean="0"/>
                        <a:t>50</a:t>
                      </a:r>
                      <a:endParaRPr lang="tr-TR" sz="1600" dirty="0"/>
                    </a:p>
                  </a:txBody>
                  <a:tcPr/>
                </a:tc>
                <a:tc>
                  <a:txBody>
                    <a:bodyPr/>
                    <a:lstStyle/>
                    <a:p>
                      <a:pPr algn="ctr"/>
                      <a:r>
                        <a:rPr lang="tr-TR" sz="1600" dirty="0" smtClean="0"/>
                        <a:t>10</a:t>
                      </a:r>
                      <a:endParaRPr lang="tr-TR" sz="1600" dirty="0"/>
                    </a:p>
                  </a:txBody>
                  <a:tcPr/>
                </a:tc>
                <a:tc>
                  <a:txBody>
                    <a:bodyPr/>
                    <a:lstStyle/>
                    <a:p>
                      <a:pPr algn="ctr"/>
                      <a:r>
                        <a:rPr lang="tr-TR" sz="1600" dirty="0" smtClean="0"/>
                        <a:t>5V</a:t>
                      </a:r>
                      <a:endParaRPr lang="tr-TR" sz="1600" dirty="0"/>
                    </a:p>
                  </a:txBody>
                  <a:tcPr/>
                </a:tc>
                <a:tc>
                  <a:txBody>
                    <a:bodyPr/>
                    <a:lstStyle/>
                    <a:p>
                      <a:pPr algn="ctr"/>
                      <a:r>
                        <a:rPr lang="tr-TR" sz="1600" dirty="0" err="1" smtClean="0"/>
                        <a:t>External</a:t>
                      </a:r>
                      <a:r>
                        <a:rPr lang="tr-TR" sz="1600" dirty="0" smtClean="0"/>
                        <a:t> Cable</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Data </a:t>
                      </a:r>
                      <a:r>
                        <a:rPr lang="tr-TR" sz="1600" dirty="0" err="1" smtClean="0"/>
                        <a:t>Sheet</a:t>
                      </a:r>
                      <a:endParaRPr lang="tr-TR" sz="1600" dirty="0" smtClean="0"/>
                    </a:p>
                  </a:txBody>
                  <a:tcPr/>
                </a:tc>
              </a:tr>
              <a:tr h="354677">
                <a:tc>
                  <a:txBody>
                    <a:bodyPr/>
                    <a:lstStyle/>
                    <a:p>
                      <a:pPr algn="ctr"/>
                      <a:r>
                        <a:rPr lang="tr-TR" sz="1600" dirty="0" err="1" smtClean="0"/>
                        <a:t>Telemetry</a:t>
                      </a:r>
                      <a:r>
                        <a:rPr lang="tr-TR" sz="1600" dirty="0" smtClean="0"/>
                        <a:t> </a:t>
                      </a:r>
                      <a:r>
                        <a:rPr lang="tr-TR" sz="1600" dirty="0" err="1" smtClean="0"/>
                        <a:t>Module</a:t>
                      </a:r>
                      <a:endParaRPr lang="tr-TR" sz="1600" dirty="0"/>
                    </a:p>
                  </a:txBody>
                  <a:tcPr/>
                </a:tc>
                <a:tc>
                  <a:txBody>
                    <a:bodyPr/>
                    <a:lstStyle/>
                    <a:p>
                      <a:pPr algn="ctr"/>
                      <a:r>
                        <a:rPr lang="tr-TR" sz="1600" dirty="0" smtClean="0"/>
                        <a:t>60</a:t>
                      </a:r>
                      <a:endParaRPr lang="tr-TR" sz="1600" dirty="0"/>
                    </a:p>
                  </a:txBody>
                  <a:tcPr/>
                </a:tc>
                <a:tc>
                  <a:txBody>
                    <a:bodyPr/>
                    <a:lstStyle/>
                    <a:p>
                      <a:pPr algn="ctr"/>
                      <a:r>
                        <a:rPr lang="tr-TR" sz="1600" dirty="0" smtClean="0"/>
                        <a:t>215</a:t>
                      </a:r>
                      <a:endParaRPr lang="tr-TR" sz="1600" dirty="0"/>
                    </a:p>
                  </a:txBody>
                  <a:tcPr/>
                </a:tc>
                <a:tc>
                  <a:txBody>
                    <a:bodyPr/>
                    <a:lstStyle/>
                    <a:p>
                      <a:pPr algn="ctr"/>
                      <a:r>
                        <a:rPr lang="tr-TR" sz="1600" dirty="0" smtClean="0"/>
                        <a:t>3.3 V</a:t>
                      </a:r>
                      <a:endParaRPr lang="tr-TR" sz="1600" dirty="0"/>
                    </a:p>
                  </a:txBody>
                  <a:tcPr/>
                </a:tc>
                <a:tc>
                  <a:txBody>
                    <a:bodyPr/>
                    <a:lstStyle/>
                    <a:p>
                      <a:pPr algn="ctr"/>
                      <a:r>
                        <a:rPr lang="tr-TR" sz="1600" dirty="0" err="1" smtClean="0"/>
                        <a:t>External</a:t>
                      </a:r>
                      <a:r>
                        <a:rPr lang="tr-TR" sz="1600" dirty="0" smtClean="0"/>
                        <a:t> Cable</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Data </a:t>
                      </a:r>
                      <a:r>
                        <a:rPr lang="tr-TR" sz="1600" dirty="0" err="1" smtClean="0"/>
                        <a:t>Sheet</a:t>
                      </a:r>
                      <a:endParaRPr lang="tr-TR" sz="1600" dirty="0" smtClean="0"/>
                    </a:p>
                  </a:txBody>
                  <a:tcPr/>
                </a:tc>
              </a:tr>
              <a:tr h="354677">
                <a:tc>
                  <a:txBody>
                    <a:bodyPr/>
                    <a:lstStyle/>
                    <a:p>
                      <a:pPr algn="ctr"/>
                      <a:r>
                        <a:rPr lang="tr-TR" sz="1600" dirty="0" smtClean="0"/>
                        <a:t>10-DOF IMU </a:t>
                      </a:r>
                      <a:endParaRPr lang="tr-TR" sz="1600" dirty="0"/>
                    </a:p>
                  </a:txBody>
                  <a:tcPr/>
                </a:tc>
                <a:tc>
                  <a:txBody>
                    <a:bodyPr/>
                    <a:lstStyle/>
                    <a:p>
                      <a:pPr algn="ctr"/>
                      <a:r>
                        <a:rPr lang="tr-TR" sz="1600" dirty="0" smtClean="0"/>
                        <a:t>250</a:t>
                      </a:r>
                      <a:endParaRPr lang="tr-TR" sz="1600" dirty="0"/>
                    </a:p>
                  </a:txBody>
                  <a:tcPr/>
                </a:tc>
                <a:tc>
                  <a:txBody>
                    <a:bodyPr/>
                    <a:lstStyle/>
                    <a:p>
                      <a:pPr algn="ctr"/>
                      <a:r>
                        <a:rPr lang="tr-TR" sz="1600" dirty="0" smtClean="0"/>
                        <a:t>50</a:t>
                      </a:r>
                      <a:endParaRPr lang="tr-TR" sz="1600" dirty="0"/>
                    </a:p>
                  </a:txBody>
                  <a:tcPr/>
                </a:tc>
                <a:tc>
                  <a:txBody>
                    <a:bodyPr/>
                    <a:lstStyle/>
                    <a:p>
                      <a:pPr algn="ctr"/>
                      <a:r>
                        <a:rPr lang="tr-TR" sz="1600" dirty="0" smtClean="0"/>
                        <a:t>3.3</a:t>
                      </a:r>
                      <a:r>
                        <a:rPr lang="tr-TR" sz="1600" baseline="0" dirty="0" smtClean="0"/>
                        <a:t> V</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External</a:t>
                      </a:r>
                      <a:r>
                        <a:rPr lang="tr-TR" sz="1600" dirty="0" smtClean="0"/>
                        <a:t> Cable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Estimate</a:t>
                      </a:r>
                      <a:endParaRPr lang="tr-TR" sz="1600" dirty="0" smtClean="0"/>
                    </a:p>
                  </a:txBody>
                  <a:tcPr/>
                </a:tc>
              </a:tr>
              <a:tr h="354677">
                <a:tc>
                  <a:txBody>
                    <a:bodyPr/>
                    <a:lstStyle/>
                    <a:p>
                      <a:pPr algn="ctr"/>
                      <a:r>
                        <a:rPr lang="tr-TR" sz="1600" dirty="0" err="1" smtClean="0"/>
                        <a:t>Camera</a:t>
                      </a:r>
                      <a:endParaRPr lang="tr-TR" sz="1600" dirty="0"/>
                    </a:p>
                  </a:txBody>
                  <a:tcPr/>
                </a:tc>
                <a:tc>
                  <a:txBody>
                    <a:bodyPr/>
                    <a:lstStyle/>
                    <a:p>
                      <a:pPr algn="ctr"/>
                      <a:r>
                        <a:rPr lang="tr-TR" sz="1600" dirty="0" smtClean="0"/>
                        <a:t>125</a:t>
                      </a:r>
                      <a:endParaRPr lang="tr-TR" sz="1600" dirty="0"/>
                    </a:p>
                  </a:txBody>
                  <a:tcPr/>
                </a:tc>
                <a:tc>
                  <a:txBody>
                    <a:bodyPr/>
                    <a:lstStyle/>
                    <a:p>
                      <a:pPr algn="ctr"/>
                      <a:r>
                        <a:rPr lang="tr-TR" sz="1600" dirty="0" smtClean="0"/>
                        <a:t>0.6</a:t>
                      </a:r>
                      <a:endParaRPr lang="tr-TR" sz="1600" dirty="0"/>
                    </a:p>
                  </a:txBody>
                  <a:tcPr/>
                </a:tc>
                <a:tc>
                  <a:txBody>
                    <a:bodyPr/>
                    <a:lstStyle/>
                    <a:p>
                      <a:pPr algn="ctr"/>
                      <a:r>
                        <a:rPr lang="tr-TR" sz="1600" dirty="0" smtClean="0"/>
                        <a:t>3.3V</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External</a:t>
                      </a:r>
                      <a:r>
                        <a:rPr lang="tr-TR" sz="1600" dirty="0" smtClean="0"/>
                        <a:t> Cable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Data </a:t>
                      </a:r>
                      <a:r>
                        <a:rPr lang="tr-TR" sz="1600" dirty="0" err="1" smtClean="0"/>
                        <a:t>Sheet</a:t>
                      </a:r>
                      <a:endParaRPr lang="tr-TR" sz="1600" dirty="0" smtClean="0"/>
                    </a:p>
                  </a:txBody>
                  <a:tcPr/>
                </a:tc>
              </a:tr>
              <a:tr h="354677">
                <a:tc>
                  <a:txBody>
                    <a:bodyPr/>
                    <a:lstStyle/>
                    <a:p>
                      <a:pPr algn="ctr"/>
                      <a:r>
                        <a:rPr lang="tr-TR" sz="1600" dirty="0" smtClean="0"/>
                        <a:t>RTC</a:t>
                      </a:r>
                      <a:endParaRPr lang="tr-TR" sz="1600" dirty="0"/>
                    </a:p>
                  </a:txBody>
                  <a:tcPr/>
                </a:tc>
                <a:tc>
                  <a:txBody>
                    <a:bodyPr/>
                    <a:lstStyle/>
                    <a:p>
                      <a:pPr algn="ctr"/>
                      <a:r>
                        <a:rPr lang="tr-TR" sz="1600" dirty="0" smtClean="0"/>
                        <a:t>20</a:t>
                      </a:r>
                      <a:endParaRPr lang="tr-TR" sz="1600" dirty="0"/>
                    </a:p>
                  </a:txBody>
                  <a:tcPr/>
                </a:tc>
                <a:tc>
                  <a:txBody>
                    <a:bodyPr/>
                    <a:lstStyle/>
                    <a:p>
                      <a:pPr algn="ctr"/>
                      <a:r>
                        <a:rPr lang="tr-TR" sz="1600" dirty="0" smtClean="0"/>
                        <a:t>0.001</a:t>
                      </a:r>
                      <a:endParaRPr lang="tr-TR" sz="1600" dirty="0"/>
                    </a:p>
                  </a:txBody>
                  <a:tcPr/>
                </a:tc>
                <a:tc>
                  <a:txBody>
                    <a:bodyPr/>
                    <a:lstStyle/>
                    <a:p>
                      <a:pPr algn="ctr"/>
                      <a:r>
                        <a:rPr lang="tr-TR" sz="1600" dirty="0" smtClean="0"/>
                        <a:t>5V</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External</a:t>
                      </a:r>
                      <a:r>
                        <a:rPr lang="tr-TR" sz="1600" dirty="0" smtClean="0"/>
                        <a:t> Cable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Data </a:t>
                      </a:r>
                      <a:r>
                        <a:rPr lang="tr-TR" sz="1600" dirty="0" err="1" smtClean="0"/>
                        <a:t>Sheet</a:t>
                      </a:r>
                      <a:endParaRPr lang="tr-TR" sz="1600" dirty="0" smtClean="0"/>
                    </a:p>
                  </a:txBody>
                  <a:tcPr/>
                </a:tc>
              </a:tr>
              <a:tr h="354677">
                <a:tc>
                  <a:txBody>
                    <a:bodyPr/>
                    <a:lstStyle/>
                    <a:p>
                      <a:pPr algn="ctr"/>
                      <a:r>
                        <a:rPr lang="tr-TR" sz="1600" dirty="0" smtClean="0"/>
                        <a:t>SD </a:t>
                      </a:r>
                      <a:r>
                        <a:rPr lang="tr-TR" sz="1600" dirty="0" err="1" smtClean="0"/>
                        <a:t>Card</a:t>
                      </a:r>
                      <a:r>
                        <a:rPr lang="tr-TR" sz="1600" dirty="0" smtClean="0"/>
                        <a:t> </a:t>
                      </a:r>
                      <a:r>
                        <a:rPr lang="tr-TR" sz="1600" dirty="0" err="1" smtClean="0"/>
                        <a:t>Module</a:t>
                      </a:r>
                      <a:endParaRPr lang="tr-TR" sz="1600" dirty="0"/>
                    </a:p>
                  </a:txBody>
                  <a:tcPr/>
                </a:tc>
                <a:tc>
                  <a:txBody>
                    <a:bodyPr/>
                    <a:lstStyle/>
                    <a:p>
                      <a:pPr algn="ctr"/>
                      <a:r>
                        <a:rPr lang="tr-TR" sz="1600" dirty="0" smtClean="0"/>
                        <a:t>0.05</a:t>
                      </a:r>
                      <a:endParaRPr lang="tr-TR" sz="1600" dirty="0"/>
                    </a:p>
                  </a:txBody>
                  <a:tcPr/>
                </a:tc>
                <a:tc>
                  <a:txBody>
                    <a:bodyPr/>
                    <a:lstStyle/>
                    <a:p>
                      <a:pPr algn="ctr"/>
                      <a:r>
                        <a:rPr lang="tr-TR" sz="1600" dirty="0" smtClean="0"/>
                        <a:t>0.016</a:t>
                      </a:r>
                      <a:endParaRPr lang="tr-TR" sz="1600" dirty="0"/>
                    </a:p>
                  </a:txBody>
                  <a:tcPr/>
                </a:tc>
                <a:tc>
                  <a:txBody>
                    <a:bodyPr/>
                    <a:lstStyle/>
                    <a:p>
                      <a:pPr algn="ctr"/>
                      <a:r>
                        <a:rPr lang="tr-TR" sz="1600" dirty="0" smtClean="0"/>
                        <a:t>3.3V</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External</a:t>
                      </a:r>
                      <a:r>
                        <a:rPr lang="tr-TR" sz="1600" dirty="0" smtClean="0"/>
                        <a:t> Cable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Data </a:t>
                      </a:r>
                      <a:r>
                        <a:rPr lang="tr-TR" sz="1600" dirty="0" err="1" smtClean="0"/>
                        <a:t>Sheet</a:t>
                      </a:r>
                      <a:endParaRPr lang="tr-TR" sz="1600" dirty="0" smtClean="0"/>
                    </a:p>
                  </a:txBody>
                  <a:tcPr/>
                </a:tc>
              </a:tr>
              <a:tr h="504014">
                <a:tc>
                  <a:txBody>
                    <a:bodyPr/>
                    <a:lstStyle/>
                    <a:p>
                      <a:pPr algn="ctr"/>
                      <a:r>
                        <a:rPr lang="tr-TR" sz="1600" dirty="0" err="1" smtClean="0"/>
                        <a:t>Buzzer</a:t>
                      </a:r>
                      <a:endParaRPr lang="tr-TR" sz="1600" dirty="0"/>
                    </a:p>
                  </a:txBody>
                  <a:tcPr/>
                </a:tc>
                <a:tc>
                  <a:txBody>
                    <a:bodyPr/>
                    <a:lstStyle/>
                    <a:p>
                      <a:pPr algn="ctr"/>
                      <a:r>
                        <a:rPr lang="tr-TR" sz="1600" dirty="0" smtClean="0"/>
                        <a:t>165</a:t>
                      </a:r>
                      <a:endParaRPr lang="tr-TR" sz="1600" dirty="0"/>
                    </a:p>
                  </a:txBody>
                  <a:tcPr/>
                </a:tc>
                <a:tc>
                  <a:txBody>
                    <a:bodyPr/>
                    <a:lstStyle/>
                    <a:p>
                      <a:pPr algn="ctr"/>
                      <a:r>
                        <a:rPr lang="tr-TR" sz="1600" dirty="0" smtClean="0"/>
                        <a:t>60</a:t>
                      </a:r>
                      <a:endParaRPr lang="tr-TR" sz="1600" dirty="0"/>
                    </a:p>
                  </a:txBody>
                  <a:tcPr/>
                </a:tc>
                <a:tc>
                  <a:txBody>
                    <a:bodyPr/>
                    <a:lstStyle/>
                    <a:p>
                      <a:pPr algn="ctr"/>
                      <a:r>
                        <a:rPr lang="tr-TR" sz="1600" dirty="0" smtClean="0"/>
                        <a:t>3.3V</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External</a:t>
                      </a:r>
                      <a:r>
                        <a:rPr lang="tr-TR" sz="1600" baseline="0" dirty="0" smtClean="0"/>
                        <a:t> </a:t>
                      </a:r>
                      <a:r>
                        <a:rPr lang="tr-TR" sz="1600" dirty="0" smtClean="0"/>
                        <a:t>Cable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Data </a:t>
                      </a:r>
                      <a:r>
                        <a:rPr lang="tr-TR" sz="1600" dirty="0" err="1" smtClean="0"/>
                        <a:t>Sheet</a:t>
                      </a:r>
                      <a:endParaRPr lang="tr-TR" sz="1600" dirty="0" smtClean="0"/>
                    </a:p>
                  </a:txBody>
                  <a:tcP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30" name="Shape 73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84</a:t>
            </a:fld>
            <a:endParaRPr lang="en-US" sz="1000" b="0" i="0" u="none" strike="noStrike" cap="none">
              <a:solidFill>
                <a:schemeClr val="dk1"/>
              </a:solidFill>
              <a:latin typeface="Arial"/>
              <a:ea typeface="Arial"/>
              <a:cs typeface="Arial"/>
              <a:sym typeface="Arial"/>
            </a:endParaRPr>
          </a:p>
        </p:txBody>
      </p:sp>
      <p:sp>
        <p:nvSpPr>
          <p:cNvPr id="731" name="Shape 731"/>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Power Budget</a:t>
            </a:r>
          </a:p>
        </p:txBody>
      </p:sp>
      <p:sp>
        <p:nvSpPr>
          <p:cNvPr id="733" name="Shape 733"/>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734" name="Shape 73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8" name="Tablo 7"/>
          <p:cNvGraphicFramePr>
            <a:graphicFrameLocks noGrp="1"/>
          </p:cNvGraphicFramePr>
          <p:nvPr>
            <p:extLst/>
          </p:nvPr>
        </p:nvGraphicFramePr>
        <p:xfrm>
          <a:off x="2222306" y="1924409"/>
          <a:ext cx="4699379" cy="1112520"/>
        </p:xfrm>
        <a:graphic>
          <a:graphicData uri="http://schemas.openxmlformats.org/drawingml/2006/table">
            <a:tbl>
              <a:tblPr firstRow="1" bandRow="1">
                <a:tableStyleId>{284E427A-3D55-4303-BF80-6455036E1DE7}</a:tableStyleId>
              </a:tblPr>
              <a:tblGrid>
                <a:gridCol w="2690886"/>
                <a:gridCol w="2008493"/>
              </a:tblGrid>
              <a:tr h="370840">
                <a:tc>
                  <a:txBody>
                    <a:bodyPr/>
                    <a:lstStyle/>
                    <a:p>
                      <a:pPr algn="ctr"/>
                      <a:r>
                        <a:rPr lang="tr-TR" dirty="0" smtClean="0"/>
                        <a:t>Total </a:t>
                      </a:r>
                      <a:r>
                        <a:rPr lang="tr-TR" dirty="0" err="1" smtClean="0"/>
                        <a:t>Power</a:t>
                      </a:r>
                      <a:r>
                        <a:rPr lang="tr-TR" sz="1400" b="1" i="0" u="none" strike="noStrike" cap="none" baseline="0" dirty="0" smtClean="0">
                          <a:solidFill>
                            <a:schemeClr val="lt1"/>
                          </a:solidFill>
                          <a:latin typeface="+mn-lt"/>
                          <a:ea typeface="+mn-ea"/>
                          <a:cs typeface="+mn-cs"/>
                          <a:sym typeface="Arial"/>
                        </a:rPr>
                        <a:t> </a:t>
                      </a:r>
                      <a:r>
                        <a:rPr lang="tr-TR" sz="1400" b="1" i="0" u="none" strike="noStrike" cap="none" baseline="0" dirty="0" err="1" smtClean="0">
                          <a:solidFill>
                            <a:schemeClr val="lt1"/>
                          </a:solidFill>
                          <a:latin typeface="+mn-lt"/>
                          <a:ea typeface="+mn-ea"/>
                          <a:cs typeface="+mn-cs"/>
                          <a:sym typeface="Arial"/>
                        </a:rPr>
                        <a:t>Consumption</a:t>
                      </a:r>
                      <a:r>
                        <a:rPr lang="tr-TR" sz="1400" b="1" i="0" u="none" strike="noStrike" cap="none" baseline="0" dirty="0" smtClean="0">
                          <a:solidFill>
                            <a:schemeClr val="lt1"/>
                          </a:solidFill>
                          <a:latin typeface="+mn-lt"/>
                          <a:ea typeface="+mn-ea"/>
                          <a:cs typeface="+mn-cs"/>
                          <a:sym typeface="Arial"/>
                        </a:rPr>
                        <a:t> </a:t>
                      </a:r>
                      <a:endParaRPr lang="tr-TR" dirty="0"/>
                    </a:p>
                  </a:txBody>
                  <a:tcPr/>
                </a:tc>
                <a:tc>
                  <a:txBody>
                    <a:bodyPr/>
                    <a:lstStyle/>
                    <a:p>
                      <a:pPr algn="ctr"/>
                      <a:r>
                        <a:rPr lang="tr-TR" dirty="0" smtClean="0"/>
                        <a:t>870.05 </a:t>
                      </a:r>
                      <a:r>
                        <a:rPr lang="tr-TR" dirty="0" err="1" smtClean="0"/>
                        <a:t>mW</a:t>
                      </a:r>
                      <a:endParaRPr lang="tr-TR" dirty="0"/>
                    </a:p>
                  </a:txBody>
                  <a:tcPr/>
                </a:tc>
              </a:tr>
              <a:tr h="370840">
                <a:tc>
                  <a:txBody>
                    <a:bodyPr/>
                    <a:lstStyle/>
                    <a:p>
                      <a:pPr algn="ctr"/>
                      <a:r>
                        <a:rPr lang="tr-TR" dirty="0" err="1" smtClean="0"/>
                        <a:t>Produced</a:t>
                      </a:r>
                      <a:r>
                        <a:rPr lang="tr-TR" baseline="0" dirty="0" smtClean="0"/>
                        <a:t> </a:t>
                      </a:r>
                      <a:r>
                        <a:rPr lang="tr-TR" baseline="0" dirty="0" err="1" smtClean="0"/>
                        <a:t>Power</a:t>
                      </a:r>
                      <a:r>
                        <a:rPr lang="tr-TR" baseline="0" dirty="0" smtClean="0"/>
                        <a:t>(</a:t>
                      </a:r>
                      <a:r>
                        <a:rPr lang="tr-TR" baseline="0" dirty="0" err="1" smtClean="0"/>
                        <a:t>Max</a:t>
                      </a:r>
                      <a:r>
                        <a:rPr lang="tr-TR" baseline="0" dirty="0" smtClean="0"/>
                        <a:t>)</a:t>
                      </a:r>
                      <a:endParaRPr lang="tr-TR" dirty="0"/>
                    </a:p>
                  </a:txBody>
                  <a:tcPr/>
                </a:tc>
                <a:tc>
                  <a:txBody>
                    <a:bodyPr/>
                    <a:lstStyle/>
                    <a:p>
                      <a:pPr algn="ctr"/>
                      <a:r>
                        <a:rPr lang="tr-TR" dirty="0" smtClean="0"/>
                        <a:t>6</a:t>
                      </a:r>
                      <a:r>
                        <a:rPr lang="tr-TR" baseline="0" dirty="0" smtClean="0"/>
                        <a:t> </a:t>
                      </a:r>
                      <a:r>
                        <a:rPr lang="tr-TR" baseline="0" dirty="0" err="1" smtClean="0"/>
                        <a:t>Watt</a:t>
                      </a:r>
                      <a:endParaRPr lang="tr-TR" dirty="0"/>
                    </a:p>
                  </a:txBody>
                  <a:tcPr/>
                </a:tc>
              </a:tr>
              <a:tr h="370840">
                <a:tc>
                  <a:txBody>
                    <a:bodyPr/>
                    <a:lstStyle/>
                    <a:p>
                      <a:pPr algn="ctr"/>
                      <a:r>
                        <a:rPr lang="tr-TR" dirty="0" err="1" smtClean="0"/>
                        <a:t>Margins</a:t>
                      </a:r>
                      <a:endParaRPr lang="tr-TR" dirty="0"/>
                    </a:p>
                  </a:txBody>
                  <a:tcPr/>
                </a:tc>
                <a:tc>
                  <a:txBody>
                    <a:bodyPr/>
                    <a:lstStyle/>
                    <a:p>
                      <a:pPr algn="ctr"/>
                      <a:r>
                        <a:rPr lang="tr-TR" dirty="0" smtClean="0"/>
                        <a:t>5.13 </a:t>
                      </a:r>
                      <a:r>
                        <a:rPr lang="tr-TR" dirty="0" err="1" smtClean="0"/>
                        <a:t>Watt</a:t>
                      </a:r>
                      <a:endParaRPr lang="tr-TR" dirty="0"/>
                    </a:p>
                  </a:txBody>
                  <a:tcPr/>
                </a:tc>
              </a:tr>
            </a:tbl>
          </a:graphicData>
        </a:graphic>
      </p:graphicFrame>
      <p:graphicFrame>
        <p:nvGraphicFramePr>
          <p:cNvPr id="10" name="Tablo 9"/>
          <p:cNvGraphicFramePr>
            <a:graphicFrameLocks noGrp="1"/>
          </p:cNvGraphicFramePr>
          <p:nvPr>
            <p:extLst/>
          </p:nvPr>
        </p:nvGraphicFramePr>
        <p:xfrm>
          <a:off x="2222307" y="3855871"/>
          <a:ext cx="4699379" cy="1112520"/>
        </p:xfrm>
        <a:graphic>
          <a:graphicData uri="http://schemas.openxmlformats.org/drawingml/2006/table">
            <a:tbl>
              <a:tblPr firstRow="1" bandRow="1">
                <a:tableStyleId>{284E427A-3D55-4303-BF80-6455036E1DE7}</a:tableStyleId>
              </a:tblPr>
              <a:tblGrid>
                <a:gridCol w="2720454"/>
                <a:gridCol w="1978925"/>
              </a:tblGrid>
              <a:tr h="370840">
                <a:tc>
                  <a:txBody>
                    <a:bodyPr/>
                    <a:lstStyle/>
                    <a:p>
                      <a:pPr algn="ctr"/>
                      <a:r>
                        <a:rPr lang="tr-TR" dirty="0" smtClean="0"/>
                        <a:t>Total</a:t>
                      </a:r>
                      <a:r>
                        <a:rPr lang="tr-TR" baseline="0" dirty="0" smtClean="0"/>
                        <a:t> </a:t>
                      </a:r>
                      <a:r>
                        <a:rPr lang="tr-TR" baseline="0" dirty="0" err="1" smtClean="0"/>
                        <a:t>Current</a:t>
                      </a:r>
                      <a:r>
                        <a:rPr lang="tr-TR" sz="1400" b="1" i="0" u="none" strike="noStrike" cap="none" baseline="0" dirty="0" smtClean="0">
                          <a:solidFill>
                            <a:schemeClr val="lt1"/>
                          </a:solidFill>
                          <a:latin typeface="+mn-lt"/>
                          <a:ea typeface="+mn-ea"/>
                          <a:cs typeface="+mn-cs"/>
                          <a:sym typeface="Arial"/>
                        </a:rPr>
                        <a:t> </a:t>
                      </a:r>
                      <a:r>
                        <a:rPr lang="tr-TR" sz="1400" b="1" i="0" u="none" strike="noStrike" cap="none" baseline="0" dirty="0" err="1" smtClean="0">
                          <a:solidFill>
                            <a:schemeClr val="lt1"/>
                          </a:solidFill>
                          <a:latin typeface="+mn-lt"/>
                          <a:ea typeface="+mn-ea"/>
                          <a:cs typeface="+mn-cs"/>
                          <a:sym typeface="Arial"/>
                        </a:rPr>
                        <a:t>Consumption</a:t>
                      </a:r>
                      <a:r>
                        <a:rPr lang="tr-TR" sz="1400" b="1" i="0" u="none" strike="noStrike" cap="none" baseline="0" dirty="0" smtClean="0">
                          <a:solidFill>
                            <a:schemeClr val="lt1"/>
                          </a:solidFill>
                          <a:latin typeface="+mn-lt"/>
                          <a:ea typeface="+mn-ea"/>
                          <a:cs typeface="+mn-cs"/>
                          <a:sym typeface="Arial"/>
                        </a:rPr>
                        <a:t> </a:t>
                      </a:r>
                      <a:endParaRPr lang="tr-TR" dirty="0"/>
                    </a:p>
                  </a:txBody>
                  <a:tcPr/>
                </a:tc>
                <a:tc>
                  <a:txBody>
                    <a:bodyPr/>
                    <a:lstStyle/>
                    <a:p>
                      <a:pPr algn="ctr"/>
                      <a:r>
                        <a:rPr lang="tr-TR" dirty="0" smtClean="0"/>
                        <a:t>375.617</a:t>
                      </a:r>
                      <a:r>
                        <a:rPr lang="tr-TR" baseline="0" dirty="0" smtClean="0"/>
                        <a:t> </a:t>
                      </a:r>
                      <a:r>
                        <a:rPr lang="tr-TR" baseline="0" dirty="0" err="1" smtClean="0"/>
                        <a:t>mA</a:t>
                      </a:r>
                      <a:endParaRPr lang="tr-TR" dirty="0"/>
                    </a:p>
                  </a:txBody>
                  <a:tcPr/>
                </a:tc>
              </a:tr>
              <a:tr h="370840">
                <a:tc>
                  <a:txBody>
                    <a:bodyPr/>
                    <a:lstStyle/>
                    <a:p>
                      <a:pPr algn="ctr"/>
                      <a:r>
                        <a:rPr lang="tr-TR" dirty="0" err="1" smtClean="0"/>
                        <a:t>Produced</a:t>
                      </a:r>
                      <a:r>
                        <a:rPr lang="tr-TR" baseline="0" dirty="0" smtClean="0"/>
                        <a:t> </a:t>
                      </a:r>
                      <a:r>
                        <a:rPr lang="tr-TR" baseline="0" dirty="0" err="1" smtClean="0"/>
                        <a:t>Current</a:t>
                      </a:r>
                      <a:r>
                        <a:rPr lang="tr-TR" baseline="0" dirty="0" smtClean="0"/>
                        <a:t>(</a:t>
                      </a:r>
                      <a:r>
                        <a:rPr lang="tr-TR" baseline="0" dirty="0" err="1" smtClean="0"/>
                        <a:t>Max</a:t>
                      </a:r>
                      <a:r>
                        <a:rPr lang="tr-TR" baseline="0" dirty="0" smtClean="0"/>
                        <a:t>)</a:t>
                      </a:r>
                      <a:endParaRPr lang="tr-TR" dirty="0"/>
                    </a:p>
                  </a:txBody>
                  <a:tcPr/>
                </a:tc>
                <a:tc>
                  <a:txBody>
                    <a:bodyPr/>
                    <a:lstStyle/>
                    <a:p>
                      <a:pPr algn="ctr"/>
                      <a:r>
                        <a:rPr lang="tr-TR" dirty="0" smtClean="0"/>
                        <a:t>6.72</a:t>
                      </a:r>
                      <a:r>
                        <a:rPr lang="tr-TR" baseline="0" dirty="0" smtClean="0"/>
                        <a:t> A</a:t>
                      </a:r>
                      <a:endParaRPr lang="tr-TR" dirty="0"/>
                    </a:p>
                  </a:txBody>
                  <a:tcPr/>
                </a:tc>
              </a:tr>
              <a:tr h="370840">
                <a:tc>
                  <a:txBody>
                    <a:bodyPr/>
                    <a:lstStyle/>
                    <a:p>
                      <a:pPr algn="ctr"/>
                      <a:r>
                        <a:rPr lang="tr-TR" dirty="0" err="1" smtClean="0"/>
                        <a:t>Margins</a:t>
                      </a:r>
                      <a:endParaRPr lang="tr-TR" dirty="0"/>
                    </a:p>
                  </a:txBody>
                  <a:tcPr/>
                </a:tc>
                <a:tc>
                  <a:txBody>
                    <a:bodyPr/>
                    <a:lstStyle/>
                    <a:p>
                      <a:pPr algn="ctr"/>
                      <a:r>
                        <a:rPr lang="tr-TR" dirty="0" smtClean="0"/>
                        <a:t>6.31</a:t>
                      </a:r>
                      <a:r>
                        <a:rPr lang="tr-TR" baseline="0" dirty="0" smtClean="0"/>
                        <a:t> A</a:t>
                      </a:r>
                      <a:endParaRPr lang="tr-TR" dirty="0"/>
                    </a:p>
                  </a:txBody>
                  <a:tcPr/>
                </a:tc>
              </a:tr>
            </a:tbl>
          </a:graphicData>
        </a:graphic>
      </p:graphicFrame>
      <p:sp>
        <p:nvSpPr>
          <p:cNvPr id="2" name="Metin kutusu 1"/>
          <p:cNvSpPr txBox="1"/>
          <p:nvPr/>
        </p:nvSpPr>
        <p:spPr>
          <a:xfrm>
            <a:off x="3614052" y="1053273"/>
            <a:ext cx="1915886" cy="307777"/>
          </a:xfrm>
          <a:prstGeom prst="rect">
            <a:avLst/>
          </a:prstGeom>
          <a:noFill/>
        </p:spPr>
        <p:txBody>
          <a:bodyPr wrap="square" rtlCol="0">
            <a:spAutoFit/>
          </a:bodyPr>
          <a:lstStyle/>
          <a:p>
            <a:r>
              <a:rPr lang="tr-TR" dirty="0" smtClean="0">
                <a:solidFill>
                  <a:srgbClr val="FF0000"/>
                </a:solidFill>
              </a:rPr>
              <a:t>Tekrar hesaplanacak!</a:t>
            </a:r>
          </a:p>
        </p:txBody>
      </p:sp>
    </p:spTree>
    <p:extLst>
      <p:ext uri="{BB962C8B-B14F-4D97-AF65-F5344CB8AC3E}">
        <p14:creationId xmlns:p14="http://schemas.microsoft.com/office/powerpoint/2010/main" val="19002267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40" name="Shape 74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85</a:t>
            </a:fld>
            <a:endParaRPr lang="en-US" sz="1000" b="0" i="0" u="none" strike="noStrike" cap="none">
              <a:solidFill>
                <a:schemeClr val="dk1"/>
              </a:solidFill>
              <a:latin typeface="Arial"/>
              <a:ea typeface="Arial"/>
              <a:cs typeface="Arial"/>
              <a:sym typeface="Arial"/>
            </a:endParaRPr>
          </a:p>
        </p:txBody>
      </p:sp>
      <p:sp>
        <p:nvSpPr>
          <p:cNvPr id="741" name="Shape 741"/>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Power Budget</a:t>
            </a:r>
          </a:p>
        </p:txBody>
      </p:sp>
      <p:sp>
        <p:nvSpPr>
          <p:cNvPr id="743" name="Shape 743"/>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744" name="Shape 74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9" name="Tablo 8"/>
          <p:cNvGraphicFramePr>
            <a:graphicFrameLocks noGrp="1"/>
          </p:cNvGraphicFramePr>
          <p:nvPr>
            <p:extLst/>
          </p:nvPr>
        </p:nvGraphicFramePr>
        <p:xfrm>
          <a:off x="228600" y="1064524"/>
          <a:ext cx="8656092" cy="3627120"/>
        </p:xfrm>
        <a:graphic>
          <a:graphicData uri="http://schemas.openxmlformats.org/drawingml/2006/table">
            <a:tbl>
              <a:tblPr firstRow="1" bandRow="1">
                <a:tableStyleId>{284E427A-3D55-4303-BF80-6455036E1DE7}</a:tableStyleId>
              </a:tblPr>
              <a:tblGrid>
                <a:gridCol w="1524000"/>
                <a:gridCol w="1447800"/>
                <a:gridCol w="1524000"/>
                <a:gridCol w="1274928"/>
                <a:gridCol w="1442682"/>
                <a:gridCol w="1442682"/>
              </a:tblGrid>
              <a:tr h="426493">
                <a:tc>
                  <a:txBody>
                    <a:bodyPr/>
                    <a:lstStyle/>
                    <a:p>
                      <a:pPr algn="ctr"/>
                      <a:r>
                        <a:rPr lang="tr-TR" sz="1600" dirty="0" smtClean="0"/>
                        <a:t>Components</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Required</a:t>
                      </a:r>
                      <a:r>
                        <a:rPr lang="tr-TR" sz="1600" dirty="0" smtClean="0"/>
                        <a:t> </a:t>
                      </a:r>
                      <a:r>
                        <a:rPr lang="tr-TR" sz="1600" dirty="0" err="1" smtClean="0"/>
                        <a:t>Power</a:t>
                      </a:r>
                      <a:endParaRPr lang="tr-TR" sz="1600"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a:t>
                      </a:r>
                      <a:r>
                        <a:rPr lang="tr-TR" sz="1600" dirty="0" err="1" smtClean="0"/>
                        <a:t>mWh</a:t>
                      </a:r>
                      <a:r>
                        <a:rPr lang="tr-TR" sz="1600" dirty="0" smtClean="0"/>
                        <a:t>)</a:t>
                      </a:r>
                    </a:p>
                    <a:p>
                      <a:pPr algn="ct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Current</a:t>
                      </a:r>
                      <a:endParaRPr lang="tr-TR" sz="1600"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a:t>
                      </a:r>
                      <a:r>
                        <a:rPr lang="tr-TR" sz="1600" dirty="0" err="1" smtClean="0"/>
                        <a:t>mAh</a:t>
                      </a:r>
                      <a:r>
                        <a:rPr lang="tr-TR" sz="1600" dirty="0" smtClean="0"/>
                        <a:t>)</a:t>
                      </a:r>
                    </a:p>
                    <a:p>
                      <a:pPr algn="ct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Voltage</a:t>
                      </a:r>
                      <a:r>
                        <a:rPr lang="tr-TR" sz="1600" dirty="0" smtClean="0"/>
                        <a:t>(V)</a:t>
                      </a:r>
                    </a:p>
                    <a:p>
                      <a:pPr algn="ct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Power</a:t>
                      </a:r>
                      <a:r>
                        <a:rPr lang="tr-TR" sz="1600" dirty="0" smtClean="0"/>
                        <a:t> Connection </a:t>
                      </a:r>
                      <a:r>
                        <a:rPr lang="tr-TR" sz="1600" dirty="0" err="1" smtClean="0"/>
                        <a:t>Type</a:t>
                      </a:r>
                      <a:endParaRPr lang="tr-TR" sz="1600" dirty="0" smtClean="0"/>
                    </a:p>
                    <a:p>
                      <a:pPr algn="ct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Source</a:t>
                      </a:r>
                    </a:p>
                    <a:p>
                      <a:pPr algn="ctr"/>
                      <a:endParaRPr lang="tr-TR" sz="1600" dirty="0"/>
                    </a:p>
                  </a:txBody>
                  <a:tcPr/>
                </a:tc>
              </a:tr>
              <a:tr h="4264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Microcontroller</a:t>
                      </a:r>
                      <a:endParaRPr lang="tr-TR" sz="1600" dirty="0" smtClean="0"/>
                    </a:p>
                    <a:p>
                      <a:pPr algn="ctr"/>
                      <a:endParaRPr lang="tr-TR" sz="1600" dirty="0"/>
                    </a:p>
                  </a:txBody>
                  <a:tcPr/>
                </a:tc>
                <a:tc>
                  <a:txBody>
                    <a:bodyPr/>
                    <a:lstStyle/>
                    <a:p>
                      <a:pPr algn="ctr"/>
                      <a:r>
                        <a:rPr lang="tr-TR" sz="1600" dirty="0" smtClean="0"/>
                        <a:t>200</a:t>
                      </a:r>
                      <a:endParaRPr lang="tr-TR" sz="1600" dirty="0"/>
                    </a:p>
                  </a:txBody>
                  <a:tcPr/>
                </a:tc>
                <a:tc>
                  <a:txBody>
                    <a:bodyPr/>
                    <a:lstStyle/>
                    <a:p>
                      <a:pPr algn="ctr"/>
                      <a:r>
                        <a:rPr lang="tr-TR" sz="1600" dirty="0" smtClean="0"/>
                        <a:t>40 </a:t>
                      </a:r>
                      <a:endParaRPr lang="tr-TR" sz="1600" dirty="0"/>
                    </a:p>
                  </a:txBody>
                  <a:tcPr/>
                </a:tc>
                <a:tc>
                  <a:txBody>
                    <a:bodyPr/>
                    <a:lstStyle/>
                    <a:p>
                      <a:pPr algn="ctr"/>
                      <a:r>
                        <a:rPr lang="tr-TR" sz="1600" dirty="0" smtClean="0"/>
                        <a:t>5V</a:t>
                      </a:r>
                      <a:endParaRPr lang="tr-TR" sz="1600" dirty="0"/>
                    </a:p>
                  </a:txBody>
                  <a:tcPr/>
                </a:tc>
                <a:tc>
                  <a:txBody>
                    <a:bodyPr/>
                    <a:lstStyle/>
                    <a:p>
                      <a:pPr algn="ctr"/>
                      <a:r>
                        <a:rPr lang="tr-TR" sz="1600" dirty="0" smtClean="0"/>
                        <a:t>USB Cable</a:t>
                      </a:r>
                      <a:endParaRPr lang="tr-TR" sz="1600" dirty="0"/>
                    </a:p>
                  </a:txBody>
                  <a:tcPr/>
                </a:tc>
                <a:tc>
                  <a:txBody>
                    <a:bodyPr/>
                    <a:lstStyle/>
                    <a:p>
                      <a:pPr algn="ctr"/>
                      <a:r>
                        <a:rPr lang="tr-TR" sz="1600" dirty="0" smtClean="0"/>
                        <a:t>Data </a:t>
                      </a:r>
                      <a:r>
                        <a:rPr lang="tr-TR" sz="1600" dirty="0" err="1" smtClean="0"/>
                        <a:t>Sheet</a:t>
                      </a:r>
                      <a:endParaRPr lang="tr-TR" sz="1600" dirty="0"/>
                    </a:p>
                  </a:txBody>
                  <a:tcPr/>
                </a:tc>
              </a:tr>
              <a:tr h="5158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Telemetry</a:t>
                      </a:r>
                      <a:r>
                        <a:rPr lang="tr-TR" sz="1600" dirty="0" smtClean="0"/>
                        <a:t> </a:t>
                      </a:r>
                      <a:r>
                        <a:rPr lang="tr-TR" sz="1600" dirty="0" err="1" smtClean="0"/>
                        <a:t>Module</a:t>
                      </a:r>
                      <a:endParaRPr lang="tr-TR" sz="1600" dirty="0" smtClean="0"/>
                    </a:p>
                  </a:txBody>
                  <a:tcPr/>
                </a:tc>
                <a:tc>
                  <a:txBody>
                    <a:bodyPr/>
                    <a:lstStyle/>
                    <a:p>
                      <a:pPr algn="ctr"/>
                      <a:r>
                        <a:rPr lang="tr-TR" sz="1600" dirty="0" smtClean="0"/>
                        <a:t>60</a:t>
                      </a:r>
                      <a:endParaRPr lang="tr-TR" sz="1600" dirty="0"/>
                    </a:p>
                  </a:txBody>
                  <a:tcPr/>
                </a:tc>
                <a:tc>
                  <a:txBody>
                    <a:bodyPr/>
                    <a:lstStyle/>
                    <a:p>
                      <a:pPr algn="ctr"/>
                      <a:r>
                        <a:rPr lang="tr-TR" sz="1600" dirty="0" smtClean="0"/>
                        <a:t>215</a:t>
                      </a:r>
                      <a:endParaRPr lang="tr-TR" sz="1600" dirty="0"/>
                    </a:p>
                  </a:txBody>
                  <a:tcPr/>
                </a:tc>
                <a:tc>
                  <a:txBody>
                    <a:bodyPr/>
                    <a:lstStyle/>
                    <a:p>
                      <a:pPr algn="ctr"/>
                      <a:r>
                        <a:rPr lang="tr-TR" sz="1600" dirty="0" smtClean="0"/>
                        <a:t>3.3 V</a:t>
                      </a:r>
                      <a:endParaRPr lang="tr-TR" sz="1600" dirty="0"/>
                    </a:p>
                  </a:txBody>
                  <a:tcPr/>
                </a:tc>
                <a:tc>
                  <a:txBody>
                    <a:bodyPr/>
                    <a:lstStyle/>
                    <a:p>
                      <a:pPr algn="ctr"/>
                      <a:r>
                        <a:rPr lang="tr-TR" sz="1600" dirty="0" err="1" smtClean="0"/>
                        <a:t>External</a:t>
                      </a:r>
                      <a:r>
                        <a:rPr lang="tr-TR" sz="1600" dirty="0" smtClean="0"/>
                        <a:t> Cable</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Data </a:t>
                      </a:r>
                      <a:r>
                        <a:rPr lang="tr-TR" sz="1600" dirty="0" err="1" smtClean="0"/>
                        <a:t>Sheet</a:t>
                      </a:r>
                      <a:endParaRPr lang="tr-TR" sz="1600" dirty="0" smtClean="0"/>
                    </a:p>
                  </a:txBody>
                  <a:tcPr/>
                </a:tc>
              </a:tr>
              <a:tr h="379864">
                <a:tc>
                  <a:txBody>
                    <a:bodyPr/>
                    <a:lstStyle/>
                    <a:p>
                      <a:pPr algn="ctr"/>
                      <a:r>
                        <a:rPr lang="tr-TR" sz="1600" dirty="0" smtClean="0"/>
                        <a:t>BMP 180</a:t>
                      </a:r>
                      <a:endParaRPr lang="tr-TR" sz="1600" dirty="0"/>
                    </a:p>
                  </a:txBody>
                  <a:tcPr/>
                </a:tc>
                <a:tc>
                  <a:txBody>
                    <a:bodyPr/>
                    <a:lstStyle/>
                    <a:p>
                      <a:pPr algn="ctr"/>
                      <a:r>
                        <a:rPr lang="tr-TR" sz="1600" dirty="0" smtClean="0"/>
                        <a:t>0.0165</a:t>
                      </a:r>
                      <a:endParaRPr lang="tr-TR" sz="1600" dirty="0"/>
                    </a:p>
                  </a:txBody>
                  <a:tcPr/>
                </a:tc>
                <a:tc>
                  <a:txBody>
                    <a:bodyPr/>
                    <a:lstStyle/>
                    <a:p>
                      <a:pPr algn="ctr"/>
                      <a:r>
                        <a:rPr lang="tr-TR" sz="1600" dirty="0" smtClean="0"/>
                        <a:t>0.005</a:t>
                      </a:r>
                      <a:endParaRPr lang="tr-TR" sz="1600" dirty="0"/>
                    </a:p>
                  </a:txBody>
                  <a:tcPr/>
                </a:tc>
                <a:tc>
                  <a:txBody>
                    <a:bodyPr/>
                    <a:lstStyle/>
                    <a:p>
                      <a:pPr algn="ctr"/>
                      <a:r>
                        <a:rPr lang="tr-TR" sz="1600" dirty="0" smtClean="0"/>
                        <a:t>3.3 V</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err="1" smtClean="0"/>
                        <a:t>External</a:t>
                      </a:r>
                      <a:r>
                        <a:rPr lang="tr-TR" sz="1600" dirty="0" smtClean="0"/>
                        <a:t> Cable</a:t>
                      </a:r>
                    </a:p>
                    <a:p>
                      <a:pPr algn="ct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Data </a:t>
                      </a:r>
                      <a:r>
                        <a:rPr lang="tr-TR" sz="1600" dirty="0" err="1" smtClean="0"/>
                        <a:t>Sheet</a:t>
                      </a:r>
                      <a:endParaRPr lang="tr-TR" sz="1600" dirty="0" smtClean="0"/>
                    </a:p>
                    <a:p>
                      <a:pPr algn="ctr"/>
                      <a:endParaRPr lang="tr-TR" sz="1600" dirty="0"/>
                    </a:p>
                  </a:txBody>
                  <a:tcPr/>
                </a:tc>
              </a:tr>
              <a:tr h="426493">
                <a:tc>
                  <a:txBody>
                    <a:bodyPr/>
                    <a:lstStyle/>
                    <a:p>
                      <a:pPr algn="ctr"/>
                      <a:r>
                        <a:rPr lang="tr-TR" sz="1600" dirty="0" err="1" smtClean="0"/>
                        <a:t>Servo</a:t>
                      </a:r>
                      <a:endParaRPr lang="tr-TR" sz="1600" dirty="0"/>
                    </a:p>
                  </a:txBody>
                  <a:tcPr/>
                </a:tc>
                <a:tc>
                  <a:txBody>
                    <a:bodyPr/>
                    <a:lstStyle/>
                    <a:p>
                      <a:pPr algn="ctr"/>
                      <a:r>
                        <a:rPr lang="tr-TR" sz="1600" dirty="0" smtClean="0"/>
                        <a:t>600</a:t>
                      </a:r>
                      <a:endParaRPr lang="tr-TR" sz="1600" dirty="0"/>
                    </a:p>
                  </a:txBody>
                  <a:tcPr/>
                </a:tc>
                <a:tc>
                  <a:txBody>
                    <a:bodyPr/>
                    <a:lstStyle/>
                    <a:p>
                      <a:pPr algn="ctr"/>
                      <a:r>
                        <a:rPr lang="tr-TR" sz="1600" dirty="0" smtClean="0"/>
                        <a:t>120mA</a:t>
                      </a:r>
                      <a:endParaRPr lang="tr-TR" sz="1600" dirty="0"/>
                    </a:p>
                  </a:txBody>
                  <a:tcPr/>
                </a:tc>
                <a:tc>
                  <a:txBody>
                    <a:bodyPr/>
                    <a:lstStyle/>
                    <a:p>
                      <a:pPr algn="ctr"/>
                      <a:r>
                        <a:rPr lang="tr-TR" sz="1600" dirty="0" smtClean="0"/>
                        <a:t>5V</a:t>
                      </a:r>
                      <a:endParaRPr lang="tr-TR" sz="1600" dirty="0"/>
                    </a:p>
                  </a:txBody>
                  <a:tcPr/>
                </a:tc>
                <a:tc>
                  <a:txBody>
                    <a:bodyPr/>
                    <a:lstStyle/>
                    <a:p>
                      <a:pPr algn="ctr"/>
                      <a:r>
                        <a:rPr lang="tr-TR" sz="1600" dirty="0" err="1" smtClean="0"/>
                        <a:t>External</a:t>
                      </a:r>
                      <a:r>
                        <a:rPr lang="tr-TR" sz="1600" dirty="0" smtClean="0"/>
                        <a:t> Cable</a:t>
                      </a:r>
                      <a:endParaRPr lang="tr-TR"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dirty="0" smtClean="0"/>
                        <a:t>Data </a:t>
                      </a:r>
                      <a:r>
                        <a:rPr lang="tr-TR" sz="1600" dirty="0" err="1" smtClean="0"/>
                        <a:t>Sheet</a:t>
                      </a:r>
                      <a:endParaRPr lang="tr-TR" sz="1600" dirty="0" smtClean="0"/>
                    </a:p>
                  </a:txBody>
                  <a:tcPr/>
                </a:tc>
              </a:tr>
            </a:tbl>
          </a:graphicData>
        </a:graphic>
      </p:graphicFrame>
      <p:graphicFrame>
        <p:nvGraphicFramePr>
          <p:cNvPr id="10" name="Tablo 9"/>
          <p:cNvGraphicFramePr>
            <a:graphicFrameLocks noGrp="1"/>
          </p:cNvGraphicFramePr>
          <p:nvPr>
            <p:extLst/>
          </p:nvPr>
        </p:nvGraphicFramePr>
        <p:xfrm>
          <a:off x="4829032" y="4836888"/>
          <a:ext cx="4055660" cy="1320800"/>
        </p:xfrm>
        <a:graphic>
          <a:graphicData uri="http://schemas.openxmlformats.org/drawingml/2006/table">
            <a:tbl>
              <a:tblPr firstRow="1" bandRow="1">
                <a:tableStyleId>{284E427A-3D55-4303-BF80-6455036E1DE7}</a:tableStyleId>
              </a:tblPr>
              <a:tblGrid>
                <a:gridCol w="2336042"/>
                <a:gridCol w="1719618"/>
              </a:tblGrid>
              <a:tr h="370840">
                <a:tc>
                  <a:txBody>
                    <a:bodyPr/>
                    <a:lstStyle/>
                    <a:p>
                      <a:pPr algn="ctr"/>
                      <a:r>
                        <a:rPr lang="tr-TR" sz="1600" dirty="0" smtClean="0"/>
                        <a:t>Total</a:t>
                      </a:r>
                      <a:r>
                        <a:rPr lang="tr-TR" sz="1600" baseline="0" dirty="0" smtClean="0"/>
                        <a:t> </a:t>
                      </a:r>
                      <a:r>
                        <a:rPr lang="tr-TR" sz="1600" baseline="0" dirty="0" err="1" smtClean="0"/>
                        <a:t>Current</a:t>
                      </a:r>
                      <a:r>
                        <a:rPr lang="tr-TR" sz="1600" b="1" i="0" u="none" strike="noStrike" cap="none" baseline="0" dirty="0" smtClean="0">
                          <a:solidFill>
                            <a:schemeClr val="lt1"/>
                          </a:solidFill>
                          <a:latin typeface="+mn-lt"/>
                          <a:ea typeface="+mn-ea"/>
                          <a:cs typeface="+mn-cs"/>
                          <a:sym typeface="Arial"/>
                        </a:rPr>
                        <a:t> </a:t>
                      </a:r>
                      <a:r>
                        <a:rPr lang="tr-TR" sz="1600" b="1" i="0" u="none" strike="noStrike" cap="none" baseline="0" dirty="0" err="1" smtClean="0">
                          <a:solidFill>
                            <a:schemeClr val="lt1"/>
                          </a:solidFill>
                          <a:latin typeface="+mn-lt"/>
                          <a:ea typeface="+mn-ea"/>
                          <a:cs typeface="+mn-cs"/>
                          <a:sym typeface="Arial"/>
                        </a:rPr>
                        <a:t>Consumption</a:t>
                      </a:r>
                      <a:r>
                        <a:rPr lang="tr-TR" sz="1600" b="1" i="0" u="none" strike="noStrike" cap="none" baseline="0" dirty="0" smtClean="0">
                          <a:solidFill>
                            <a:schemeClr val="lt1"/>
                          </a:solidFill>
                          <a:latin typeface="+mn-lt"/>
                          <a:ea typeface="+mn-ea"/>
                          <a:cs typeface="+mn-cs"/>
                          <a:sym typeface="Arial"/>
                        </a:rPr>
                        <a:t> </a:t>
                      </a:r>
                      <a:endParaRPr lang="tr-TR" sz="1600" dirty="0"/>
                    </a:p>
                  </a:txBody>
                  <a:tcPr/>
                </a:tc>
                <a:tc>
                  <a:txBody>
                    <a:bodyPr/>
                    <a:lstStyle/>
                    <a:p>
                      <a:pPr algn="ctr"/>
                      <a:r>
                        <a:rPr lang="tr-TR" sz="1600" dirty="0" smtClean="0"/>
                        <a:t>375 </a:t>
                      </a:r>
                      <a:r>
                        <a:rPr lang="tr-TR" sz="1600" dirty="0" err="1" smtClean="0"/>
                        <a:t>mAh</a:t>
                      </a:r>
                      <a:endParaRPr lang="tr-TR" sz="1600" dirty="0"/>
                    </a:p>
                  </a:txBody>
                  <a:tcPr/>
                </a:tc>
              </a:tr>
              <a:tr h="370840">
                <a:tc>
                  <a:txBody>
                    <a:bodyPr/>
                    <a:lstStyle/>
                    <a:p>
                      <a:pPr algn="ctr"/>
                      <a:r>
                        <a:rPr lang="tr-TR" sz="1600" dirty="0" err="1" smtClean="0"/>
                        <a:t>Produced</a:t>
                      </a:r>
                      <a:r>
                        <a:rPr lang="tr-TR" sz="1600" baseline="0" dirty="0" smtClean="0"/>
                        <a:t> </a:t>
                      </a:r>
                      <a:r>
                        <a:rPr lang="tr-TR" sz="1600" baseline="0" dirty="0" err="1" smtClean="0"/>
                        <a:t>Current</a:t>
                      </a:r>
                      <a:r>
                        <a:rPr lang="tr-TR" sz="1600" baseline="0" dirty="0" smtClean="0"/>
                        <a:t>(</a:t>
                      </a:r>
                      <a:r>
                        <a:rPr lang="tr-TR" sz="1600" baseline="0" dirty="0" err="1" smtClean="0"/>
                        <a:t>Max</a:t>
                      </a:r>
                      <a:r>
                        <a:rPr lang="tr-TR" sz="1600" baseline="0" dirty="0" smtClean="0"/>
                        <a:t>)</a:t>
                      </a:r>
                      <a:endParaRPr lang="tr-TR" sz="1600" dirty="0"/>
                    </a:p>
                  </a:txBody>
                  <a:tcPr/>
                </a:tc>
                <a:tc>
                  <a:txBody>
                    <a:bodyPr/>
                    <a:lstStyle/>
                    <a:p>
                      <a:pPr algn="ctr"/>
                      <a:r>
                        <a:rPr lang="tr-TR" sz="1600" dirty="0" smtClean="0"/>
                        <a:t>1800</a:t>
                      </a:r>
                      <a:r>
                        <a:rPr lang="tr-TR" sz="1600" baseline="0" dirty="0" smtClean="0"/>
                        <a:t> </a:t>
                      </a:r>
                      <a:r>
                        <a:rPr lang="tr-TR" sz="1600" baseline="0" dirty="0" err="1" smtClean="0"/>
                        <a:t>mAh</a:t>
                      </a:r>
                      <a:endParaRPr lang="tr-TR" sz="1600" dirty="0"/>
                    </a:p>
                  </a:txBody>
                  <a:tcPr/>
                </a:tc>
              </a:tr>
              <a:tr h="370840">
                <a:tc>
                  <a:txBody>
                    <a:bodyPr/>
                    <a:lstStyle/>
                    <a:p>
                      <a:pPr algn="ctr"/>
                      <a:r>
                        <a:rPr lang="tr-TR" sz="1600" dirty="0" err="1" smtClean="0"/>
                        <a:t>Margins</a:t>
                      </a:r>
                      <a:endParaRPr lang="tr-TR" sz="1600" dirty="0"/>
                    </a:p>
                  </a:txBody>
                  <a:tcPr/>
                </a:tc>
                <a:tc>
                  <a:txBody>
                    <a:bodyPr/>
                    <a:lstStyle/>
                    <a:p>
                      <a:pPr algn="ctr"/>
                      <a:r>
                        <a:rPr lang="tr-TR" sz="1600" dirty="0" smtClean="0"/>
                        <a:t>1545</a:t>
                      </a:r>
                      <a:r>
                        <a:rPr lang="tr-TR" sz="1600" baseline="0" dirty="0" smtClean="0"/>
                        <a:t> </a:t>
                      </a:r>
                      <a:r>
                        <a:rPr lang="tr-TR" sz="1600" baseline="0" dirty="0" err="1" smtClean="0"/>
                        <a:t>mAh</a:t>
                      </a:r>
                      <a:endParaRPr lang="tr-TR" sz="1600" dirty="0"/>
                    </a:p>
                  </a:txBody>
                  <a:tcPr/>
                </a:tc>
              </a:tr>
            </a:tbl>
          </a:graphicData>
        </a:graphic>
      </p:graphicFrame>
      <p:graphicFrame>
        <p:nvGraphicFramePr>
          <p:cNvPr id="11" name="Tablo 10"/>
          <p:cNvGraphicFramePr>
            <a:graphicFrameLocks noGrp="1"/>
          </p:cNvGraphicFramePr>
          <p:nvPr>
            <p:extLst/>
          </p:nvPr>
        </p:nvGraphicFramePr>
        <p:xfrm>
          <a:off x="259307" y="4836888"/>
          <a:ext cx="4055660" cy="1320800"/>
        </p:xfrm>
        <a:graphic>
          <a:graphicData uri="http://schemas.openxmlformats.org/drawingml/2006/table">
            <a:tbl>
              <a:tblPr firstRow="1" bandRow="1">
                <a:tableStyleId>{284E427A-3D55-4303-BF80-6455036E1DE7}</a:tableStyleId>
              </a:tblPr>
              <a:tblGrid>
                <a:gridCol w="2336042"/>
                <a:gridCol w="1719618"/>
              </a:tblGrid>
              <a:tr h="370840">
                <a:tc>
                  <a:txBody>
                    <a:bodyPr/>
                    <a:lstStyle/>
                    <a:p>
                      <a:pPr algn="ctr"/>
                      <a:r>
                        <a:rPr lang="tr-TR" sz="1600" dirty="0" smtClean="0"/>
                        <a:t>Total</a:t>
                      </a:r>
                      <a:r>
                        <a:rPr lang="tr-TR" sz="1600" baseline="0" dirty="0" smtClean="0"/>
                        <a:t> </a:t>
                      </a:r>
                      <a:r>
                        <a:rPr lang="tr-TR" sz="1600" baseline="0" dirty="0" err="1" smtClean="0"/>
                        <a:t>Power</a:t>
                      </a:r>
                      <a:r>
                        <a:rPr lang="tr-TR" sz="1600" b="1" i="0" u="none" strike="noStrike" cap="none" baseline="0" dirty="0" smtClean="0">
                          <a:solidFill>
                            <a:schemeClr val="lt1"/>
                          </a:solidFill>
                          <a:latin typeface="+mn-lt"/>
                          <a:ea typeface="+mn-ea"/>
                          <a:cs typeface="+mn-cs"/>
                          <a:sym typeface="Arial"/>
                        </a:rPr>
                        <a:t> </a:t>
                      </a:r>
                      <a:r>
                        <a:rPr lang="tr-TR" sz="1600" b="1" i="0" u="none" strike="noStrike" cap="none" baseline="0" dirty="0" err="1" smtClean="0">
                          <a:solidFill>
                            <a:schemeClr val="lt1"/>
                          </a:solidFill>
                          <a:latin typeface="+mn-lt"/>
                          <a:ea typeface="+mn-ea"/>
                          <a:cs typeface="+mn-cs"/>
                          <a:sym typeface="Arial"/>
                        </a:rPr>
                        <a:t>Consumption</a:t>
                      </a:r>
                      <a:r>
                        <a:rPr lang="tr-TR" sz="1600" b="1" i="0" u="none" strike="noStrike" cap="none" baseline="0" dirty="0" smtClean="0">
                          <a:solidFill>
                            <a:schemeClr val="lt1"/>
                          </a:solidFill>
                          <a:latin typeface="+mn-lt"/>
                          <a:ea typeface="+mn-ea"/>
                          <a:cs typeface="+mn-cs"/>
                          <a:sym typeface="Arial"/>
                        </a:rPr>
                        <a:t> </a:t>
                      </a:r>
                      <a:endParaRPr lang="tr-TR" sz="1600" dirty="0"/>
                    </a:p>
                  </a:txBody>
                  <a:tcPr/>
                </a:tc>
                <a:tc>
                  <a:txBody>
                    <a:bodyPr/>
                    <a:lstStyle/>
                    <a:p>
                      <a:pPr algn="ctr"/>
                      <a:r>
                        <a:rPr lang="tr-TR" sz="1600" dirty="0" smtClean="0"/>
                        <a:t>860</a:t>
                      </a:r>
                      <a:r>
                        <a:rPr lang="tr-TR" sz="1600" baseline="0" dirty="0" smtClean="0"/>
                        <a:t> </a:t>
                      </a:r>
                      <a:r>
                        <a:rPr lang="tr-TR" sz="1600" baseline="0" dirty="0" err="1" smtClean="0"/>
                        <a:t>mWh</a:t>
                      </a:r>
                      <a:endParaRPr lang="tr-TR" sz="1600" dirty="0"/>
                    </a:p>
                  </a:txBody>
                  <a:tcPr/>
                </a:tc>
              </a:tr>
              <a:tr h="370840">
                <a:tc>
                  <a:txBody>
                    <a:bodyPr/>
                    <a:lstStyle/>
                    <a:p>
                      <a:pPr algn="ctr"/>
                      <a:r>
                        <a:rPr lang="tr-TR" sz="1600" dirty="0" err="1" smtClean="0"/>
                        <a:t>Produced</a:t>
                      </a:r>
                      <a:r>
                        <a:rPr lang="tr-TR" sz="1600" baseline="0" dirty="0" smtClean="0"/>
                        <a:t> </a:t>
                      </a:r>
                      <a:r>
                        <a:rPr lang="tr-TR" sz="1600" baseline="0" dirty="0" err="1" smtClean="0"/>
                        <a:t>Current</a:t>
                      </a:r>
                      <a:r>
                        <a:rPr lang="tr-TR" sz="1600" baseline="0" dirty="0" smtClean="0"/>
                        <a:t>(</a:t>
                      </a:r>
                      <a:r>
                        <a:rPr lang="tr-TR" sz="1600" baseline="0" dirty="0" err="1" smtClean="0"/>
                        <a:t>Max</a:t>
                      </a:r>
                      <a:r>
                        <a:rPr lang="tr-TR" sz="1600" baseline="0" dirty="0" smtClean="0"/>
                        <a:t>)</a:t>
                      </a:r>
                      <a:endParaRPr lang="tr-TR" sz="1600" dirty="0"/>
                    </a:p>
                  </a:txBody>
                  <a:tcPr/>
                </a:tc>
                <a:tc>
                  <a:txBody>
                    <a:bodyPr/>
                    <a:lstStyle/>
                    <a:p>
                      <a:pPr algn="ctr"/>
                      <a:r>
                        <a:rPr lang="tr-TR" sz="1600" dirty="0" smtClean="0"/>
                        <a:t>16200</a:t>
                      </a:r>
                      <a:r>
                        <a:rPr lang="tr-TR" sz="1600" baseline="0" dirty="0" smtClean="0"/>
                        <a:t> </a:t>
                      </a:r>
                      <a:r>
                        <a:rPr lang="tr-TR" sz="1600" baseline="0" dirty="0" err="1" smtClean="0"/>
                        <a:t>mWh</a:t>
                      </a:r>
                      <a:endParaRPr lang="tr-TR" sz="1600" dirty="0"/>
                    </a:p>
                  </a:txBody>
                  <a:tcPr/>
                </a:tc>
              </a:tr>
              <a:tr h="370840">
                <a:tc>
                  <a:txBody>
                    <a:bodyPr/>
                    <a:lstStyle/>
                    <a:p>
                      <a:pPr algn="ctr"/>
                      <a:r>
                        <a:rPr lang="tr-TR" sz="1600" dirty="0" err="1" smtClean="0"/>
                        <a:t>Margins</a:t>
                      </a:r>
                      <a:endParaRPr lang="tr-TR" sz="1600" dirty="0"/>
                    </a:p>
                  </a:txBody>
                  <a:tcPr/>
                </a:tc>
                <a:tc>
                  <a:txBody>
                    <a:bodyPr/>
                    <a:lstStyle/>
                    <a:p>
                      <a:pPr algn="ctr"/>
                      <a:r>
                        <a:rPr lang="tr-TR" sz="1600" dirty="0" smtClean="0"/>
                        <a:t>15340</a:t>
                      </a:r>
                      <a:r>
                        <a:rPr lang="tr-TR" sz="1600" baseline="0" dirty="0" smtClean="0"/>
                        <a:t> </a:t>
                      </a:r>
                      <a:r>
                        <a:rPr lang="tr-TR" sz="1600" baseline="0" dirty="0" err="1" smtClean="0"/>
                        <a:t>mAh</a:t>
                      </a:r>
                      <a:endParaRPr lang="tr-TR" sz="1600" dirty="0"/>
                    </a:p>
                  </a:txBody>
                  <a:tcPr/>
                </a:tc>
              </a:tr>
            </a:tbl>
          </a:graphicData>
        </a:graphic>
      </p:graphicFrame>
    </p:spTree>
    <p:extLst>
      <p:ext uri="{BB962C8B-B14F-4D97-AF65-F5344CB8AC3E}">
        <p14:creationId xmlns:p14="http://schemas.microsoft.com/office/powerpoint/2010/main" val="2980846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40" name="Shape 740"/>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86</a:t>
            </a:fld>
            <a:endParaRPr lang="en-US" sz="1000" b="0" i="0" u="none" strike="noStrike" cap="none">
              <a:solidFill>
                <a:schemeClr val="dk1"/>
              </a:solidFill>
              <a:latin typeface="Arial"/>
              <a:ea typeface="Arial"/>
              <a:cs typeface="Arial"/>
              <a:sym typeface="Arial"/>
            </a:endParaRPr>
          </a:p>
        </p:txBody>
      </p:sp>
      <p:sp>
        <p:nvSpPr>
          <p:cNvPr id="741" name="Shape 741"/>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Power Budget</a:t>
            </a:r>
          </a:p>
        </p:txBody>
      </p:sp>
      <p:sp>
        <p:nvSpPr>
          <p:cNvPr id="743" name="Shape 743"/>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744" name="Shape 74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Metin Yer Tutucusu 2"/>
          <p:cNvSpPr>
            <a:spLocks noGrp="1"/>
          </p:cNvSpPr>
          <p:nvPr>
            <p:ph type="body" idx="1"/>
          </p:nvPr>
        </p:nvSpPr>
        <p:spPr>
          <a:xfrm>
            <a:off x="228600" y="1066800"/>
            <a:ext cx="8686800" cy="5181600"/>
          </a:xfrm>
        </p:spPr>
        <p:txBody>
          <a:bodyPr/>
          <a:lstStyle/>
          <a:p>
            <a:r>
              <a:rPr lang="tr-TR" dirty="0" err="1" smtClean="0"/>
              <a:t>Container</a:t>
            </a:r>
            <a:r>
              <a:rPr lang="tr-TR" dirty="0" smtClean="0"/>
              <a:t> </a:t>
            </a:r>
            <a:r>
              <a:rPr lang="tr-TR" dirty="0" err="1" smtClean="0"/>
              <a:t>Power</a:t>
            </a:r>
            <a:r>
              <a:rPr lang="tr-TR" dirty="0" smtClean="0"/>
              <a:t> </a:t>
            </a:r>
            <a:r>
              <a:rPr lang="tr-TR" dirty="0"/>
              <a:t>S</a:t>
            </a:r>
            <a:r>
              <a:rPr lang="en-US" dirty="0" err="1" smtClean="0"/>
              <a:t>trategy</a:t>
            </a:r>
            <a:endParaRPr lang="en-US" dirty="0"/>
          </a:p>
          <a:p>
            <a:pPr marL="152400" indent="0">
              <a:buNone/>
            </a:pPr>
            <a:r>
              <a:rPr lang="tr-TR" dirty="0" smtClean="0"/>
              <a:t>  </a:t>
            </a:r>
            <a:r>
              <a:rPr lang="tr-TR" b="0" dirty="0" smtClean="0"/>
              <a:t>-</a:t>
            </a:r>
            <a:r>
              <a:rPr lang="tr-TR" dirty="0" smtClean="0"/>
              <a:t> </a:t>
            </a:r>
            <a:r>
              <a:rPr lang="en-US" b="0" dirty="0" smtClean="0"/>
              <a:t>The </a:t>
            </a:r>
            <a:r>
              <a:rPr lang="en-US" b="0" dirty="0"/>
              <a:t>system will be powered directly with an alkaline battery</a:t>
            </a:r>
            <a:r>
              <a:rPr lang="en-US" b="0" dirty="0" smtClean="0"/>
              <a:t>.</a:t>
            </a:r>
            <a:endParaRPr lang="tr-TR" b="0" dirty="0" smtClean="0"/>
          </a:p>
          <a:p>
            <a:pPr marL="152400" indent="0">
              <a:buNone/>
            </a:pPr>
            <a:r>
              <a:rPr lang="tr-TR" b="0" dirty="0"/>
              <a:t> </a:t>
            </a:r>
            <a:r>
              <a:rPr lang="tr-TR" b="0" dirty="0" smtClean="0"/>
              <a:t> - </a:t>
            </a:r>
            <a:r>
              <a:rPr lang="en-US" b="0" dirty="0"/>
              <a:t>All sensors will be powered by MCU powered by alkaline batteries.</a:t>
            </a:r>
            <a:endParaRPr lang="tr-TR" b="0" dirty="0"/>
          </a:p>
        </p:txBody>
      </p:sp>
      <p:pic>
        <p:nvPicPr>
          <p:cNvPr id="12" name="Resi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15" y="3329323"/>
            <a:ext cx="3787254" cy="2453847"/>
          </a:xfrm>
          <a:prstGeom prst="rect">
            <a:avLst/>
          </a:prstGeom>
        </p:spPr>
      </p:pic>
      <p:pic>
        <p:nvPicPr>
          <p:cNvPr id="13" name="Resi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593" y="3330054"/>
            <a:ext cx="4002206" cy="2453116"/>
          </a:xfrm>
          <a:prstGeom prst="rect">
            <a:avLst/>
          </a:prstGeom>
        </p:spPr>
      </p:pic>
    </p:spTree>
    <p:extLst>
      <p:ext uri="{BB962C8B-B14F-4D97-AF65-F5344CB8AC3E}">
        <p14:creationId xmlns:p14="http://schemas.microsoft.com/office/powerpoint/2010/main" val="3029819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Shape 749"/>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50" name="Shape 750"/>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87</a:t>
            </a:fld>
            <a:endParaRPr lang="en-US" sz="1000" b="0" i="0" u="none" strike="noStrike" cap="none">
              <a:solidFill>
                <a:schemeClr val="dk1"/>
              </a:solidFill>
              <a:latin typeface="Arial"/>
              <a:ea typeface="Arial"/>
              <a:cs typeface="Arial"/>
              <a:sym typeface="Arial"/>
            </a:endParaRPr>
          </a:p>
        </p:txBody>
      </p:sp>
      <p:sp>
        <p:nvSpPr>
          <p:cNvPr id="751" name="Shape 751"/>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Flight Software (FSW) Design</a:t>
            </a:r>
          </a:p>
        </p:txBody>
      </p:sp>
      <p:sp>
        <p:nvSpPr>
          <p:cNvPr id="752" name="Shape 752"/>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58" name="Shape 75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88</a:t>
            </a:fld>
            <a:endParaRPr lang="en-US" sz="1000" b="0" i="0" u="none" strike="noStrike" cap="none">
              <a:solidFill>
                <a:schemeClr val="dk1"/>
              </a:solidFill>
              <a:latin typeface="Arial"/>
              <a:ea typeface="Arial"/>
              <a:cs typeface="Arial"/>
              <a:sym typeface="Arial"/>
            </a:endParaRPr>
          </a:p>
        </p:txBody>
      </p:sp>
      <p:sp>
        <p:nvSpPr>
          <p:cNvPr id="759" name="Shape 75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FSW Overview</a:t>
            </a:r>
          </a:p>
        </p:txBody>
      </p:sp>
      <p:sp>
        <p:nvSpPr>
          <p:cNvPr id="761" name="Shape 761"/>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762" name="Shape 76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Metin Yer Tutucusu 1"/>
          <p:cNvSpPr>
            <a:spLocks noGrp="1"/>
          </p:cNvSpPr>
          <p:nvPr>
            <p:ph type="body" idx="1"/>
          </p:nvPr>
        </p:nvSpPr>
        <p:spPr>
          <a:xfrm>
            <a:off x="152400" y="1025455"/>
            <a:ext cx="8915400" cy="4420001"/>
          </a:xfrm>
        </p:spPr>
        <p:txBody>
          <a:bodyPr/>
          <a:lstStyle/>
          <a:p>
            <a:r>
              <a:rPr lang="tr-TR" dirty="0" err="1" smtClean="0"/>
              <a:t>Overview</a:t>
            </a:r>
            <a:r>
              <a:rPr lang="tr-TR" dirty="0" smtClean="0"/>
              <a:t> of FSW Design</a:t>
            </a:r>
          </a:p>
          <a:p>
            <a:pPr marL="152400" indent="0">
              <a:buNone/>
            </a:pPr>
            <a:r>
              <a:rPr lang="tr-TR" b="0" dirty="0" smtClean="0"/>
              <a:t>- </a:t>
            </a:r>
            <a:r>
              <a:rPr lang="tr-TR" b="0" dirty="0" err="1" smtClean="0"/>
              <a:t>The</a:t>
            </a:r>
            <a:r>
              <a:rPr lang="tr-TR" b="0" dirty="0" smtClean="0"/>
              <a:t> data is </a:t>
            </a:r>
            <a:r>
              <a:rPr lang="tr-TR" b="0" dirty="0" err="1" smtClean="0"/>
              <a:t>read</a:t>
            </a:r>
            <a:r>
              <a:rPr lang="tr-TR" b="0" dirty="0" smtClean="0"/>
              <a:t>  </a:t>
            </a:r>
            <a:r>
              <a:rPr lang="tr-TR" b="0" dirty="0" err="1" smtClean="0"/>
              <a:t>via</a:t>
            </a:r>
            <a:r>
              <a:rPr lang="tr-TR" b="0" dirty="0" smtClean="0"/>
              <a:t> </a:t>
            </a:r>
            <a:r>
              <a:rPr lang="tr-TR" b="0" dirty="0" err="1" smtClean="0"/>
              <a:t>sensors</a:t>
            </a:r>
            <a:r>
              <a:rPr lang="tr-TR" b="0" dirty="0" smtClean="0"/>
              <a:t> </a:t>
            </a:r>
            <a:r>
              <a:rPr lang="tr-TR" b="0" dirty="0" err="1" smtClean="0"/>
              <a:t>and</a:t>
            </a:r>
            <a:r>
              <a:rPr lang="tr-TR" b="0" dirty="0" smtClean="0"/>
              <a:t> </a:t>
            </a:r>
            <a:r>
              <a:rPr lang="tr-TR" b="0" dirty="0" err="1" smtClean="0"/>
              <a:t>send</a:t>
            </a:r>
            <a:r>
              <a:rPr lang="tr-TR" b="0" dirty="0" smtClean="0"/>
              <a:t> </a:t>
            </a:r>
            <a:r>
              <a:rPr lang="tr-TR" b="0" dirty="0" err="1" smtClean="0"/>
              <a:t>to</a:t>
            </a:r>
            <a:r>
              <a:rPr lang="tr-TR" b="0" dirty="0" smtClean="0"/>
              <a:t> MCU</a:t>
            </a:r>
          </a:p>
          <a:p>
            <a:pPr>
              <a:buFontTx/>
              <a:buChar char="-"/>
            </a:pPr>
            <a:r>
              <a:rPr lang="tr-TR" b="0" dirty="0" err="1" smtClean="0"/>
              <a:t>All</a:t>
            </a:r>
            <a:r>
              <a:rPr lang="tr-TR" b="0" dirty="0" smtClean="0"/>
              <a:t> </a:t>
            </a:r>
            <a:r>
              <a:rPr lang="tr-TR" b="0" dirty="0" err="1" smtClean="0"/>
              <a:t>necessary</a:t>
            </a:r>
            <a:r>
              <a:rPr lang="tr-TR" b="0" dirty="0" smtClean="0"/>
              <a:t> data sent </a:t>
            </a:r>
            <a:r>
              <a:rPr lang="tr-TR" b="0" dirty="0" err="1" smtClean="0"/>
              <a:t>to</a:t>
            </a:r>
            <a:r>
              <a:rPr lang="tr-TR" b="0" dirty="0" smtClean="0"/>
              <a:t> </a:t>
            </a:r>
            <a:r>
              <a:rPr lang="tr-TR" b="0" dirty="0" err="1" smtClean="0"/>
              <a:t>graund</a:t>
            </a:r>
            <a:r>
              <a:rPr lang="tr-TR" b="0" dirty="0" smtClean="0"/>
              <a:t> </a:t>
            </a:r>
            <a:r>
              <a:rPr lang="tr-TR" b="0" dirty="0" err="1" smtClean="0"/>
              <a:t>station</a:t>
            </a:r>
            <a:r>
              <a:rPr lang="tr-TR" b="0" dirty="0" smtClean="0"/>
              <a:t> </a:t>
            </a:r>
            <a:r>
              <a:rPr lang="tr-TR" b="0" dirty="0" err="1" smtClean="0"/>
              <a:t>by</a:t>
            </a:r>
            <a:r>
              <a:rPr lang="tr-TR" b="0" dirty="0" smtClean="0"/>
              <a:t> </a:t>
            </a:r>
            <a:r>
              <a:rPr lang="tr-TR" b="0" dirty="0" err="1" smtClean="0"/>
              <a:t>Xbee</a:t>
            </a:r>
            <a:endParaRPr lang="tr-TR" b="0" dirty="0" smtClean="0"/>
          </a:p>
          <a:p>
            <a:pPr>
              <a:buFontTx/>
              <a:buChar char="-"/>
            </a:pPr>
            <a:endParaRPr lang="tr-TR" b="0" dirty="0" smtClean="0"/>
          </a:p>
          <a:p>
            <a:r>
              <a:rPr lang="tr-TR" dirty="0" smtClean="0"/>
              <a:t>Programming </a:t>
            </a:r>
            <a:r>
              <a:rPr lang="tr-TR" dirty="0" err="1" smtClean="0"/>
              <a:t>Languages</a:t>
            </a:r>
            <a:endParaRPr lang="tr-TR" dirty="0" smtClean="0"/>
          </a:p>
          <a:p>
            <a:pPr>
              <a:buFontTx/>
              <a:buChar char="-"/>
            </a:pPr>
            <a:r>
              <a:rPr lang="tr-TR" b="0" dirty="0" smtClean="0"/>
              <a:t>C/C++ </a:t>
            </a:r>
            <a:r>
              <a:rPr lang="tr-TR" b="0" dirty="0" err="1" smtClean="0"/>
              <a:t>programming</a:t>
            </a:r>
            <a:r>
              <a:rPr lang="tr-TR" b="0" dirty="0" smtClean="0"/>
              <a:t> </a:t>
            </a:r>
            <a:r>
              <a:rPr lang="tr-TR" b="0" dirty="0" err="1" smtClean="0"/>
              <a:t>languages</a:t>
            </a:r>
            <a:endParaRPr lang="tr-TR" b="0" dirty="0"/>
          </a:p>
          <a:p>
            <a:pPr>
              <a:buFontTx/>
              <a:buChar char="-"/>
            </a:pPr>
            <a:endParaRPr lang="tr-TR" b="0" dirty="0"/>
          </a:p>
          <a:p>
            <a:r>
              <a:rPr lang="tr-TR" dirty="0" smtClean="0"/>
              <a:t>Development </a:t>
            </a:r>
            <a:r>
              <a:rPr lang="tr-TR" dirty="0" err="1" smtClean="0"/>
              <a:t>Invironment</a:t>
            </a:r>
            <a:endParaRPr lang="tr-TR" dirty="0" smtClean="0"/>
          </a:p>
          <a:p>
            <a:pPr marL="152400" indent="0">
              <a:buNone/>
            </a:pPr>
            <a:r>
              <a:rPr lang="tr-TR" sz="1800" dirty="0" smtClean="0"/>
              <a:t>-  </a:t>
            </a:r>
            <a:r>
              <a:rPr lang="tr-TR" b="0" dirty="0" err="1" smtClean="0"/>
              <a:t>Arduino</a:t>
            </a:r>
            <a:r>
              <a:rPr lang="tr-TR" b="0" dirty="0" smtClean="0"/>
              <a:t> IDE</a:t>
            </a:r>
            <a:endParaRPr lang="tr-TR" dirty="0" smtClean="0"/>
          </a:p>
          <a:p>
            <a:pPr>
              <a:buFontTx/>
              <a:buChar char="-"/>
            </a:pPr>
            <a:endParaRPr lang="tr-TR" b="0" dirty="0" smtClean="0"/>
          </a:p>
          <a:p>
            <a:pPr>
              <a:buFontTx/>
              <a:buChar char="-"/>
            </a:pPr>
            <a:endParaRPr lang="tr-TR" b="0" dirty="0" smtClean="0"/>
          </a:p>
          <a:p>
            <a:pPr marL="152400" indent="0">
              <a:buNone/>
            </a:pPr>
            <a:endParaRPr lang="tr-TR" b="0" dirty="0" smtClean="0"/>
          </a:p>
          <a:p>
            <a:pPr marL="152400" indent="0">
              <a:buNone/>
            </a:pPr>
            <a:endParaRPr lang="tr-TR"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58" name="Shape 75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89</a:t>
            </a:fld>
            <a:endParaRPr lang="en-US" sz="1000" b="0" i="0" u="none" strike="noStrike" cap="none">
              <a:solidFill>
                <a:schemeClr val="dk1"/>
              </a:solidFill>
              <a:latin typeface="Arial"/>
              <a:ea typeface="Arial"/>
              <a:cs typeface="Arial"/>
              <a:sym typeface="Arial"/>
            </a:endParaRPr>
          </a:p>
        </p:txBody>
      </p:sp>
      <p:sp>
        <p:nvSpPr>
          <p:cNvPr id="759" name="Shape 75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FSW Overview</a:t>
            </a:r>
          </a:p>
        </p:txBody>
      </p:sp>
      <p:sp>
        <p:nvSpPr>
          <p:cNvPr id="761" name="Shape 761"/>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762" name="Shape 76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Dikdörtgen 9"/>
          <p:cNvSpPr/>
          <p:nvPr/>
        </p:nvSpPr>
        <p:spPr>
          <a:xfrm>
            <a:off x="1422026" y="3334263"/>
            <a:ext cx="1146412" cy="928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SENSORS</a:t>
            </a:r>
            <a:endParaRPr lang="tr-TR" dirty="0">
              <a:ln w="0"/>
              <a:solidFill>
                <a:schemeClr val="tx1"/>
              </a:solidFill>
              <a:effectLst>
                <a:outerShdw blurRad="38100" dist="19050" dir="2700000" algn="tl" rotWithShape="0">
                  <a:schemeClr val="dk1">
                    <a:alpha val="40000"/>
                  </a:schemeClr>
                </a:outerShdw>
              </a:effectLst>
            </a:endParaRPr>
          </a:p>
        </p:txBody>
      </p:sp>
      <p:sp>
        <p:nvSpPr>
          <p:cNvPr id="11" name="Dikdörtgen 10"/>
          <p:cNvSpPr/>
          <p:nvPr/>
        </p:nvSpPr>
        <p:spPr>
          <a:xfrm>
            <a:off x="3212985" y="3334263"/>
            <a:ext cx="900752" cy="928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MCU</a:t>
            </a:r>
            <a:endParaRPr lang="tr-TR" dirty="0">
              <a:ln w="0"/>
              <a:solidFill>
                <a:schemeClr val="tx1"/>
              </a:solidFill>
              <a:effectLst>
                <a:outerShdw blurRad="38100" dist="19050" dir="2700000" algn="tl" rotWithShape="0">
                  <a:schemeClr val="dk1">
                    <a:alpha val="40000"/>
                  </a:schemeClr>
                </a:outerShdw>
              </a:effectLst>
            </a:endParaRPr>
          </a:p>
        </p:txBody>
      </p:sp>
      <p:sp>
        <p:nvSpPr>
          <p:cNvPr id="12" name="Dikdörtgen 11"/>
          <p:cNvSpPr/>
          <p:nvPr/>
        </p:nvSpPr>
        <p:spPr>
          <a:xfrm>
            <a:off x="4549471" y="2807333"/>
            <a:ext cx="1627145" cy="685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TRANSMITTER</a:t>
            </a:r>
          </a:p>
          <a:p>
            <a:pPr algn="ctr"/>
            <a:r>
              <a:rPr lang="tr-TR" dirty="0" smtClean="0">
                <a:ln w="0"/>
                <a:solidFill>
                  <a:schemeClr val="tx1"/>
                </a:solidFill>
                <a:effectLst>
                  <a:outerShdw blurRad="38100" dist="19050" dir="2700000" algn="tl" rotWithShape="0">
                    <a:schemeClr val="dk1">
                      <a:alpha val="40000"/>
                    </a:schemeClr>
                  </a:outerShdw>
                </a:effectLst>
              </a:rPr>
              <a:t>XBEE</a:t>
            </a:r>
            <a:endParaRPr lang="tr-TR" dirty="0">
              <a:ln w="0"/>
              <a:solidFill>
                <a:schemeClr val="tx1"/>
              </a:solidFill>
              <a:effectLst>
                <a:outerShdw blurRad="38100" dist="19050" dir="2700000" algn="tl" rotWithShape="0">
                  <a:schemeClr val="dk1">
                    <a:alpha val="40000"/>
                  </a:schemeClr>
                </a:outerShdw>
              </a:effectLst>
            </a:endParaRPr>
          </a:p>
        </p:txBody>
      </p:sp>
      <p:sp>
        <p:nvSpPr>
          <p:cNvPr id="13" name="Dikdörtgen 12"/>
          <p:cNvSpPr/>
          <p:nvPr/>
        </p:nvSpPr>
        <p:spPr>
          <a:xfrm>
            <a:off x="7511995" y="4854823"/>
            <a:ext cx="1120477" cy="928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ln w="0"/>
                <a:solidFill>
                  <a:schemeClr val="tx1"/>
                </a:solidFill>
                <a:effectLst>
                  <a:outerShdw blurRad="38100" dist="19050" dir="2700000" algn="tl" rotWithShape="0">
                    <a:schemeClr val="dk1">
                      <a:alpha val="40000"/>
                    </a:schemeClr>
                  </a:outerShdw>
                </a:effectLst>
              </a:rPr>
              <a:t>Graund</a:t>
            </a:r>
            <a:r>
              <a:rPr lang="tr-TR" dirty="0" smtClean="0">
                <a:ln w="0"/>
                <a:solidFill>
                  <a:schemeClr val="tx1"/>
                </a:solidFill>
                <a:effectLst>
                  <a:outerShdw blurRad="38100" dist="19050" dir="2700000" algn="tl" rotWithShape="0">
                    <a:schemeClr val="dk1">
                      <a:alpha val="40000"/>
                    </a:schemeClr>
                  </a:outerShdw>
                </a:effectLst>
              </a:rPr>
              <a:t> Station</a:t>
            </a:r>
            <a:endParaRPr lang="tr-TR" dirty="0">
              <a:ln w="0"/>
              <a:solidFill>
                <a:schemeClr val="tx1"/>
              </a:solidFill>
              <a:effectLst>
                <a:outerShdw blurRad="38100" dist="19050" dir="2700000" algn="tl" rotWithShape="0">
                  <a:schemeClr val="dk1">
                    <a:alpha val="40000"/>
                  </a:schemeClr>
                </a:outerShdw>
              </a:effectLst>
            </a:endParaRPr>
          </a:p>
        </p:txBody>
      </p:sp>
      <p:cxnSp>
        <p:nvCxnSpPr>
          <p:cNvPr id="14" name="Düz Ok Bağlayıcısı 13"/>
          <p:cNvCxnSpPr/>
          <p:nvPr/>
        </p:nvCxnSpPr>
        <p:spPr>
          <a:xfrm>
            <a:off x="978640" y="3007499"/>
            <a:ext cx="336070" cy="3254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Düz Ok Bağlayıcısı 14"/>
          <p:cNvCxnSpPr/>
          <p:nvPr/>
        </p:nvCxnSpPr>
        <p:spPr>
          <a:xfrm>
            <a:off x="813580" y="3294974"/>
            <a:ext cx="422226" cy="1544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Düz Ok Bağlayıcısı 15"/>
          <p:cNvCxnSpPr/>
          <p:nvPr/>
        </p:nvCxnSpPr>
        <p:spPr>
          <a:xfrm>
            <a:off x="1235806" y="2843356"/>
            <a:ext cx="225199" cy="3764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Oval 16"/>
          <p:cNvSpPr/>
          <p:nvPr/>
        </p:nvSpPr>
        <p:spPr>
          <a:xfrm>
            <a:off x="146971" y="2515134"/>
            <a:ext cx="877722" cy="574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smtClean="0">
                <a:ln w="0"/>
                <a:solidFill>
                  <a:schemeClr val="tx1"/>
                </a:solidFill>
                <a:effectLst>
                  <a:outerShdw blurRad="38100" dist="19050" dir="2700000" algn="tl" rotWithShape="0">
                    <a:schemeClr val="dk1">
                      <a:alpha val="40000"/>
                    </a:schemeClr>
                  </a:outerShdw>
                </a:effectLst>
              </a:rPr>
              <a:t>DATA</a:t>
            </a:r>
            <a:endParaRPr lang="tr-TR" sz="1200" dirty="0"/>
          </a:p>
        </p:txBody>
      </p:sp>
      <p:cxnSp>
        <p:nvCxnSpPr>
          <p:cNvPr id="18" name="Düz Ok Bağlayıcısı 17"/>
          <p:cNvCxnSpPr>
            <a:stCxn id="10" idx="3"/>
            <a:endCxn id="11" idx="1"/>
          </p:cNvCxnSpPr>
          <p:nvPr/>
        </p:nvCxnSpPr>
        <p:spPr>
          <a:xfrm>
            <a:off x="2568438" y="3798287"/>
            <a:ext cx="6445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Düz Ok Bağlayıcısı 18"/>
          <p:cNvCxnSpPr>
            <a:endCxn id="12" idx="1"/>
          </p:cNvCxnSpPr>
          <p:nvPr/>
        </p:nvCxnSpPr>
        <p:spPr>
          <a:xfrm>
            <a:off x="4323220" y="3150248"/>
            <a:ext cx="22625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Metin kutusu 19"/>
          <p:cNvSpPr txBox="1"/>
          <p:nvPr/>
        </p:nvSpPr>
        <p:spPr>
          <a:xfrm rot="18753076">
            <a:off x="5841689" y="2221000"/>
            <a:ext cx="499087" cy="523220"/>
          </a:xfrm>
          <a:prstGeom prst="rect">
            <a:avLst/>
          </a:prstGeom>
          <a:noFill/>
        </p:spPr>
        <p:txBody>
          <a:bodyPr wrap="square" rtlCol="0">
            <a:spAutoFit/>
          </a:bodyPr>
          <a:lstStyle/>
          <a:p>
            <a:r>
              <a:rPr lang="tr-TR" sz="2000" b="1" dirty="0" smtClean="0"/>
              <a:t>)</a:t>
            </a:r>
            <a:r>
              <a:rPr lang="tr-TR" sz="2400" b="1" dirty="0" smtClean="0"/>
              <a:t>)</a:t>
            </a:r>
            <a:r>
              <a:rPr lang="tr-TR" sz="2800" b="1" dirty="0" smtClean="0"/>
              <a:t>)</a:t>
            </a:r>
            <a:endParaRPr lang="tr-TR" sz="1600" dirty="0"/>
          </a:p>
        </p:txBody>
      </p:sp>
      <p:pic>
        <p:nvPicPr>
          <p:cNvPr id="21" name="Resim 20"/>
          <p:cNvPicPr>
            <a:picLocks noChangeAspect="1"/>
          </p:cNvPicPr>
          <p:nvPr/>
        </p:nvPicPr>
        <p:blipFill rotWithShape="1">
          <a:blip r:embed="rId3">
            <a:extLst>
              <a:ext uri="{28A0092B-C50C-407E-A947-70E740481C1C}">
                <a14:useLocalDpi xmlns:a14="http://schemas.microsoft.com/office/drawing/2010/main" val="0"/>
              </a:ext>
            </a:extLst>
          </a:blip>
          <a:srcRect l="19535" t="19352" r="21748" b="15406"/>
          <a:stretch/>
        </p:blipFill>
        <p:spPr>
          <a:xfrm>
            <a:off x="6396498" y="1883318"/>
            <a:ext cx="610530" cy="639297"/>
          </a:xfrm>
          <a:prstGeom prst="rect">
            <a:avLst/>
          </a:prstGeom>
        </p:spPr>
      </p:pic>
      <p:sp>
        <p:nvSpPr>
          <p:cNvPr id="22" name="Serbest Form 21"/>
          <p:cNvSpPr/>
          <p:nvPr/>
        </p:nvSpPr>
        <p:spPr>
          <a:xfrm>
            <a:off x="7007028" y="2147516"/>
            <a:ext cx="1009935" cy="655093"/>
          </a:xfrm>
          <a:custGeom>
            <a:avLst/>
            <a:gdLst>
              <a:gd name="connsiteX0" fmla="*/ 0 w 1009935"/>
              <a:gd name="connsiteY0" fmla="*/ 0 h 655093"/>
              <a:gd name="connsiteX1" fmla="*/ 641445 w 1009935"/>
              <a:gd name="connsiteY1" fmla="*/ 109182 h 655093"/>
              <a:gd name="connsiteX2" fmla="*/ 1009935 w 1009935"/>
              <a:gd name="connsiteY2" fmla="*/ 655093 h 655093"/>
            </a:gdLst>
            <a:ahLst/>
            <a:cxnLst>
              <a:cxn ang="0">
                <a:pos x="connsiteX0" y="connsiteY0"/>
              </a:cxn>
              <a:cxn ang="0">
                <a:pos x="connsiteX1" y="connsiteY1"/>
              </a:cxn>
              <a:cxn ang="0">
                <a:pos x="connsiteX2" y="connsiteY2"/>
              </a:cxn>
            </a:cxnLst>
            <a:rect l="l" t="t" r="r" b="b"/>
            <a:pathLst>
              <a:path w="1009935" h="655093">
                <a:moveTo>
                  <a:pt x="0" y="0"/>
                </a:moveTo>
                <a:cubicBezTo>
                  <a:pt x="236561" y="0"/>
                  <a:pt x="473123" y="0"/>
                  <a:pt x="641445" y="109182"/>
                </a:cubicBezTo>
                <a:cubicBezTo>
                  <a:pt x="809767" y="218364"/>
                  <a:pt x="957619" y="429905"/>
                  <a:pt x="1009935" y="655093"/>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tr-TR">
              <a:ln w="0"/>
              <a:solidFill>
                <a:schemeClr val="tx1"/>
              </a:solidFill>
              <a:effectLst>
                <a:outerShdw blurRad="38100" dist="19050" dir="2700000" algn="tl" rotWithShape="0">
                  <a:schemeClr val="dk1">
                    <a:alpha val="40000"/>
                  </a:schemeClr>
                </a:outerShdw>
              </a:effectLst>
            </a:endParaRPr>
          </a:p>
        </p:txBody>
      </p:sp>
      <p:sp>
        <p:nvSpPr>
          <p:cNvPr id="23" name="Dikdörtgen 22"/>
          <p:cNvSpPr/>
          <p:nvPr/>
        </p:nvSpPr>
        <p:spPr>
          <a:xfrm>
            <a:off x="7511995" y="2867854"/>
            <a:ext cx="1120477" cy="928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RECEIVER XBEE</a:t>
            </a:r>
            <a:endParaRPr lang="tr-TR" dirty="0">
              <a:ln w="0"/>
              <a:solidFill>
                <a:schemeClr val="tx1"/>
              </a:solidFill>
              <a:effectLst>
                <a:outerShdw blurRad="38100" dist="19050" dir="2700000" algn="tl" rotWithShape="0">
                  <a:schemeClr val="dk1">
                    <a:alpha val="40000"/>
                  </a:schemeClr>
                </a:outerShdw>
              </a:effectLst>
            </a:endParaRPr>
          </a:p>
        </p:txBody>
      </p:sp>
      <p:sp>
        <p:nvSpPr>
          <p:cNvPr id="24" name="Metin kutusu 23"/>
          <p:cNvSpPr txBox="1"/>
          <p:nvPr/>
        </p:nvSpPr>
        <p:spPr>
          <a:xfrm>
            <a:off x="6284073" y="2477437"/>
            <a:ext cx="891591" cy="523220"/>
          </a:xfrm>
          <a:prstGeom prst="rect">
            <a:avLst/>
          </a:prstGeom>
          <a:noFill/>
        </p:spPr>
        <p:txBody>
          <a:bodyPr wrap="none" rtlCol="0">
            <a:spAutoFit/>
          </a:bodyPr>
          <a:lstStyle/>
          <a:p>
            <a:r>
              <a:rPr lang="tr-TR" dirty="0" err="1" smtClean="0"/>
              <a:t>External</a:t>
            </a:r>
            <a:r>
              <a:rPr lang="tr-TR" dirty="0" smtClean="0"/>
              <a:t> </a:t>
            </a:r>
          </a:p>
          <a:p>
            <a:r>
              <a:rPr lang="tr-TR" dirty="0" err="1" smtClean="0"/>
              <a:t>Antenna</a:t>
            </a:r>
            <a:endParaRPr lang="tr-TR" dirty="0"/>
          </a:p>
        </p:txBody>
      </p:sp>
      <p:cxnSp>
        <p:nvCxnSpPr>
          <p:cNvPr id="25" name="Düz Ok Bağlayıcısı 24"/>
          <p:cNvCxnSpPr>
            <a:stCxn id="23" idx="2"/>
            <a:endCxn id="13" idx="0"/>
          </p:cNvCxnSpPr>
          <p:nvPr/>
        </p:nvCxnSpPr>
        <p:spPr>
          <a:xfrm>
            <a:off x="8072234" y="3795901"/>
            <a:ext cx="0" cy="1058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Metin kutusu 25"/>
          <p:cNvSpPr txBox="1"/>
          <p:nvPr/>
        </p:nvSpPr>
        <p:spPr>
          <a:xfrm>
            <a:off x="334755" y="1240622"/>
            <a:ext cx="6966564" cy="369332"/>
          </a:xfrm>
          <a:prstGeom prst="rect">
            <a:avLst/>
          </a:prstGeom>
          <a:noFill/>
        </p:spPr>
        <p:txBody>
          <a:bodyPr wrap="square" rtlCol="0">
            <a:spAutoFit/>
          </a:bodyPr>
          <a:lstStyle/>
          <a:p>
            <a:pPr marL="285750" indent="-285750">
              <a:buFont typeface="Arial" panose="020B0604020202020204" pitchFamily="34" charset="0"/>
              <a:buChar char="•"/>
            </a:pPr>
            <a:r>
              <a:rPr lang="tr-TR" sz="1800" b="1" dirty="0" err="1" smtClean="0"/>
              <a:t>The</a:t>
            </a:r>
            <a:r>
              <a:rPr lang="tr-TR" sz="1800" b="1" dirty="0" smtClean="0"/>
              <a:t> </a:t>
            </a:r>
            <a:r>
              <a:rPr lang="tr-TR" sz="1800" b="1" dirty="0" err="1" smtClean="0"/>
              <a:t>Glider</a:t>
            </a:r>
            <a:r>
              <a:rPr lang="tr-TR" sz="1800" b="1" dirty="0" smtClean="0"/>
              <a:t> </a:t>
            </a:r>
            <a:r>
              <a:rPr lang="tr-TR" sz="1800" b="1" dirty="0" err="1" smtClean="0"/>
              <a:t>and</a:t>
            </a:r>
            <a:r>
              <a:rPr lang="tr-TR" sz="1800" b="1" dirty="0" smtClean="0"/>
              <a:t> </a:t>
            </a:r>
            <a:r>
              <a:rPr lang="tr-TR" sz="1800" b="1" dirty="0" err="1" smtClean="0"/>
              <a:t>Container</a:t>
            </a:r>
            <a:r>
              <a:rPr lang="tr-TR" sz="1800" b="1" dirty="0" smtClean="0"/>
              <a:t> FSW Design Of Basic </a:t>
            </a:r>
            <a:r>
              <a:rPr lang="tr-TR" sz="1800" b="1" dirty="0" err="1" smtClean="0"/>
              <a:t>Flow</a:t>
            </a:r>
            <a:r>
              <a:rPr lang="tr-TR" sz="1800" b="1" dirty="0" smtClean="0"/>
              <a:t> Chart </a:t>
            </a:r>
            <a:endParaRPr lang="tr-TR" sz="1800" b="1" dirty="0"/>
          </a:p>
        </p:txBody>
      </p:sp>
      <p:sp>
        <p:nvSpPr>
          <p:cNvPr id="27" name="Dikdörtgen 26"/>
          <p:cNvSpPr/>
          <p:nvPr/>
        </p:nvSpPr>
        <p:spPr>
          <a:xfrm>
            <a:off x="4519065" y="4109910"/>
            <a:ext cx="1593424" cy="702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SD MEMORY</a:t>
            </a:r>
            <a:endParaRPr lang="tr-TR" dirty="0">
              <a:ln w="0"/>
              <a:solidFill>
                <a:schemeClr val="tx1"/>
              </a:solidFill>
              <a:effectLst>
                <a:outerShdw blurRad="38100" dist="19050" dir="2700000" algn="tl" rotWithShape="0">
                  <a:schemeClr val="dk1">
                    <a:alpha val="40000"/>
                  </a:schemeClr>
                </a:outerShdw>
              </a:effectLst>
            </a:endParaRPr>
          </a:p>
        </p:txBody>
      </p:sp>
      <p:cxnSp>
        <p:nvCxnSpPr>
          <p:cNvPr id="28" name="Düz Bağlayıcı 27"/>
          <p:cNvCxnSpPr/>
          <p:nvPr/>
        </p:nvCxnSpPr>
        <p:spPr>
          <a:xfrm>
            <a:off x="4323220" y="3150248"/>
            <a:ext cx="1052" cy="507352"/>
          </a:xfrm>
          <a:prstGeom prst="line">
            <a:avLst/>
          </a:prstGeom>
        </p:spPr>
        <p:style>
          <a:lnRef idx="2">
            <a:schemeClr val="dk1"/>
          </a:lnRef>
          <a:fillRef idx="0">
            <a:schemeClr val="dk1"/>
          </a:fillRef>
          <a:effectRef idx="1">
            <a:schemeClr val="dk1"/>
          </a:effectRef>
          <a:fontRef idx="minor">
            <a:schemeClr val="tx1"/>
          </a:fontRef>
        </p:style>
      </p:cxnSp>
      <p:cxnSp>
        <p:nvCxnSpPr>
          <p:cNvPr id="29" name="Düz Bağlayıcı 28"/>
          <p:cNvCxnSpPr/>
          <p:nvPr/>
        </p:nvCxnSpPr>
        <p:spPr>
          <a:xfrm flipH="1">
            <a:off x="4121081" y="3657600"/>
            <a:ext cx="202139" cy="0"/>
          </a:xfrm>
          <a:prstGeom prst="line">
            <a:avLst/>
          </a:prstGeom>
        </p:spPr>
        <p:style>
          <a:lnRef idx="2">
            <a:schemeClr val="dk1"/>
          </a:lnRef>
          <a:fillRef idx="0">
            <a:schemeClr val="dk1"/>
          </a:fillRef>
          <a:effectRef idx="1">
            <a:schemeClr val="dk1"/>
          </a:effectRef>
          <a:fontRef idx="minor">
            <a:schemeClr val="tx1"/>
          </a:fontRef>
        </p:style>
      </p:cxnSp>
      <p:cxnSp>
        <p:nvCxnSpPr>
          <p:cNvPr id="30" name="Düz Ok Bağlayıcısı 29"/>
          <p:cNvCxnSpPr>
            <a:endCxn id="27" idx="1"/>
          </p:cNvCxnSpPr>
          <p:nvPr/>
        </p:nvCxnSpPr>
        <p:spPr>
          <a:xfrm flipV="1">
            <a:off x="4309581" y="4461203"/>
            <a:ext cx="209484" cy="52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Düz Bağlayıcı 30"/>
          <p:cNvCxnSpPr/>
          <p:nvPr/>
        </p:nvCxnSpPr>
        <p:spPr>
          <a:xfrm>
            <a:off x="4308529" y="3956998"/>
            <a:ext cx="1052" cy="507352"/>
          </a:xfrm>
          <a:prstGeom prst="line">
            <a:avLst/>
          </a:prstGeom>
        </p:spPr>
        <p:style>
          <a:lnRef idx="2">
            <a:schemeClr val="dk1"/>
          </a:lnRef>
          <a:fillRef idx="0">
            <a:schemeClr val="dk1"/>
          </a:fillRef>
          <a:effectRef idx="1">
            <a:schemeClr val="dk1"/>
          </a:effectRef>
          <a:fontRef idx="minor">
            <a:schemeClr val="tx1"/>
          </a:fontRef>
        </p:style>
      </p:cxnSp>
      <p:cxnSp>
        <p:nvCxnSpPr>
          <p:cNvPr id="32" name="Düz Bağlayıcı 31"/>
          <p:cNvCxnSpPr/>
          <p:nvPr/>
        </p:nvCxnSpPr>
        <p:spPr>
          <a:xfrm flipH="1">
            <a:off x="4113737" y="3956998"/>
            <a:ext cx="202139"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71098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dirty="0">
                <a:solidFill>
                  <a:schemeClr val="accent2"/>
                </a:solidFill>
                <a:latin typeface="Arial"/>
                <a:ea typeface="Arial"/>
                <a:cs typeface="Arial"/>
                <a:sym typeface="Arial"/>
              </a:rPr>
              <a:t>System Requirement </a:t>
            </a:r>
            <a:r>
              <a:rPr lang="en-US" sz="2400" b="1" i="0" u="none" strike="noStrike" cap="none" dirty="0" smtClean="0">
                <a:solidFill>
                  <a:schemeClr val="accent2"/>
                </a:solidFill>
                <a:latin typeface="Arial"/>
                <a:ea typeface="Arial"/>
                <a:cs typeface="Arial"/>
                <a:sym typeface="Arial"/>
              </a:rPr>
              <a:t>Summary</a:t>
            </a:r>
            <a:r>
              <a:rPr lang="tr-TR" dirty="0"/>
              <a:t/>
            </a:r>
            <a:br>
              <a:rPr lang="tr-TR" dirty="0"/>
            </a:br>
            <a:r>
              <a:rPr lang="tr-TR" dirty="0" smtClean="0"/>
              <a:t>(1 of 3)</a:t>
            </a:r>
            <a:endParaRPr lang="en-US" sz="2400" b="1" i="0" u="none" strike="noStrike" cap="none" dirty="0">
              <a:solidFill>
                <a:schemeClr val="accent2"/>
              </a:solidFill>
              <a:latin typeface="Arial"/>
              <a:ea typeface="Arial"/>
              <a:cs typeface="Arial"/>
              <a:sym typeface="Arial"/>
            </a:endParaRPr>
          </a:p>
        </p:txBody>
      </p:sp>
      <p:sp>
        <p:nvSpPr>
          <p:cNvPr id="192" name="Shape 192"/>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dirty="0" err="1"/>
              <a:t>CanSat</a:t>
            </a:r>
            <a:r>
              <a:rPr lang="en-US" dirty="0"/>
              <a:t> 2017</a:t>
            </a:r>
            <a:r>
              <a:rPr lang="en-US" sz="1000" b="0" i="0" u="none" strike="noStrike" cap="none" dirty="0">
                <a:solidFill>
                  <a:schemeClr val="dk1"/>
                </a:solidFill>
                <a:latin typeface="Arial"/>
                <a:ea typeface="Arial"/>
                <a:cs typeface="Arial"/>
                <a:sym typeface="Arial"/>
              </a:rPr>
              <a:t> PDR:  Team ### </a:t>
            </a:r>
            <a:r>
              <a:rPr lang="tr-TR" dirty="0" smtClean="0"/>
              <a:t>4773 –grizu-263</a:t>
            </a:r>
            <a:endParaRPr lang="en-US" sz="1000" b="0" i="0" u="none" strike="noStrike" cap="none" dirty="0">
              <a:solidFill>
                <a:schemeClr val="dk1"/>
              </a:solidFill>
              <a:latin typeface="Arial"/>
              <a:ea typeface="Arial"/>
              <a:cs typeface="Arial"/>
              <a:sym typeface="Arial"/>
            </a:endParaRPr>
          </a:p>
        </p:txBody>
      </p:sp>
      <p:sp>
        <p:nvSpPr>
          <p:cNvPr id="193" name="Shape 193"/>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a:t>
            </a:fld>
            <a:endParaRPr lang="en-US" sz="1000" b="0" i="0" u="none" strike="noStrike" cap="none">
              <a:solidFill>
                <a:schemeClr val="dk1"/>
              </a:solidFill>
              <a:latin typeface="Arial"/>
              <a:ea typeface="Arial"/>
              <a:cs typeface="Arial"/>
              <a:sym typeface="Arial"/>
            </a:endParaRPr>
          </a:p>
        </p:txBody>
      </p:sp>
      <p:graphicFrame>
        <p:nvGraphicFramePr>
          <p:cNvPr id="8" name="Table 5"/>
          <p:cNvGraphicFramePr/>
          <p:nvPr>
            <p:extLst>
              <p:ext uri="{D42A27DB-BD31-4B8C-83A1-F6EECF244321}">
                <p14:modId xmlns:p14="http://schemas.microsoft.com/office/powerpoint/2010/main" val="347857601"/>
              </p:ext>
            </p:extLst>
          </p:nvPr>
        </p:nvGraphicFramePr>
        <p:xfrm>
          <a:off x="228600" y="1066800"/>
          <a:ext cx="8683387" cy="5257800"/>
        </p:xfrm>
        <a:graphic>
          <a:graphicData uri="http://schemas.openxmlformats.org/drawingml/2006/table">
            <a:tbl>
              <a:tblPr>
                <a:tableStyleId>{3C2FFA5D-87B4-456A-9821-1D502468CF0F}</a:tableStyleId>
              </a:tblPr>
              <a:tblGrid>
                <a:gridCol w="1447800">
                  <a:extLst>
                    <a:ext uri="{9D8B030D-6E8A-4147-A177-3AD203B41FA5}">
                      <a16:colId xmlns:a16="http://schemas.microsoft.com/office/drawing/2014/main" xmlns="" val="20000"/>
                    </a:ext>
                  </a:extLst>
                </a:gridCol>
                <a:gridCol w="3445421">
                  <a:extLst>
                    <a:ext uri="{9D8B030D-6E8A-4147-A177-3AD203B41FA5}">
                      <a16:colId xmlns:a16="http://schemas.microsoft.com/office/drawing/2014/main" xmlns="" val="20001"/>
                    </a:ext>
                  </a:extLst>
                </a:gridCol>
                <a:gridCol w="1964779">
                  <a:extLst>
                    <a:ext uri="{9D8B030D-6E8A-4147-A177-3AD203B41FA5}">
                      <a16:colId xmlns:a16="http://schemas.microsoft.com/office/drawing/2014/main" xmlns="" val="20002"/>
                    </a:ext>
                  </a:extLst>
                </a:gridCol>
                <a:gridCol w="1029741">
                  <a:extLst>
                    <a:ext uri="{9D8B030D-6E8A-4147-A177-3AD203B41FA5}">
                      <a16:colId xmlns:a16="http://schemas.microsoft.com/office/drawing/2014/main" xmlns="" val="20003"/>
                    </a:ext>
                  </a:extLst>
                </a:gridCol>
                <a:gridCol w="795646">
                  <a:extLst>
                    <a:ext uri="{9D8B030D-6E8A-4147-A177-3AD203B41FA5}">
                      <a16:colId xmlns:a16="http://schemas.microsoft.com/office/drawing/2014/main" xmlns="" val="20004"/>
                    </a:ext>
                  </a:extLst>
                </a:gridCol>
              </a:tblGrid>
              <a:tr h="601286">
                <a:tc>
                  <a:txBody>
                    <a:bodyPr/>
                    <a:lstStyle/>
                    <a:p>
                      <a:pPr algn="ctr">
                        <a:lnSpc>
                          <a:spcPct val="100000"/>
                        </a:lnSpc>
                      </a:pPr>
                      <a:r>
                        <a:rPr lang="tr-TR" sz="1600" strike="noStrike" spc="-1" dirty="0" err="1" smtClean="0">
                          <a:uFill>
                            <a:solidFill>
                              <a:srgbClr val="FFFFFF"/>
                            </a:solidFill>
                          </a:uFill>
                        </a:rPr>
                        <a:t>Requirement</a:t>
                      </a:r>
                      <a:endParaRPr lang="tr-TR" sz="1600" strike="noStrike" spc="-1" dirty="0" smtClean="0">
                        <a:uFill>
                          <a:solidFill>
                            <a:srgbClr val="FFFFFF"/>
                          </a:solidFill>
                        </a:uFill>
                      </a:endParaRPr>
                    </a:p>
                    <a:p>
                      <a:pPr algn="ctr">
                        <a:lnSpc>
                          <a:spcPct val="100000"/>
                        </a:lnSpc>
                      </a:pPr>
                      <a:r>
                        <a:rPr lang="tr-TR" sz="1600" strike="noStrike" spc="-1" dirty="0" err="1" smtClean="0">
                          <a:uFill>
                            <a:solidFill>
                              <a:srgbClr val="FFFFFF"/>
                            </a:solidFill>
                          </a:uFill>
                        </a:rPr>
                        <a:t>Number</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tr-TR" sz="1600" strike="noStrike" spc="-1" dirty="0" err="1" smtClean="0">
                          <a:uFill>
                            <a:solidFill>
                              <a:srgbClr val="FFFFFF"/>
                            </a:solidFill>
                          </a:uFill>
                        </a:rPr>
                        <a:t>Requirement</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en-US" sz="1600" strike="noStrike" spc="-1">
                          <a:uFill>
                            <a:solidFill>
                              <a:srgbClr val="FFFFFF"/>
                            </a:solidFill>
                          </a:uFill>
                        </a:rPr>
                        <a:t>Rationale</a:t>
                      </a:r>
                      <a:endParaRPr lang="en-US" sz="1800" b="0" strike="noStrike" spc="-1">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en-US" sz="1600" strike="noStrike" spc="-1" dirty="0">
                          <a:uFill>
                            <a:solidFill>
                              <a:srgbClr val="FFFFFF"/>
                            </a:solidFill>
                          </a:uFill>
                        </a:rPr>
                        <a:t>Priority</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gn="ctr">
                        <a:lnSpc>
                          <a:spcPct val="100000"/>
                        </a:lnSpc>
                      </a:pPr>
                      <a:r>
                        <a:rPr lang="en-US" sz="1600" strike="noStrike" spc="-1" dirty="0">
                          <a:solidFill>
                            <a:srgbClr val="FF0000"/>
                          </a:solidFill>
                          <a:uFill>
                            <a:solidFill>
                              <a:srgbClr val="FFFFFF"/>
                            </a:solidFill>
                          </a:uFill>
                        </a:rPr>
                        <a:t>VM</a:t>
                      </a:r>
                      <a:endParaRPr lang="en-US" sz="1800" b="0" strike="noStrike" spc="-1" dirty="0">
                        <a:solidFill>
                          <a:srgbClr val="FF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0"/>
                  </a:ext>
                </a:extLst>
              </a:tr>
              <a:tr h="545737">
                <a:tc>
                  <a:txBody>
                    <a:bodyPr/>
                    <a:lstStyle/>
                    <a:p>
                      <a:pPr algn="ctr">
                        <a:lnSpc>
                          <a:spcPct val="100000"/>
                        </a:lnSpc>
                      </a:pPr>
                      <a:r>
                        <a:rPr lang="tr-TR" sz="1600" dirty="0" smtClean="0"/>
                        <a:t>RN</a:t>
                      </a:r>
                      <a:r>
                        <a:rPr lang="tr-TR" sz="1600" baseline="0" dirty="0" smtClean="0"/>
                        <a:t>-01</a:t>
                      </a:r>
                      <a:endParaRPr lang="en-US" sz="1800" b="0" strike="noStrike" spc="-1" dirty="0">
                        <a:solidFill>
                          <a:srgbClr val="000000"/>
                        </a:solidFill>
                        <a:uFill>
                          <a:solidFill>
                            <a:srgbClr val="FFFFFF"/>
                          </a:solidFill>
                        </a:uFill>
                        <a:latin typeface="Arial"/>
                      </a:endParaRPr>
                    </a:p>
                  </a:txBody>
                  <a:tcPr marL="91620" marR="91620" marT="45810" marB="45810" anchor="ctr"/>
                </a:tc>
                <a:tc>
                  <a:txBody>
                    <a:bodyPr/>
                    <a:lstStyle/>
                    <a:p>
                      <a:pPr>
                        <a:lnSpc>
                          <a:spcPct val="100000"/>
                        </a:lnSpc>
                      </a:pPr>
                      <a:r>
                        <a:rPr lang="en-US" sz="1200" dirty="0" smtClean="0"/>
                        <a:t>Total mass of the </a:t>
                      </a:r>
                      <a:r>
                        <a:rPr lang="en-US" sz="1200" dirty="0" err="1" smtClean="0"/>
                        <a:t>CanSat</a:t>
                      </a:r>
                      <a:r>
                        <a:rPr lang="en-US" sz="1200" dirty="0" smtClean="0"/>
                        <a:t> (container and glider) shall be 500 grams +/- 10 grams.</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algn="l"/>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200" dirty="0">
                        <a:solidFill>
                          <a:schemeClr val="tx1"/>
                        </a:solidFill>
                      </a:endParaRPr>
                    </a:p>
                  </a:txBody>
                  <a:tcPr marL="91620" marR="91620" marT="45810" marB="45810"/>
                </a:tc>
                <a:tc>
                  <a:txBody>
                    <a:bodyPr/>
                    <a:lstStyle/>
                    <a:p>
                      <a:pPr algn="ctr"/>
                      <a:r>
                        <a:rPr lang="tr-TR" sz="1400" u="none" strike="noStrike" cap="none" baseline="0" dirty="0" smtClean="0">
                          <a:sym typeface="Arial"/>
                        </a:rPr>
                        <a:t>HIGH	</a:t>
                      </a:r>
                      <a:endParaRPr lang="tr-TR" sz="1400" b="0" i="0" u="none" strike="noStrike" cap="none" baseline="0" dirty="0" smtClean="0">
                        <a:solidFill>
                          <a:schemeClr val="tx1"/>
                        </a:solidFill>
                        <a:latin typeface="+mn-lt"/>
                        <a:ea typeface="+mn-ea"/>
                        <a:cs typeface="+mn-cs"/>
                        <a:sym typeface="Arial"/>
                      </a:endParaRPr>
                    </a:p>
                  </a:txBody>
                  <a:tcPr marL="91620" marR="91620" marT="45810" marB="45810"/>
                </a:tc>
                <a:tc>
                  <a:txBody>
                    <a:bodyPr/>
                    <a:lstStyle/>
                    <a:p>
                      <a:pPr>
                        <a:lnSpc>
                          <a:spcPct val="100000"/>
                        </a:lnSpc>
                      </a:pPr>
                      <a:r>
                        <a:rPr lang="en-US" sz="1400" strike="noStrike" spc="-1" dirty="0" smtClean="0">
                          <a:uFill>
                            <a:solidFill>
                              <a:srgbClr val="FFFFFF"/>
                            </a:solidFill>
                          </a:uFill>
                        </a:rPr>
                        <a:t>I</a:t>
                      </a: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1"/>
                  </a:ext>
                </a:extLst>
              </a:tr>
              <a:tr h="751186">
                <a:tc>
                  <a:txBody>
                    <a:bodyPr/>
                    <a:lstStyle/>
                    <a:p>
                      <a:pPr algn="ctr">
                        <a:buFont typeface="Arial" panose="020B0604020202020204" pitchFamily="34" charset="0"/>
                        <a:buNone/>
                      </a:pPr>
                      <a:r>
                        <a:rPr lang="tr-TR" sz="1600" dirty="0" smtClean="0"/>
                        <a:t>RN</a:t>
                      </a:r>
                      <a:r>
                        <a:rPr lang="tr-TR" sz="1600" baseline="0" dirty="0" smtClean="0"/>
                        <a:t>-02</a:t>
                      </a:r>
                      <a:endParaRPr lang="en-US" sz="1600" b="0" strike="noStrike" spc="-1" dirty="0">
                        <a:solidFill>
                          <a:srgbClr val="000000"/>
                        </a:solidFill>
                        <a:uFill>
                          <a:solidFill>
                            <a:srgbClr val="FFFFFF"/>
                          </a:solidFill>
                        </a:uFill>
                        <a:latin typeface="+mn-lt"/>
                      </a:endParaRPr>
                    </a:p>
                  </a:txBody>
                  <a:tcPr marL="91620" marR="91620" marT="45810" marB="45810" anchor="ctr"/>
                </a:tc>
                <a:tc>
                  <a:txBody>
                    <a:bodyPr/>
                    <a:lstStyle/>
                    <a:p>
                      <a:pPr algn="just">
                        <a:buFont typeface="Arial" panose="020B0604020202020204" pitchFamily="34" charset="0"/>
                        <a:buNone/>
                      </a:pPr>
                      <a:r>
                        <a:rPr lang="en-US" sz="1200" dirty="0" smtClean="0"/>
                        <a:t>The glider shall be completely contained in the container. No part of the glider may extend beyond the container.</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algn="l"/>
                      <a:r>
                        <a:rPr lang="tr-TR" sz="1200" dirty="0" err="1" smtClean="0"/>
                        <a:t>Competition</a:t>
                      </a:r>
                      <a:r>
                        <a:rPr lang="tr-TR" sz="1200" baseline="0" dirty="0" smtClean="0"/>
                        <a:t> </a:t>
                      </a:r>
                      <a:r>
                        <a:rPr lang="tr-TR" sz="1200" baseline="0" dirty="0" err="1" smtClean="0"/>
                        <a:t>requirement</a:t>
                      </a:r>
                      <a:endParaRPr lang="en-US" sz="1200" b="0" dirty="0">
                        <a:solidFill>
                          <a:schemeClr val="tx1"/>
                        </a:solidFill>
                      </a:endParaRPr>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4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r>
              <a:tr h="790920">
                <a:tc>
                  <a:txBody>
                    <a:bodyPr/>
                    <a:lstStyle/>
                    <a:p>
                      <a:pPr algn="ctr">
                        <a:buFont typeface="Arial" panose="020B0604020202020204" pitchFamily="34" charset="0"/>
                        <a:buNone/>
                      </a:pPr>
                      <a:r>
                        <a:rPr lang="tr-TR" sz="1600" dirty="0" smtClean="0"/>
                        <a:t>RN</a:t>
                      </a:r>
                      <a:r>
                        <a:rPr lang="tr-TR" sz="1600" baseline="0" dirty="0" smtClean="0"/>
                        <a:t>-03</a:t>
                      </a:r>
                      <a:endParaRPr lang="tr-TR" sz="1600" b="0" dirty="0" smtClean="0"/>
                    </a:p>
                  </a:txBody>
                  <a:tcPr marL="91620" marR="91620" marT="45810" marB="45810" anchor="ctr"/>
                </a:tc>
                <a:tc>
                  <a:txBody>
                    <a:bodyPr/>
                    <a:lstStyle/>
                    <a:p>
                      <a:pPr algn="just">
                        <a:buFont typeface="Arial" panose="020B0604020202020204" pitchFamily="34" charset="0"/>
                        <a:buNone/>
                      </a:pPr>
                      <a:r>
                        <a:rPr lang="en-US" sz="1200" dirty="0" smtClean="0"/>
                        <a:t>Container shall fit in a cylindrical envelope of 125 mm diameter x 310 mm length including the container passive descent control system. </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200" b="0" dirty="0">
                        <a:solidFill>
                          <a:srgbClr val="FF0000"/>
                        </a:solidFill>
                      </a:endParaRPr>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3"/>
                  </a:ext>
                </a:extLst>
              </a:tr>
              <a:tr h="5536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dirty="0" smtClean="0"/>
                        <a:t>RN</a:t>
                      </a:r>
                      <a:r>
                        <a:rPr lang="tr-TR" sz="1600" baseline="0" dirty="0" smtClean="0"/>
                        <a:t>-04</a:t>
                      </a:r>
                      <a:endParaRPr lang="tr-TR" sz="1600" b="0" dirty="0" smtClean="0"/>
                    </a:p>
                  </a:txBody>
                  <a:tcPr marL="91620" marR="91620" marT="45810" marB="45810" anchor="ctr"/>
                </a:tc>
                <a:tc>
                  <a:txBody>
                    <a:bodyPr/>
                    <a:lstStyle/>
                    <a:p>
                      <a:pPr algn="just">
                        <a:buFont typeface="Arial" panose="020B0604020202020204" pitchFamily="34" charset="0"/>
                        <a:buNone/>
                      </a:pPr>
                      <a:r>
                        <a:rPr lang="en-US" sz="1200" dirty="0" smtClean="0"/>
                        <a:t>The container shall use a passive descent control system. It cannot free fall. </a:t>
                      </a:r>
                      <a:endParaRPr lang="tr-TR" sz="1200" b="0" dirty="0" smtClean="0"/>
                    </a:p>
                  </a:txBody>
                  <a:tcPr marL="91620" marR="91620" marT="45810" marB="45810"/>
                </a:tc>
                <a:tc>
                  <a:txBody>
                    <a:bodyPr/>
                    <a:lstStyle/>
                    <a:p>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400" dirty="0"/>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4"/>
                  </a:ext>
                </a:extLst>
              </a:tr>
              <a:tr h="6741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dirty="0" smtClean="0"/>
                        <a:t>RN-05</a:t>
                      </a:r>
                      <a:endParaRPr lang="tr-TR" sz="1600" b="0" dirty="0" smtClean="0"/>
                    </a:p>
                  </a:txBody>
                  <a:tcPr marL="91620" marR="91620" marT="45810" marB="4581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container shall not have any sharp edges to cause it to get stuck in the rocket payload section</a:t>
                      </a:r>
                      <a:endParaRPr lang="en-US" sz="1200" b="0" strike="noStrike" spc="-1" dirty="0">
                        <a:solidFill>
                          <a:srgbClr val="000000"/>
                        </a:solidFill>
                        <a:uFill>
                          <a:solidFill>
                            <a:srgbClr val="FFFFFF"/>
                          </a:solidFill>
                        </a:uFill>
                        <a:latin typeface="Arial"/>
                      </a:endParaRPr>
                    </a:p>
                  </a:txBody>
                  <a:tcPr marL="91620" marR="91620" marT="45810" marB="45810"/>
                </a:tc>
                <a:tc>
                  <a:txBody>
                    <a:bodyPr/>
                    <a:lstStyle/>
                    <a:p>
                      <a:pPr algn="l"/>
                      <a:r>
                        <a:rPr lang="tr-TR" sz="1200" dirty="0" err="1" smtClean="0"/>
                        <a:t>Competition</a:t>
                      </a:r>
                      <a:r>
                        <a:rPr lang="tr-TR" sz="1200" baseline="0" dirty="0" smtClean="0"/>
                        <a:t> </a:t>
                      </a:r>
                      <a:r>
                        <a:rPr lang="tr-TR" sz="1200" baseline="0" dirty="0" err="1" smtClean="0"/>
                        <a:t>requirement</a:t>
                      </a:r>
                      <a:r>
                        <a:rPr lang="tr-TR" sz="1200" baseline="0" dirty="0" smtClean="0"/>
                        <a:t>. </a:t>
                      </a:r>
                      <a:endParaRPr lang="en-US" sz="1200" b="0" dirty="0">
                        <a:solidFill>
                          <a:schemeClr val="tx1"/>
                        </a:solidFill>
                      </a:endParaRPr>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extLst>
                  <a:ext uri="{0D108BD9-81ED-4DB2-BD59-A6C34878D82A}">
                    <a16:rowId xmlns:a16="http://schemas.microsoft.com/office/drawing/2014/main" xmlns="" val="10005"/>
                  </a:ext>
                </a:extLst>
              </a:tr>
              <a:tr h="6704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dirty="0" smtClean="0"/>
                        <a:t>RN-06</a:t>
                      </a:r>
                      <a:endParaRPr lang="tr-TR" sz="1600" b="0" dirty="0" smtClean="0"/>
                    </a:p>
                  </a:txBody>
                  <a:tcPr marL="91620" marR="91620" marT="45810" marB="45810" anchor="ctr"/>
                </a:tc>
                <a:tc>
                  <a:txBody>
                    <a:bodyPr/>
                    <a:lstStyle/>
                    <a:p>
                      <a:pPr>
                        <a:buFont typeface="Arial" panose="020B0604020202020204" pitchFamily="34" charset="0"/>
                        <a:buNone/>
                      </a:pPr>
                      <a:r>
                        <a:rPr lang="en-US" sz="1200" dirty="0" smtClean="0"/>
                        <a:t>The container shall be a florescent color, pink or orange.</a:t>
                      </a:r>
                      <a:endParaRPr lang="tr-TR" sz="1200" b="0" dirty="0" smtClean="0"/>
                    </a:p>
                  </a:txBody>
                  <a:tcPr marL="91620" marR="91620" marT="45810" marB="45810"/>
                </a:tc>
                <a:tc>
                  <a:txBody>
                    <a:bodyPr/>
                    <a:lstStyle/>
                    <a:p>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400" dirty="0"/>
                    </a:p>
                  </a:txBody>
                  <a:tcPr marL="91620" marR="91620" marT="45810" marB="45810"/>
                </a:tc>
                <a:tc>
                  <a:txBody>
                    <a:bodyPr/>
                    <a:lstStyle/>
                    <a:p>
                      <a:pPr algn="ctr">
                        <a:lnSpc>
                          <a:spcPct val="100000"/>
                        </a:lnSpc>
                      </a:pPr>
                      <a:r>
                        <a:rPr lang="tr-TR" sz="1400" strike="noStrike" spc="-1" dirty="0" smtClean="0">
                          <a:uFill>
                            <a:solidFill>
                              <a:srgbClr val="FFFFFF"/>
                            </a:solidFill>
                          </a:uFill>
                        </a:rPr>
                        <a:t>HIGH</a:t>
                      </a: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r>
              <a:tr h="6704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dirty="0" smtClean="0"/>
                        <a:t>RN</a:t>
                      </a:r>
                      <a:r>
                        <a:rPr lang="tr-TR" sz="1600" baseline="0" dirty="0" smtClean="0"/>
                        <a:t>-07</a:t>
                      </a:r>
                      <a:endParaRPr lang="en-US" sz="1800" b="0" strike="noStrike" spc="-1" dirty="0" smtClean="0">
                        <a:solidFill>
                          <a:srgbClr val="000000"/>
                        </a:solidFill>
                        <a:uFill>
                          <a:solidFill>
                            <a:srgbClr val="FFFFFF"/>
                          </a:solidFill>
                        </a:uFill>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tr-TR" sz="1600" b="0" dirty="0" smtClean="0"/>
                    </a:p>
                  </a:txBody>
                  <a:tcPr marL="91620" marR="91620" marT="45810" marB="45810" anchor="ctr"/>
                </a:tc>
                <a:tc>
                  <a:txBody>
                    <a:bodyPr/>
                    <a:lstStyle/>
                    <a:p>
                      <a:pPr>
                        <a:buFont typeface="Arial" panose="020B0604020202020204" pitchFamily="34" charset="0"/>
                        <a:buNone/>
                      </a:pPr>
                      <a:r>
                        <a:rPr lang="en-US" sz="1200" dirty="0" smtClean="0"/>
                        <a:t>The rocket airframe shall not be used to restrain any deployable parts of the </a:t>
                      </a:r>
                      <a:r>
                        <a:rPr lang="en-US" sz="1200" dirty="0" err="1" smtClean="0"/>
                        <a:t>CanSat</a:t>
                      </a:r>
                      <a:endParaRPr lang="tr-TR" sz="1200" b="0" dirty="0" smtClean="0"/>
                    </a:p>
                  </a:txBody>
                  <a:tcPr marL="91620" marR="91620" marT="45810" marB="458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err="1" smtClean="0"/>
                        <a:t>Competition</a:t>
                      </a:r>
                      <a:r>
                        <a:rPr lang="tr-TR" sz="1200" baseline="0" dirty="0" smtClean="0"/>
                        <a:t> </a:t>
                      </a:r>
                      <a:r>
                        <a:rPr lang="tr-TR" sz="1200" baseline="0" dirty="0" err="1" smtClean="0"/>
                        <a:t>requirement</a:t>
                      </a:r>
                      <a:r>
                        <a:rPr lang="tr-TR" sz="1200" baseline="0" dirty="0" smtClean="0"/>
                        <a:t>.</a:t>
                      </a:r>
                      <a:endParaRPr lang="en-US" sz="1200" dirty="0" smtClean="0"/>
                    </a:p>
                    <a:p>
                      <a:endParaRPr lang="en-US" sz="1200" dirty="0"/>
                    </a:p>
                  </a:txBody>
                  <a:tcPr marL="91620" marR="91620" marT="45810" marB="45810"/>
                </a:tc>
                <a:tc>
                  <a:txBody>
                    <a:bodyPr/>
                    <a:lstStyle/>
                    <a:p>
                      <a:pPr algn="ct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c>
                  <a:txBody>
                    <a:bodyPr/>
                    <a:lstStyle/>
                    <a:p>
                      <a:pPr>
                        <a:lnSpc>
                          <a:spcPct val="100000"/>
                        </a:lnSpc>
                      </a:pPr>
                      <a:endParaRPr lang="en-US" sz="1800" b="0" strike="noStrike" spc="-1" dirty="0">
                        <a:solidFill>
                          <a:srgbClr val="000000"/>
                        </a:solidFill>
                        <a:uFill>
                          <a:solidFill>
                            <a:srgbClr val="FFFFFF"/>
                          </a:solidFill>
                        </a:uFill>
                        <a:latin typeface="Arial"/>
                      </a:endParaRPr>
                    </a:p>
                  </a:txBody>
                  <a:tcPr marL="91620" marR="91620" marT="45810" marB="45810"/>
                </a:tc>
              </a:tr>
            </a:tbl>
          </a:graphicData>
        </a:graphic>
      </p:graphicFrame>
      <p:sp>
        <p:nvSpPr>
          <p:cNvPr id="9" name="Shape 144"/>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dirty="0">
                <a:solidFill>
                  <a:schemeClr val="dk1"/>
                </a:solidFill>
                <a:latin typeface="Arial"/>
                <a:ea typeface="Arial"/>
                <a:cs typeface="Arial"/>
                <a:sym typeface="Arial"/>
              </a:rPr>
              <a:t>Presenter:  </a:t>
            </a:r>
            <a:r>
              <a:rPr lang="tr-TR" sz="1000" dirty="0" smtClean="0">
                <a:solidFill>
                  <a:schemeClr val="dk1"/>
                </a:solidFill>
              </a:rPr>
              <a:t>Muzaffer Duysal</a:t>
            </a:r>
            <a:endParaRPr lang="en-US"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928148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58" name="Shape 75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90</a:t>
            </a:fld>
            <a:endParaRPr lang="en-US" sz="1000" b="0" i="0" u="none" strike="noStrike" cap="none">
              <a:solidFill>
                <a:schemeClr val="dk1"/>
              </a:solidFill>
              <a:latin typeface="Arial"/>
              <a:ea typeface="Arial"/>
              <a:cs typeface="Arial"/>
              <a:sym typeface="Arial"/>
            </a:endParaRPr>
          </a:p>
        </p:txBody>
      </p:sp>
      <p:sp>
        <p:nvSpPr>
          <p:cNvPr id="759" name="Shape 75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FSW Overview</a:t>
            </a:r>
          </a:p>
        </p:txBody>
      </p:sp>
      <p:sp>
        <p:nvSpPr>
          <p:cNvPr id="761" name="Shape 761"/>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762" name="Shape 76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Metin Yer Tutucusu 2"/>
          <p:cNvSpPr>
            <a:spLocks noGrp="1"/>
          </p:cNvSpPr>
          <p:nvPr>
            <p:ph type="body" idx="1"/>
          </p:nvPr>
        </p:nvSpPr>
        <p:spPr>
          <a:xfrm>
            <a:off x="228600" y="1066800"/>
            <a:ext cx="8686800" cy="5181600"/>
          </a:xfrm>
        </p:spPr>
        <p:txBody>
          <a:bodyPr/>
          <a:lstStyle/>
          <a:p>
            <a:r>
              <a:rPr lang="tr-TR" dirty="0" smtClean="0"/>
              <a:t>FSW </a:t>
            </a:r>
            <a:r>
              <a:rPr lang="tr-TR" dirty="0" err="1" smtClean="0"/>
              <a:t>Summary</a:t>
            </a:r>
            <a:endParaRPr lang="tr-TR" dirty="0" smtClean="0"/>
          </a:p>
          <a:p>
            <a:pPr algn="just">
              <a:buFontTx/>
              <a:buChar char="-"/>
            </a:pPr>
            <a:r>
              <a:rPr lang="en-US" sz="2000" b="0" dirty="0" err="1"/>
              <a:t>Cansat</a:t>
            </a:r>
            <a:r>
              <a:rPr lang="en-US" sz="2000" b="0" dirty="0"/>
              <a:t> will rise with the rocket and will leave the rocket after completing the rocket rise</a:t>
            </a:r>
            <a:r>
              <a:rPr lang="en-US" sz="2000" b="0" dirty="0" smtClean="0"/>
              <a:t>.</a:t>
            </a:r>
            <a:endParaRPr lang="tr-TR" sz="2000" b="0" dirty="0" smtClean="0"/>
          </a:p>
          <a:p>
            <a:pPr algn="just">
              <a:buFontTx/>
              <a:buChar char="-"/>
            </a:pPr>
            <a:r>
              <a:rPr lang="en-US" sz="2000" b="0" dirty="0" smtClean="0"/>
              <a:t>The </a:t>
            </a:r>
            <a:r>
              <a:rPr lang="en-US" sz="2000" b="0" dirty="0"/>
              <a:t>container will send data to the ground station during the flight in real-time, with the temperature, altitude and air pressure in real time. All transmitted data will be saved in SD mode</a:t>
            </a:r>
            <a:r>
              <a:rPr lang="en-US" sz="2000" b="0" dirty="0" smtClean="0"/>
              <a:t>.</a:t>
            </a:r>
            <a:endParaRPr lang="tr-TR" sz="2000" b="0" dirty="0" smtClean="0"/>
          </a:p>
          <a:p>
            <a:pPr algn="just">
              <a:buFontTx/>
              <a:buChar char="-"/>
            </a:pPr>
            <a:r>
              <a:rPr lang="en-US" sz="2000" b="0" dirty="0"/>
              <a:t>At 400 meters the glider will leave the container and the container will stop sending data</a:t>
            </a:r>
            <a:r>
              <a:rPr lang="en-US" sz="2000" b="0" dirty="0" smtClean="0"/>
              <a:t>.</a:t>
            </a:r>
            <a:endParaRPr lang="tr-TR" sz="2000" b="0" dirty="0" smtClean="0"/>
          </a:p>
          <a:p>
            <a:pPr algn="just">
              <a:buFontTx/>
              <a:buChar char="-"/>
            </a:pPr>
            <a:r>
              <a:rPr lang="en-US" sz="2000" b="0" dirty="0"/>
              <a:t>The glider will </a:t>
            </a:r>
            <a:r>
              <a:rPr lang="en-US" sz="2000" b="0" dirty="0" smtClean="0"/>
              <a:t>send </a:t>
            </a:r>
            <a:r>
              <a:rPr lang="en-US" sz="2000" b="0" dirty="0"/>
              <a:t>air temperature, air pressure, </a:t>
            </a:r>
            <a:r>
              <a:rPr lang="en-US" sz="2000" b="0" dirty="0" smtClean="0"/>
              <a:t>altitude</a:t>
            </a:r>
            <a:r>
              <a:rPr lang="tr-TR" sz="2000" b="0" dirty="0" smtClean="0"/>
              <a:t> </a:t>
            </a:r>
            <a:r>
              <a:rPr lang="en-US" sz="2000" b="0" dirty="0" smtClean="0"/>
              <a:t>and </a:t>
            </a:r>
            <a:r>
              <a:rPr lang="en-US" sz="2000" b="0" dirty="0"/>
              <a:t>solar voltage data to the ground station in real-time </a:t>
            </a:r>
            <a:r>
              <a:rPr lang="en-US" sz="2000" b="0" dirty="0" smtClean="0"/>
              <a:t>with </a:t>
            </a:r>
            <a:r>
              <a:rPr lang="en-US" sz="2000" b="0" dirty="0"/>
              <a:t>the </a:t>
            </a:r>
            <a:r>
              <a:rPr lang="tr-TR" sz="2000" b="0" dirty="0" smtClean="0"/>
              <a:t>X</a:t>
            </a:r>
            <a:r>
              <a:rPr lang="en-US" sz="2000" b="0" dirty="0" smtClean="0"/>
              <a:t>bee </a:t>
            </a:r>
            <a:r>
              <a:rPr lang="en-US" sz="2000" b="0" dirty="0"/>
              <a:t>during the flight</a:t>
            </a:r>
            <a:r>
              <a:rPr lang="en-US" sz="2000" b="0" dirty="0" smtClean="0"/>
              <a:t>.</a:t>
            </a:r>
            <a:endParaRPr lang="tr-TR" sz="2000" b="0" dirty="0" smtClean="0"/>
          </a:p>
          <a:p>
            <a:pPr algn="just">
              <a:buFontTx/>
              <a:buChar char="-"/>
            </a:pPr>
            <a:r>
              <a:rPr lang="en-US" sz="2000" b="0" dirty="0"/>
              <a:t>After the glider completes the flight, </a:t>
            </a:r>
            <a:r>
              <a:rPr lang="tr-TR" sz="2000" b="0" dirty="0" err="1" smtClean="0"/>
              <a:t>turn</a:t>
            </a:r>
            <a:r>
              <a:rPr lang="tr-TR" sz="2000" b="0" dirty="0" smtClean="0"/>
              <a:t> on </a:t>
            </a:r>
            <a:r>
              <a:rPr lang="tr-TR" sz="2000" b="0" dirty="0" err="1" smtClean="0"/>
              <a:t>the</a:t>
            </a:r>
            <a:r>
              <a:rPr lang="tr-TR" sz="2000" b="0" dirty="0" smtClean="0"/>
              <a:t> </a:t>
            </a:r>
            <a:r>
              <a:rPr lang="tr-TR" sz="2000" b="0" dirty="0" err="1" smtClean="0"/>
              <a:t>buzzer</a:t>
            </a:r>
            <a:endParaRPr lang="tr-TR" sz="2000" b="0" dirty="0" smtClean="0"/>
          </a:p>
          <a:p>
            <a:pPr algn="just">
              <a:buFontTx/>
              <a:buChar char="-"/>
            </a:pPr>
            <a:endParaRPr lang="tr-TR" sz="2000" b="0" dirty="0" smtClean="0"/>
          </a:p>
          <a:p>
            <a:pPr marL="152400" indent="0" algn="just">
              <a:buNone/>
            </a:pPr>
            <a:endParaRPr lang="tr-TR" b="0" dirty="0" smtClean="0"/>
          </a:p>
          <a:p>
            <a:pPr>
              <a:buFontTx/>
              <a:buChar char="-"/>
            </a:pPr>
            <a:endParaRPr lang="tr-TR" dirty="0"/>
          </a:p>
        </p:txBody>
      </p:sp>
    </p:spTree>
    <p:extLst>
      <p:ext uri="{BB962C8B-B14F-4D97-AF65-F5344CB8AC3E}">
        <p14:creationId xmlns:p14="http://schemas.microsoft.com/office/powerpoint/2010/main" val="37415306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68" name="Shape 768"/>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91</a:t>
            </a:fld>
            <a:endParaRPr lang="en-US" sz="1000" b="0" i="0" u="none" strike="noStrike" cap="none">
              <a:solidFill>
                <a:schemeClr val="dk1"/>
              </a:solidFill>
              <a:latin typeface="Arial"/>
              <a:ea typeface="Arial"/>
              <a:cs typeface="Arial"/>
              <a:sym typeface="Arial"/>
            </a:endParaRPr>
          </a:p>
        </p:txBody>
      </p:sp>
      <p:sp>
        <p:nvSpPr>
          <p:cNvPr id="769" name="Shape 769"/>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FSW Requirements</a:t>
            </a:r>
          </a:p>
        </p:txBody>
      </p:sp>
      <p:sp>
        <p:nvSpPr>
          <p:cNvPr id="770" name="Shape 770"/>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graphicFrame>
        <p:nvGraphicFramePr>
          <p:cNvPr id="11" name="Table 5"/>
          <p:cNvGraphicFramePr/>
          <p:nvPr>
            <p:extLst>
              <p:ext uri="{D42A27DB-BD31-4B8C-83A1-F6EECF244321}">
                <p14:modId xmlns:p14="http://schemas.microsoft.com/office/powerpoint/2010/main" val="4105297294"/>
              </p:ext>
            </p:extLst>
          </p:nvPr>
        </p:nvGraphicFramePr>
        <p:xfrm>
          <a:off x="221343" y="1035299"/>
          <a:ext cx="8712000" cy="5389540"/>
        </p:xfrm>
        <a:graphic>
          <a:graphicData uri="http://schemas.openxmlformats.org/drawingml/2006/table">
            <a:tbl>
              <a:tblPr/>
              <a:tblGrid>
                <a:gridCol w="787680"/>
                <a:gridCol w="4121280"/>
                <a:gridCol w="2101440"/>
                <a:gridCol w="914400"/>
                <a:gridCol w="787200"/>
              </a:tblGrid>
              <a:tr h="314620">
                <a:tc>
                  <a:txBody>
                    <a:bodyPr/>
                    <a:lstStyle/>
                    <a:p>
                      <a:pPr algn="ctr">
                        <a:lnSpc>
                          <a:spcPct val="100000"/>
                        </a:lnSpc>
                      </a:pPr>
                      <a:r>
                        <a:rPr lang="en-US" sz="1100" b="1" strike="noStrike" spc="-1" dirty="0">
                          <a:solidFill>
                            <a:srgbClr val="FFFFFF"/>
                          </a:solidFill>
                          <a:uFill>
                            <a:solidFill>
                              <a:srgbClr val="FFFFFF"/>
                            </a:solidFill>
                          </a:uFill>
                          <a:latin typeface="Arial"/>
                          <a:ea typeface="Arial"/>
                        </a:rPr>
                        <a:t>MGN</a:t>
                      </a:r>
                      <a:endParaRPr lang="en-US" sz="11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100" b="1" strike="noStrike" spc="-1">
                          <a:solidFill>
                            <a:srgbClr val="FFFFFF"/>
                          </a:solidFill>
                          <a:uFill>
                            <a:solidFill>
                              <a:srgbClr val="FFFFFF"/>
                            </a:solidFill>
                          </a:uFill>
                          <a:latin typeface="Arial"/>
                          <a:ea typeface="Arial"/>
                        </a:rPr>
                        <a:t>Desciption</a:t>
                      </a:r>
                      <a:endParaRPr lang="en-US" sz="11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100" b="1" strike="noStrike" spc="-1" dirty="0">
                          <a:solidFill>
                            <a:srgbClr val="FFFFFF"/>
                          </a:solidFill>
                          <a:uFill>
                            <a:solidFill>
                              <a:srgbClr val="FFFFFF"/>
                            </a:solidFill>
                          </a:uFill>
                          <a:latin typeface="Arial"/>
                          <a:ea typeface="Arial"/>
                        </a:rPr>
                        <a:t>Rationale</a:t>
                      </a:r>
                      <a:endParaRPr lang="en-US" sz="11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100" b="1" strike="noStrike" spc="-1" dirty="0">
                          <a:solidFill>
                            <a:srgbClr val="FFFFFF"/>
                          </a:solidFill>
                          <a:uFill>
                            <a:solidFill>
                              <a:srgbClr val="FFFFFF"/>
                            </a:solidFill>
                          </a:uFill>
                          <a:latin typeface="Arial"/>
                          <a:ea typeface="Arial"/>
                        </a:rPr>
                        <a:t>Priority</a:t>
                      </a:r>
                      <a:endParaRPr lang="en-US" sz="11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100" b="1" strike="noStrike" spc="-1" dirty="0">
                          <a:solidFill>
                            <a:schemeClr val="bg1"/>
                          </a:solidFill>
                          <a:uFill>
                            <a:solidFill>
                              <a:srgbClr val="FFFFFF"/>
                            </a:solidFill>
                          </a:uFill>
                          <a:latin typeface="Arial"/>
                          <a:ea typeface="Arial"/>
                        </a:rPr>
                        <a:t>VM</a:t>
                      </a:r>
                      <a:endParaRPr lang="en-US" sz="1100" b="0" strike="noStrike" spc="-1" dirty="0">
                        <a:solidFill>
                          <a:schemeClr val="bg1"/>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444075">
                <a:tc>
                  <a:txBody>
                    <a:bodyPr/>
                    <a:lstStyle/>
                    <a:p>
                      <a:pPr algn="ctr">
                        <a:lnSpc>
                          <a:spcPct val="100000"/>
                        </a:lnSpc>
                      </a:pPr>
                      <a:r>
                        <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RN#</a:t>
                      </a: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10</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 The glider must be released from the container at 400 meters +/- 10 m.</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Competition requirement.</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200" b="0" strike="noStrike" spc="-1">
                          <a:solidFill>
                            <a:srgbClr val="000000"/>
                          </a:solidFill>
                          <a:uFill>
                            <a:solidFill>
                              <a:srgbClr val="FFFFFF"/>
                            </a:solidFill>
                          </a:uFill>
                          <a:latin typeface="Arial" panose="020B0604020202020204" pitchFamily="34" charset="0"/>
                          <a:ea typeface="Arial"/>
                          <a:cs typeface="Arial" panose="020B0604020202020204" pitchFamily="34" charset="0"/>
                        </a:rPr>
                        <a:t>HIGH</a:t>
                      </a:r>
                      <a:endParaRPr lang="en-US" sz="1200" b="0" strike="noStrike" spc="-1">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200" b="0" strike="noStrike" spc="-1" dirty="0">
                          <a:solidFill>
                            <a:schemeClr val="tx1"/>
                          </a:solidFill>
                          <a:uFill>
                            <a:solidFill>
                              <a:srgbClr val="FFFFFF"/>
                            </a:solidFill>
                          </a:uFill>
                          <a:latin typeface="Arial" panose="020B0604020202020204" pitchFamily="34" charset="0"/>
                          <a:ea typeface="Arial"/>
                          <a:cs typeface="Arial" panose="020B0604020202020204" pitchFamily="34" charset="0"/>
                        </a:rPr>
                        <a:t>T,I,A,D</a:t>
                      </a:r>
                      <a:endParaRPr lang="en-US" sz="1200" b="0" strike="noStrike" spc="-1" dirty="0">
                        <a:solidFill>
                          <a:schemeClr val="tx1"/>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r>
              <a:tr h="799335">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RN#</a:t>
                      </a: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21</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During descent, the glider shall collect air pressure, outside air temperature, compass direction, air speed and solar power voltage once per second and time tag the data with mission time.</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Competition requirement.</a:t>
                      </a: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HIGH</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endParaRPr lang="tr-TR" sz="1200" b="0" dirty="0" smtClean="0">
                        <a:solidFill>
                          <a:schemeClr val="tx1"/>
                        </a:solidFill>
                        <a:latin typeface="Arial" panose="020B0604020202020204" pitchFamily="34" charset="0"/>
                        <a:cs typeface="Arial" panose="020B0604020202020204" pitchFamily="34" charset="0"/>
                      </a:endParaRPr>
                    </a:p>
                    <a:p>
                      <a:pPr algn="ctr"/>
                      <a:r>
                        <a:rPr lang="tr-TR" sz="1200" b="0" dirty="0" smtClean="0">
                          <a:solidFill>
                            <a:schemeClr val="tx1"/>
                          </a:solidFill>
                          <a:latin typeface="Arial" panose="020B0604020202020204" pitchFamily="34" charset="0"/>
                          <a:cs typeface="Arial" panose="020B0604020202020204" pitchFamily="34" charset="0"/>
                        </a:rPr>
                        <a:t>T,D</a:t>
                      </a:r>
                      <a:endParaRPr lang="en-US" sz="1200" b="0" dirty="0">
                        <a:solidFill>
                          <a:schemeClr val="tx1"/>
                        </a:solid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799335">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RN#</a:t>
                      </a: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36</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The flight software shall maintain a count of packets transmitted, which shall increment with each packet transmission throughout the mission. The value shall be maintained through processor resets.</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Competition </a:t>
                      </a: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requirement.</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MEDIUM</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tr-TR" sz="1200" b="0" strike="noStrike" spc="-1" dirty="0" smtClean="0">
                        <a:solidFill>
                          <a:schemeClr val="tx1"/>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en-US" sz="1200" b="0" strike="noStrike" spc="-1" dirty="0" smtClean="0">
                          <a:solidFill>
                            <a:schemeClr val="tx1"/>
                          </a:solidFill>
                          <a:uFill>
                            <a:solidFill>
                              <a:srgbClr val="FFFFFF"/>
                            </a:solidFill>
                          </a:uFill>
                          <a:latin typeface="Arial" panose="020B0604020202020204" pitchFamily="34" charset="0"/>
                          <a:ea typeface="Arial"/>
                          <a:cs typeface="Arial" panose="020B0604020202020204" pitchFamily="34" charset="0"/>
                        </a:rPr>
                        <a:t>T</a:t>
                      </a:r>
                      <a:r>
                        <a:rPr lang="tr-TR" sz="1200" b="0" strike="noStrike" spc="-1" dirty="0" smtClean="0">
                          <a:solidFill>
                            <a:schemeClr val="tx1"/>
                          </a:solidFill>
                          <a:uFill>
                            <a:solidFill>
                              <a:srgbClr val="FFFFFF"/>
                            </a:solidFill>
                          </a:uFill>
                          <a:latin typeface="Arial" panose="020B0604020202020204" pitchFamily="34" charset="0"/>
                          <a:ea typeface="Arial"/>
                          <a:cs typeface="Arial" panose="020B0604020202020204" pitchFamily="34" charset="0"/>
                        </a:rPr>
                        <a:t>,I</a:t>
                      </a:r>
                      <a:endParaRPr lang="en-US" sz="1200" b="0" strike="noStrike" spc="-1" dirty="0">
                        <a:solidFill>
                          <a:schemeClr val="tx1"/>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r h="621705">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RN#</a:t>
                      </a: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42</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The </a:t>
                      </a:r>
                      <a:r>
                        <a:rPr lang="en-US" sz="1200" b="0" strike="noStrike" spc="-1" dirty="0" err="1">
                          <a:solidFill>
                            <a:srgbClr val="000000"/>
                          </a:solidFill>
                          <a:uFill>
                            <a:solidFill>
                              <a:srgbClr val="FFFFFF"/>
                            </a:solidFill>
                          </a:uFill>
                          <a:latin typeface="Arial" panose="020B0604020202020204" pitchFamily="34" charset="0"/>
                          <a:ea typeface="Arial"/>
                          <a:cs typeface="Arial" panose="020B0604020202020204" pitchFamily="34" charset="0"/>
                        </a:rPr>
                        <a:t>CanSat</a:t>
                      </a: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 container shall have a payload release override command to force the release of the payload in case the autonomous release fails.</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Competition </a:t>
                      </a: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requirement.</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LOW</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endParaRPr lang="tr-TR" sz="1200" b="0" strike="noStrike" spc="-1" dirty="0" smtClean="0">
                        <a:solidFill>
                          <a:schemeClr val="tx1"/>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en-US" sz="1200" b="0" strike="noStrike" spc="-1" dirty="0" smtClean="0">
                          <a:solidFill>
                            <a:schemeClr val="tx1"/>
                          </a:solidFill>
                          <a:uFill>
                            <a:solidFill>
                              <a:srgbClr val="FFFFFF"/>
                            </a:solidFill>
                          </a:uFill>
                          <a:latin typeface="Arial" panose="020B0604020202020204" pitchFamily="34" charset="0"/>
                          <a:ea typeface="Arial"/>
                          <a:cs typeface="Arial" panose="020B0604020202020204" pitchFamily="34" charset="0"/>
                        </a:rPr>
                        <a:t>T,A</a:t>
                      </a:r>
                      <a:endParaRPr lang="en-US" sz="1200" b="0" strike="noStrike" spc="-1" dirty="0">
                        <a:solidFill>
                          <a:schemeClr val="tx1"/>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621705">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RN#</a:t>
                      </a: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46</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The container shall transmit telemetry from the time being turned on and placed on the launch pad until 2 seconds after releasing the glider.</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Competition </a:t>
                      </a: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requirement.</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HIGH</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tr-TR" sz="1200" b="0" strike="noStrike" spc="-1" dirty="0" smtClean="0">
                        <a:solidFill>
                          <a:schemeClr val="tx1"/>
                        </a:solidFill>
                        <a:uFill>
                          <a:solidFill>
                            <a:srgbClr val="FFFFFF"/>
                          </a:solidFill>
                        </a:uFill>
                        <a:latin typeface="Arial" panose="020B0604020202020204" pitchFamily="34" charset="0"/>
                        <a:cs typeface="Arial" panose="020B0604020202020204" pitchFamily="34" charset="0"/>
                      </a:endParaRPr>
                    </a:p>
                    <a:p>
                      <a:pPr algn="ctr">
                        <a:lnSpc>
                          <a:spcPct val="100000"/>
                        </a:lnSpc>
                      </a:pPr>
                      <a:r>
                        <a:rPr lang="tr-TR" sz="1200" b="0" strike="noStrike" spc="-1" dirty="0" smtClean="0">
                          <a:solidFill>
                            <a:schemeClr val="tx1"/>
                          </a:solidFill>
                          <a:uFill>
                            <a:solidFill>
                              <a:srgbClr val="FFFFFF"/>
                            </a:solidFill>
                          </a:uFill>
                          <a:latin typeface="Arial" panose="020B0604020202020204" pitchFamily="34" charset="0"/>
                          <a:cs typeface="Arial" panose="020B0604020202020204" pitchFamily="34" charset="0"/>
                        </a:rPr>
                        <a:t>T,D</a:t>
                      </a:r>
                      <a:endParaRPr lang="en-US" sz="1200" b="0" strike="noStrike" spc="-1" dirty="0">
                        <a:solidFill>
                          <a:schemeClr val="tx1"/>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r h="444075">
                <a:tc>
                  <a:txBody>
                    <a:bodyPr/>
                    <a:lstStyle/>
                    <a:p>
                      <a:pPr algn="ctr">
                        <a:lnSpc>
                          <a:spcPct val="100000"/>
                        </a:lnSpc>
                      </a:pPr>
                      <a:r>
                        <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RN#</a:t>
                      </a: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47</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The container telemetry shall be </a:t>
                      </a:r>
                      <a:r>
                        <a:rPr lang="en-US" sz="1200" b="0" strike="noStrike" spc="-1" dirty="0" err="1">
                          <a:solidFill>
                            <a:srgbClr val="000000"/>
                          </a:solidFill>
                          <a:uFill>
                            <a:solidFill>
                              <a:srgbClr val="FFFFFF"/>
                            </a:solidFill>
                          </a:uFill>
                          <a:latin typeface="Arial" panose="020B0604020202020204" pitchFamily="34" charset="0"/>
                          <a:ea typeface="Arial"/>
                          <a:cs typeface="Arial" panose="020B0604020202020204" pitchFamily="34" charset="0"/>
                        </a:rPr>
                        <a:t>tramsmitted</a:t>
                      </a: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 once per second.</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Competition requirement.</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HIGH</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200" b="0" strike="noStrike" spc="-1" dirty="0" smtClean="0">
                          <a:solidFill>
                            <a:schemeClr val="tx1"/>
                          </a:solidFill>
                          <a:uFill>
                            <a:solidFill>
                              <a:srgbClr val="FFFFFF"/>
                            </a:solidFill>
                          </a:uFill>
                          <a:latin typeface="Arial" panose="020B0604020202020204" pitchFamily="34" charset="0"/>
                          <a:cs typeface="Arial" panose="020B0604020202020204" pitchFamily="34" charset="0"/>
                        </a:rPr>
                        <a:t>T</a:t>
                      </a:r>
                      <a:endParaRPr lang="en-US" sz="1200" b="0" strike="noStrike" spc="-1" dirty="0">
                        <a:solidFill>
                          <a:schemeClr val="tx1"/>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621705">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RN#</a:t>
                      </a: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48</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7575D1"/>
                    </a:solidFill>
                  </a:tcPr>
                </a:tc>
                <a:tc>
                  <a:txBody>
                    <a:bodyPr/>
                    <a:lstStyle/>
                    <a:p>
                      <a:pPr>
                        <a:lnSpc>
                          <a:spcPct val="100000"/>
                        </a:lnSpc>
                      </a:pP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The container telemetry shall include team number, indication of container telemetry, altitude, temperature and software state. </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7575D1"/>
                    </a:solidFill>
                  </a:tcPr>
                </a:tc>
                <a:tc>
                  <a:txBody>
                    <a:bodyPr/>
                    <a:lstStyle/>
                    <a:p>
                      <a:pP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Competition </a:t>
                      </a:r>
                      <a:r>
                        <a:rPr lang="en-US" sz="1200" b="0" strike="noStrike" spc="-1" dirty="0">
                          <a:solidFill>
                            <a:srgbClr val="000000"/>
                          </a:solidFill>
                          <a:uFill>
                            <a:solidFill>
                              <a:srgbClr val="FFFFFF"/>
                            </a:solidFill>
                          </a:uFill>
                          <a:latin typeface="Arial" panose="020B0604020202020204" pitchFamily="34" charset="0"/>
                          <a:ea typeface="Arial"/>
                          <a:cs typeface="Arial" panose="020B0604020202020204" pitchFamily="34" charset="0"/>
                        </a:rPr>
                        <a:t>requirement.</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p>
                      <a:pPr>
                        <a:lnSpc>
                          <a:spcPct val="100000"/>
                        </a:lnSpc>
                      </a:pP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7575D1"/>
                    </a:solidFill>
                  </a:tcPr>
                </a:tc>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endParaRPr>
                    </a:p>
                    <a:p>
                      <a:pPr algn="ctr">
                        <a:lnSpc>
                          <a:spcPct val="100000"/>
                        </a:lnSpc>
                      </a:pPr>
                      <a:r>
                        <a:rPr lang="en-US" sz="1200" b="0" strike="noStrike" spc="-1" dirty="0" smtClean="0">
                          <a:solidFill>
                            <a:srgbClr val="000000"/>
                          </a:solidFill>
                          <a:uFill>
                            <a:solidFill>
                              <a:srgbClr val="FFFFFF"/>
                            </a:solidFill>
                          </a:uFill>
                          <a:latin typeface="Arial" panose="020B0604020202020204" pitchFamily="34" charset="0"/>
                          <a:ea typeface="Arial"/>
                          <a:cs typeface="Arial" panose="020B0604020202020204" pitchFamily="34" charset="0"/>
                        </a:rPr>
                        <a:t>MEDIUM</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7575D1"/>
                    </a:solidFill>
                  </a:tcPr>
                </a:tc>
                <a:tc>
                  <a:txBody>
                    <a:bodyPr/>
                    <a:lstStyle/>
                    <a:p>
                      <a:pPr algn="ctr"/>
                      <a:endParaRPr lang="tr-TR" sz="1200" b="0" dirty="0" smtClean="0">
                        <a:solidFill>
                          <a:schemeClr val="tx1"/>
                        </a:solidFill>
                        <a:latin typeface="Arial" panose="020B0604020202020204" pitchFamily="34" charset="0"/>
                        <a:cs typeface="Arial" panose="020B0604020202020204" pitchFamily="34" charset="0"/>
                      </a:endParaRPr>
                    </a:p>
                    <a:p>
                      <a:pPr algn="ctr"/>
                      <a:r>
                        <a:rPr lang="tr-TR" sz="1200" b="0" dirty="0" smtClean="0">
                          <a:solidFill>
                            <a:schemeClr val="tx1"/>
                          </a:solidFill>
                          <a:latin typeface="Arial" panose="020B0604020202020204" pitchFamily="34" charset="0"/>
                          <a:cs typeface="Arial" panose="020B0604020202020204" pitchFamily="34" charset="0"/>
                        </a:rPr>
                        <a:t>T,I</a:t>
                      </a:r>
                      <a:endParaRPr lang="en-US" sz="1200" b="0" dirty="0">
                        <a:solidFill>
                          <a:schemeClr val="tx1"/>
                        </a:solid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cap="flat" cmpd="sng" algn="ctr">
                      <a:solidFill>
                        <a:srgbClr val="2F2F98"/>
                      </a:solidFill>
                      <a:prstDash val="solid"/>
                      <a:round/>
                      <a:headEnd type="none" w="med" len="med"/>
                      <a:tailEnd type="none" w="med" len="med"/>
                    </a:lnB>
                    <a:solidFill>
                      <a:srgbClr val="7575D1"/>
                    </a:solidFill>
                  </a:tcPr>
                </a:tc>
              </a:tr>
              <a:tr h="462621">
                <a:tc>
                  <a:txBody>
                    <a:bodyPr/>
                    <a:lstStyle/>
                    <a:p>
                      <a:pPr algn="ctr">
                        <a:lnSpc>
                          <a:spcPct val="100000"/>
                        </a:lnSpc>
                      </a:pPr>
                      <a:endParaRPr lang="tr-TR" sz="1200" b="0" strike="noStrike" spc="-1" dirty="0" smtClean="0">
                        <a:solidFill>
                          <a:srgbClr val="000000"/>
                        </a:solidFill>
                        <a:uFill>
                          <a:solidFill>
                            <a:srgbClr val="FFFFFF"/>
                          </a:solidFill>
                        </a:uFill>
                        <a:latin typeface="Arial" panose="020B0604020202020204" pitchFamily="34" charset="0"/>
                        <a:cs typeface="Arial" panose="020B0604020202020204" pitchFamily="34" charset="0"/>
                      </a:endParaRPr>
                    </a:p>
                    <a:p>
                      <a:pPr algn="ctr">
                        <a:lnSpc>
                          <a:spcPct val="100000"/>
                        </a:lnSpc>
                      </a:pPr>
                      <a:r>
                        <a:rPr lang="tr-TR" sz="1200" b="0" strike="noStrike" spc="-1" dirty="0" smtClean="0">
                          <a:solidFill>
                            <a:srgbClr val="000000"/>
                          </a:solidFill>
                          <a:uFill>
                            <a:solidFill>
                              <a:srgbClr val="FFFFFF"/>
                            </a:solidFill>
                          </a:uFill>
                          <a:latin typeface="Arial" panose="020B0604020202020204" pitchFamily="34" charset="0"/>
                          <a:cs typeface="Arial" panose="020B0604020202020204" pitchFamily="34" charset="0"/>
                        </a:rPr>
                        <a:t>FSW#1</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7575D1"/>
                    </a:solidFill>
                  </a:tcPr>
                </a:tc>
                <a:tc>
                  <a:txBody>
                    <a:bodyPr/>
                    <a:lstStyle/>
                    <a:p>
                      <a:pPr>
                        <a:lnSpc>
                          <a:spcPct val="100000"/>
                        </a:lnSpc>
                      </a:pPr>
                      <a:endParaRPr lang="tr-TR" sz="1200" b="0" strike="noStrike" spc="-1" dirty="0" smtClean="0">
                        <a:solidFill>
                          <a:srgbClr val="000000"/>
                        </a:solidFill>
                        <a:uFill>
                          <a:solidFill>
                            <a:srgbClr val="FFFFFF"/>
                          </a:solidFill>
                        </a:uFill>
                        <a:latin typeface="Arial" panose="020B0604020202020204" pitchFamily="34" charset="0"/>
                        <a:cs typeface="Arial" panose="020B0604020202020204" pitchFamily="34" charset="0"/>
                      </a:endParaRPr>
                    </a:p>
                    <a:p>
                      <a:pPr>
                        <a:lnSpc>
                          <a:spcPct val="100000"/>
                        </a:lnSpc>
                      </a:pPr>
                      <a:r>
                        <a:rPr lang="tr-TR" sz="1200" b="0" strike="noStrike" spc="-1" dirty="0" err="1" smtClean="0">
                          <a:solidFill>
                            <a:srgbClr val="000000"/>
                          </a:solidFill>
                          <a:uFill>
                            <a:solidFill>
                              <a:srgbClr val="FFFFFF"/>
                            </a:solidFill>
                          </a:uFill>
                          <a:latin typeface="Arial" panose="020B0604020202020204" pitchFamily="34" charset="0"/>
                          <a:cs typeface="Arial" panose="020B0604020202020204" pitchFamily="34" charset="0"/>
                        </a:rPr>
                        <a:t>Container</a:t>
                      </a:r>
                      <a:r>
                        <a:rPr lang="tr-TR" sz="12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2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should</a:t>
                      </a:r>
                      <a:r>
                        <a:rPr lang="tr-TR" sz="12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2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have</a:t>
                      </a:r>
                      <a:r>
                        <a:rPr lang="tr-TR" sz="12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2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light</a:t>
                      </a:r>
                      <a:r>
                        <a:rPr lang="tr-TR" sz="12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2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detecting</a:t>
                      </a:r>
                      <a:r>
                        <a:rPr lang="tr-TR" sz="12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sensor.</a:t>
                      </a:r>
                      <a:endParaRPr lang="en-US" sz="12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7575D1"/>
                    </a:solidFill>
                  </a:tcPr>
                </a:tc>
                <a:tc>
                  <a:txBody>
                    <a:bodyPr/>
                    <a:lstStyle/>
                    <a:p>
                      <a:pPr>
                        <a:lnSpc>
                          <a:spcPct val="100000"/>
                        </a:lnSpc>
                      </a:pPr>
                      <a:r>
                        <a:rPr lang="tr-TR" sz="1100" b="0" strike="noStrike" spc="-1" dirty="0" err="1" smtClean="0">
                          <a:solidFill>
                            <a:srgbClr val="000000"/>
                          </a:solidFill>
                          <a:uFill>
                            <a:solidFill>
                              <a:srgbClr val="FFFFFF"/>
                            </a:solidFill>
                          </a:uFill>
                          <a:latin typeface="Arial" panose="020B0604020202020204" pitchFamily="34" charset="0"/>
                          <a:cs typeface="Arial" panose="020B0604020202020204" pitchFamily="34" charset="0"/>
                        </a:rPr>
                        <a:t>While</a:t>
                      </a:r>
                      <a:r>
                        <a:rPr lang="tr-TR" sz="1100" b="0" strike="noStrike" spc="-1"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100" b="0" strike="noStrike" spc="-1" dirty="0" err="1" smtClean="0">
                          <a:solidFill>
                            <a:srgbClr val="000000"/>
                          </a:solidFill>
                          <a:uFill>
                            <a:solidFill>
                              <a:srgbClr val="FFFFFF"/>
                            </a:solidFill>
                          </a:uFill>
                          <a:latin typeface="Arial" panose="020B0604020202020204" pitchFamily="34" charset="0"/>
                          <a:cs typeface="Arial" panose="020B0604020202020204" pitchFamily="34" charset="0"/>
                        </a:rPr>
                        <a:t>CanSat</a:t>
                      </a:r>
                      <a:r>
                        <a:rPr lang="tr-TR" sz="11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start </a:t>
                      </a:r>
                      <a:r>
                        <a:rPr lang="tr-TR" sz="11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seperation</a:t>
                      </a:r>
                      <a:r>
                        <a:rPr lang="tr-TR" sz="11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1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from</a:t>
                      </a:r>
                      <a:r>
                        <a:rPr lang="tr-TR" sz="11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1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rocket</a:t>
                      </a:r>
                      <a:r>
                        <a:rPr lang="tr-TR" sz="11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1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the</a:t>
                      </a:r>
                      <a:r>
                        <a:rPr lang="tr-TR" sz="11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1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light</a:t>
                      </a:r>
                      <a:r>
                        <a:rPr lang="tr-TR" sz="11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sensor </a:t>
                      </a:r>
                      <a:r>
                        <a:rPr lang="tr-TR" sz="11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will</a:t>
                      </a:r>
                      <a:r>
                        <a:rPr lang="tr-TR" sz="11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start </a:t>
                      </a:r>
                      <a:r>
                        <a:rPr lang="tr-TR" sz="11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the</a:t>
                      </a:r>
                      <a:r>
                        <a:rPr lang="tr-TR" sz="1100" b="0" strike="noStrike" spc="-1" baseline="0" dirty="0" smtClean="0">
                          <a:solidFill>
                            <a:srgbClr val="000000"/>
                          </a:solidFill>
                          <a:uFill>
                            <a:solidFill>
                              <a:srgbClr val="FFFFFF"/>
                            </a:solidFill>
                          </a:uFill>
                          <a:latin typeface="Arial" panose="020B0604020202020204" pitchFamily="34" charset="0"/>
                          <a:cs typeface="Arial" panose="020B0604020202020204" pitchFamily="34" charset="0"/>
                        </a:rPr>
                        <a:t> </a:t>
                      </a:r>
                      <a:r>
                        <a:rPr lang="tr-TR" sz="1100" b="0" strike="noStrike" spc="-1" baseline="0" dirty="0" err="1" smtClean="0">
                          <a:solidFill>
                            <a:srgbClr val="000000"/>
                          </a:solidFill>
                          <a:uFill>
                            <a:solidFill>
                              <a:srgbClr val="FFFFFF"/>
                            </a:solidFill>
                          </a:uFill>
                          <a:latin typeface="Arial" panose="020B0604020202020204" pitchFamily="34" charset="0"/>
                          <a:cs typeface="Arial" panose="020B0604020202020204" pitchFamily="34" charset="0"/>
                        </a:rPr>
                        <a:t>system</a:t>
                      </a:r>
                      <a:endParaRPr lang="en-US" sz="11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7575D1"/>
                    </a:solidFill>
                  </a:tcPr>
                </a:tc>
                <a:tc>
                  <a:txBody>
                    <a:bodyPr/>
                    <a:lstStyle/>
                    <a:p>
                      <a:pPr algn="ctr">
                        <a:lnSpc>
                          <a:spcPct val="100000"/>
                        </a:lnSpc>
                      </a:pPr>
                      <a:endParaRPr lang="tr-TR" sz="1100" b="0" strike="noStrike" spc="-1" dirty="0" smtClean="0">
                        <a:solidFill>
                          <a:srgbClr val="000000"/>
                        </a:solidFill>
                        <a:uFill>
                          <a:solidFill>
                            <a:srgbClr val="FFFFFF"/>
                          </a:solidFill>
                        </a:uFill>
                        <a:latin typeface="Arial" panose="020B0604020202020204" pitchFamily="34" charset="0"/>
                        <a:cs typeface="Arial" panose="020B0604020202020204" pitchFamily="34" charset="0"/>
                      </a:endParaRPr>
                    </a:p>
                    <a:p>
                      <a:pPr algn="ctr">
                        <a:lnSpc>
                          <a:spcPct val="100000"/>
                        </a:lnSpc>
                      </a:pPr>
                      <a:r>
                        <a:rPr lang="tr-TR" sz="1200" b="0" strike="noStrike" spc="-1" dirty="0" smtClean="0">
                          <a:solidFill>
                            <a:srgbClr val="000000"/>
                          </a:solidFill>
                          <a:uFill>
                            <a:solidFill>
                              <a:srgbClr val="FFFFFF"/>
                            </a:solidFill>
                          </a:uFill>
                          <a:latin typeface="Arial" panose="020B0604020202020204" pitchFamily="34" charset="0"/>
                          <a:cs typeface="Arial" panose="020B0604020202020204" pitchFamily="34" charset="0"/>
                        </a:rPr>
                        <a:t>HIGH</a:t>
                      </a:r>
                      <a:endParaRPr lang="en-US" sz="11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cap="flat" cmpd="sng" algn="ctr">
                      <a:solidFill>
                        <a:srgbClr val="2F2F98"/>
                      </a:solidFill>
                      <a:prstDash val="solid"/>
                      <a:round/>
                      <a:headEnd type="none" w="med" len="med"/>
                      <a:tailEnd type="none" w="med" len="med"/>
                    </a:lnL>
                    <a:lnR w="9360" cap="flat" cmpd="sng" algn="ctr">
                      <a:solidFill>
                        <a:srgbClr val="2F2F98"/>
                      </a:solidFill>
                      <a:prstDash val="solid"/>
                      <a:round/>
                      <a:headEnd type="none" w="med" len="med"/>
                      <a:tailEnd type="none" w="med" len="med"/>
                    </a:lnR>
                    <a:lnT w="9360">
                      <a:solidFill>
                        <a:srgbClr val="2F2F98"/>
                      </a:solidFill>
                    </a:lnT>
                    <a:lnB w="9360">
                      <a:solidFill>
                        <a:srgbClr val="2F2F98"/>
                      </a:solidFill>
                    </a:lnB>
                    <a:solidFill>
                      <a:srgbClr val="7575D1"/>
                    </a:solidFill>
                  </a:tcPr>
                </a:tc>
                <a:tc>
                  <a:txBody>
                    <a:bodyPr/>
                    <a:lstStyle/>
                    <a:p>
                      <a:pPr algn="ctr"/>
                      <a:endParaRPr lang="tr-TR" sz="1100" b="0" dirty="0" smtClean="0">
                        <a:solidFill>
                          <a:schemeClr val="tx1"/>
                        </a:solidFill>
                        <a:latin typeface="Arial" panose="020B0604020202020204" pitchFamily="34" charset="0"/>
                        <a:cs typeface="Arial" panose="020B0604020202020204" pitchFamily="34" charset="0"/>
                      </a:endParaRPr>
                    </a:p>
                    <a:p>
                      <a:pPr algn="ctr"/>
                      <a:r>
                        <a:rPr lang="tr-TR" sz="1200" b="0" dirty="0" smtClean="0">
                          <a:solidFill>
                            <a:schemeClr val="tx1"/>
                          </a:solidFill>
                          <a:latin typeface="Arial" panose="020B0604020202020204" pitchFamily="34" charset="0"/>
                          <a:cs typeface="Arial" panose="020B0604020202020204" pitchFamily="34" charset="0"/>
                        </a:rPr>
                        <a:t>T,I,D</a:t>
                      </a:r>
                      <a:endParaRPr lang="en-US" sz="1200" b="0" dirty="0">
                        <a:solidFill>
                          <a:schemeClr val="tx1"/>
                        </a:solidFill>
                        <a:latin typeface="Arial" panose="020B0604020202020204" pitchFamily="34" charset="0"/>
                        <a:cs typeface="Arial" panose="020B0604020202020204" pitchFamily="34" charset="0"/>
                      </a:endParaRPr>
                    </a:p>
                  </a:txBody>
                  <a:tcPr>
                    <a:lnL w="9360" cap="flat" cmpd="sng" algn="ctr">
                      <a:solidFill>
                        <a:srgbClr val="2F2F98"/>
                      </a:solidFill>
                      <a:prstDash val="solid"/>
                      <a:round/>
                      <a:headEnd type="none" w="med" len="med"/>
                      <a:tailEnd type="none" w="med" len="med"/>
                    </a:lnL>
                    <a:lnR w="9360">
                      <a:solidFill>
                        <a:srgbClr val="2F2F98"/>
                      </a:solidFill>
                    </a:lnR>
                    <a:lnT w="9360">
                      <a:solidFill>
                        <a:srgbClr val="2F2F98"/>
                      </a:solidFill>
                    </a:lnT>
                    <a:lnB w="9360">
                      <a:solidFill>
                        <a:srgbClr val="2F2F98"/>
                      </a:solidFill>
                    </a:lnB>
                    <a:solidFill>
                      <a:srgbClr val="7575D1"/>
                    </a:solidFill>
                  </a:tcPr>
                </a:tc>
              </a:tr>
            </a:tbl>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Shape 77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77" name="Shape 77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92</a:t>
            </a:fld>
            <a:endParaRPr lang="en-US" sz="1000" b="0" i="0" u="none" strike="noStrike" cap="none">
              <a:solidFill>
                <a:schemeClr val="dk1"/>
              </a:solidFill>
              <a:latin typeface="Arial"/>
              <a:ea typeface="Arial"/>
              <a:cs typeface="Arial"/>
              <a:sym typeface="Arial"/>
            </a:endParaRPr>
          </a:p>
        </p:txBody>
      </p:sp>
      <p:sp>
        <p:nvSpPr>
          <p:cNvPr id="778" name="Shape 778"/>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Payload FSW State Diagram</a:t>
            </a:r>
          </a:p>
        </p:txBody>
      </p:sp>
      <p:sp>
        <p:nvSpPr>
          <p:cNvPr id="780" name="Shape 780"/>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781" name="Shape 781"/>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 name="Resim 8"/>
          <p:cNvPicPr>
            <a:picLocks noChangeAspect="1"/>
          </p:cNvPicPr>
          <p:nvPr/>
        </p:nvPicPr>
        <p:blipFill rotWithShape="1">
          <a:blip r:embed="rId3">
            <a:extLst>
              <a:ext uri="{28A0092B-C50C-407E-A947-70E740481C1C}">
                <a14:useLocalDpi xmlns:a14="http://schemas.microsoft.com/office/drawing/2010/main" val="0"/>
              </a:ext>
            </a:extLst>
          </a:blip>
          <a:srcRect l="15833" t="11482" r="15833" b="5555"/>
          <a:stretch/>
        </p:blipFill>
        <p:spPr>
          <a:xfrm>
            <a:off x="814463" y="1054452"/>
            <a:ext cx="7796137" cy="5324191"/>
          </a:xfrm>
          <a:prstGeom prst="rect">
            <a:avLst/>
          </a:prstGeom>
        </p:spPr>
      </p:pic>
      <p:sp>
        <p:nvSpPr>
          <p:cNvPr id="10" name="Dikdörtgen 9"/>
          <p:cNvSpPr/>
          <p:nvPr/>
        </p:nvSpPr>
        <p:spPr>
          <a:xfrm>
            <a:off x="4862616" y="26446"/>
            <a:ext cx="3214584" cy="933589"/>
          </a:xfrm>
          <a:prstGeom prst="rect">
            <a:avLst/>
          </a:prstGeom>
        </p:spPr>
        <p:txBody>
          <a:bodyPr wrap="square">
            <a:spAutoFit/>
          </a:bodyPr>
          <a:lstStyle/>
          <a:p>
            <a:pPr marL="742950" lvl="1" indent="-285750">
              <a:spcBef>
                <a:spcPts val="400"/>
              </a:spcBef>
              <a:buClr>
                <a:schemeClr val="dk1"/>
              </a:buClr>
              <a:buSzPct val="100000"/>
              <a:buFont typeface="Arial"/>
              <a:buChar char="–"/>
            </a:pPr>
            <a:r>
              <a:rPr lang="en-US" sz="1600" dirty="0">
                <a:solidFill>
                  <a:srgbClr val="FF0000"/>
                </a:solidFill>
              </a:rPr>
              <a:t>Power </a:t>
            </a:r>
            <a:r>
              <a:rPr lang="en-US" sz="1600" dirty="0" smtClean="0">
                <a:solidFill>
                  <a:srgbClr val="FF0000"/>
                </a:solidFill>
              </a:rPr>
              <a:t>management</a:t>
            </a:r>
            <a:endParaRPr lang="tr-TR" sz="1600" dirty="0" smtClean="0">
              <a:solidFill>
                <a:srgbClr val="FF0000"/>
              </a:solidFill>
            </a:endParaRPr>
          </a:p>
          <a:p>
            <a:pPr marL="742950" lvl="1" indent="-285750">
              <a:spcBef>
                <a:spcPts val="400"/>
              </a:spcBef>
              <a:buClr>
                <a:schemeClr val="dk1"/>
              </a:buClr>
              <a:buSzPct val="100000"/>
              <a:buFont typeface="Arial"/>
              <a:buChar char="–"/>
            </a:pPr>
            <a:r>
              <a:rPr lang="tr-TR" sz="1600" dirty="0" smtClean="0">
                <a:solidFill>
                  <a:srgbClr val="FF0000"/>
                </a:solidFill>
              </a:rPr>
              <a:t>Bonus </a:t>
            </a:r>
            <a:r>
              <a:rPr lang="tr-TR" sz="1600" dirty="0" err="1" smtClean="0">
                <a:solidFill>
                  <a:srgbClr val="FF0000"/>
                </a:solidFill>
              </a:rPr>
              <a:t>Camera</a:t>
            </a:r>
            <a:endParaRPr lang="tr-TR" sz="1600" dirty="0" smtClean="0">
              <a:solidFill>
                <a:srgbClr val="FF0000"/>
              </a:solidFill>
            </a:endParaRPr>
          </a:p>
          <a:p>
            <a:pPr marL="742950" lvl="1" indent="-285750">
              <a:spcBef>
                <a:spcPts val="400"/>
              </a:spcBef>
              <a:buClr>
                <a:schemeClr val="dk1"/>
              </a:buClr>
              <a:buSzPct val="100000"/>
              <a:buFont typeface="Arial"/>
              <a:buChar char="–"/>
            </a:pPr>
            <a:r>
              <a:rPr lang="tr-TR" sz="1600" dirty="0" err="1" smtClean="0">
                <a:solidFill>
                  <a:srgbClr val="FF0000"/>
                </a:solidFill>
              </a:rPr>
              <a:t>Heading</a:t>
            </a:r>
            <a:r>
              <a:rPr lang="tr-TR" sz="1600" dirty="0" smtClean="0">
                <a:solidFill>
                  <a:srgbClr val="FF0000"/>
                </a:solidFill>
              </a:rPr>
              <a:t> </a:t>
            </a:r>
            <a:r>
              <a:rPr lang="tr-TR" sz="1600" dirty="0" err="1" smtClean="0">
                <a:solidFill>
                  <a:srgbClr val="FF0000"/>
                </a:solidFill>
              </a:rPr>
              <a:t>magnetometer</a:t>
            </a:r>
            <a:endParaRPr lang="en-US" sz="1600" dirty="0">
              <a:solidFill>
                <a:srgbClr val="FF000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Shape 78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87" name="Shape 78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93</a:t>
            </a:fld>
            <a:endParaRPr lang="en-US" sz="1000" b="0" i="0" u="none" strike="noStrike" cap="none">
              <a:solidFill>
                <a:schemeClr val="dk1"/>
              </a:solidFill>
              <a:latin typeface="Arial"/>
              <a:ea typeface="Arial"/>
              <a:cs typeface="Arial"/>
              <a:sym typeface="Arial"/>
            </a:endParaRPr>
          </a:p>
        </p:txBody>
      </p:sp>
      <p:sp>
        <p:nvSpPr>
          <p:cNvPr id="788" name="Shape 788"/>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Container FSW State Diagram</a:t>
            </a:r>
          </a:p>
        </p:txBody>
      </p:sp>
      <p:sp>
        <p:nvSpPr>
          <p:cNvPr id="790" name="Shape 790"/>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791" name="Shape 791"/>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 name="Resim 8"/>
          <p:cNvPicPr/>
          <p:nvPr/>
        </p:nvPicPr>
        <p:blipFill>
          <a:blip r:embed="rId3"/>
          <a:srcRect l="13999" t="8886" r="15000" b="2221"/>
          <a:stretch/>
        </p:blipFill>
        <p:spPr>
          <a:xfrm>
            <a:off x="822960" y="992520"/>
            <a:ext cx="7680240" cy="5408280"/>
          </a:xfrm>
          <a:prstGeom prst="rect">
            <a:avLst/>
          </a:prstGeom>
          <a:ln>
            <a:noFill/>
          </a:ln>
        </p:spPr>
      </p:pic>
      <p:sp>
        <p:nvSpPr>
          <p:cNvPr id="2" name="Metin kutusu 1"/>
          <p:cNvSpPr txBox="1"/>
          <p:nvPr/>
        </p:nvSpPr>
        <p:spPr>
          <a:xfrm>
            <a:off x="5181600" y="914399"/>
            <a:ext cx="2590800" cy="523220"/>
          </a:xfrm>
          <a:prstGeom prst="rect">
            <a:avLst/>
          </a:prstGeom>
          <a:noFill/>
        </p:spPr>
        <p:txBody>
          <a:bodyPr wrap="square" rtlCol="0">
            <a:spAutoFit/>
          </a:bodyPr>
          <a:lstStyle/>
          <a:p>
            <a:r>
              <a:rPr lang="tr-TR" dirty="0" smtClean="0">
                <a:solidFill>
                  <a:srgbClr val="FF0000"/>
                </a:solidFill>
              </a:rPr>
              <a:t>İkinci bırakma mekanizmasını değiştir. Saniye tutamazsın!!!</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797" name="Shape 797"/>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94</a:t>
            </a:fld>
            <a:endParaRPr lang="en-US" sz="1000" b="0" i="0" u="none" strike="noStrike" cap="none">
              <a:solidFill>
                <a:schemeClr val="dk1"/>
              </a:solidFill>
              <a:latin typeface="Arial"/>
              <a:ea typeface="Arial"/>
              <a:cs typeface="Arial"/>
              <a:sym typeface="Arial"/>
            </a:endParaRPr>
          </a:p>
        </p:txBody>
      </p:sp>
      <p:sp>
        <p:nvSpPr>
          <p:cNvPr id="798" name="Shape 798"/>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Software Development Plan</a:t>
            </a:r>
          </a:p>
        </p:txBody>
      </p:sp>
      <p:sp>
        <p:nvSpPr>
          <p:cNvPr id="800" name="Shape 800"/>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801" name="Shape 801"/>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Metin kutusu 8"/>
          <p:cNvSpPr txBox="1"/>
          <p:nvPr/>
        </p:nvSpPr>
        <p:spPr>
          <a:xfrm>
            <a:off x="228600" y="1183589"/>
            <a:ext cx="7052480" cy="369332"/>
          </a:xfrm>
          <a:prstGeom prst="rect">
            <a:avLst/>
          </a:prstGeom>
          <a:noFill/>
        </p:spPr>
        <p:txBody>
          <a:bodyPr wrap="square" rtlCol="0">
            <a:spAutoFit/>
          </a:bodyPr>
          <a:lstStyle/>
          <a:p>
            <a:pPr marL="285750" indent="-285750">
              <a:buFont typeface="Arial" panose="020B0604020202020204" pitchFamily="34" charset="0"/>
              <a:buChar char="•"/>
            </a:pPr>
            <a:r>
              <a:rPr lang="en-US" sz="1800" b="1" dirty="0"/>
              <a:t>Development </a:t>
            </a:r>
            <a:r>
              <a:rPr lang="tr-TR" sz="1800" b="1" dirty="0" smtClean="0"/>
              <a:t>P</a:t>
            </a:r>
            <a:r>
              <a:rPr lang="en-US" sz="1800" b="1" dirty="0" err="1" smtClean="0"/>
              <a:t>rocess</a:t>
            </a:r>
            <a:r>
              <a:rPr lang="en-US" sz="1800" b="1" dirty="0" smtClean="0"/>
              <a:t> </a:t>
            </a:r>
            <a:r>
              <a:rPr lang="tr-TR" sz="1800" b="1" dirty="0" smtClean="0"/>
              <a:t>O</a:t>
            </a:r>
            <a:r>
              <a:rPr lang="en-US" sz="1800" b="1" dirty="0" smtClean="0"/>
              <a:t>f </a:t>
            </a:r>
            <a:r>
              <a:rPr lang="tr-TR" sz="1800" b="1" dirty="0" smtClean="0"/>
              <a:t>S</a:t>
            </a:r>
            <a:r>
              <a:rPr lang="en-US" sz="1800" b="1" dirty="0" err="1" smtClean="0"/>
              <a:t>oftware</a:t>
            </a:r>
            <a:r>
              <a:rPr lang="en-US" sz="1800" b="1" dirty="0" smtClean="0"/>
              <a:t> </a:t>
            </a:r>
            <a:r>
              <a:rPr lang="tr-TR" sz="1800" b="1" dirty="0" smtClean="0"/>
              <a:t>S</a:t>
            </a:r>
            <a:r>
              <a:rPr lang="en-US" sz="1800" b="1" dirty="0" err="1" smtClean="0"/>
              <a:t>ubsystems</a:t>
            </a:r>
            <a:endParaRPr lang="tr-TR" sz="1800" b="1" dirty="0"/>
          </a:p>
        </p:txBody>
      </p:sp>
      <p:sp>
        <p:nvSpPr>
          <p:cNvPr id="10" name="Dikdörtgen 9"/>
          <p:cNvSpPr/>
          <p:nvPr/>
        </p:nvSpPr>
        <p:spPr>
          <a:xfrm>
            <a:off x="805217" y="1741910"/>
            <a:ext cx="1429603" cy="1014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Creation </a:t>
            </a:r>
            <a:r>
              <a:rPr lang="tr-TR" dirty="0" smtClean="0">
                <a:solidFill>
                  <a:schemeClr val="tx1"/>
                </a:solidFill>
              </a:rPr>
              <a:t>O</a:t>
            </a:r>
            <a:r>
              <a:rPr lang="en-US" dirty="0" smtClean="0">
                <a:solidFill>
                  <a:schemeClr val="tx1"/>
                </a:solidFill>
              </a:rPr>
              <a:t>f </a:t>
            </a:r>
            <a:r>
              <a:rPr lang="tr-TR" dirty="0" smtClean="0">
                <a:solidFill>
                  <a:schemeClr val="tx1"/>
                </a:solidFill>
              </a:rPr>
              <a:t>T</a:t>
            </a:r>
            <a:r>
              <a:rPr lang="en-US" dirty="0" smtClean="0">
                <a:solidFill>
                  <a:schemeClr val="tx1"/>
                </a:solidFill>
              </a:rPr>
              <a:t>he </a:t>
            </a:r>
            <a:r>
              <a:rPr lang="tr-TR" dirty="0" smtClean="0">
                <a:solidFill>
                  <a:schemeClr val="tx1"/>
                </a:solidFill>
              </a:rPr>
              <a:t>G</a:t>
            </a:r>
            <a:r>
              <a:rPr lang="en-US" dirty="0" err="1" smtClean="0">
                <a:solidFill>
                  <a:schemeClr val="tx1"/>
                </a:solidFill>
              </a:rPr>
              <a:t>eneral</a:t>
            </a:r>
            <a:r>
              <a:rPr lang="en-US" dirty="0" smtClean="0">
                <a:solidFill>
                  <a:schemeClr val="tx1"/>
                </a:solidFill>
              </a:rPr>
              <a:t> </a:t>
            </a:r>
            <a:r>
              <a:rPr lang="en-US" dirty="0" err="1">
                <a:solidFill>
                  <a:schemeClr val="tx1"/>
                </a:solidFill>
              </a:rPr>
              <a:t>CanSat</a:t>
            </a:r>
            <a:r>
              <a:rPr lang="en-US" dirty="0">
                <a:solidFill>
                  <a:schemeClr val="tx1"/>
                </a:solidFill>
              </a:rPr>
              <a:t> </a:t>
            </a:r>
            <a:r>
              <a:rPr lang="tr-TR" dirty="0" smtClean="0">
                <a:solidFill>
                  <a:schemeClr val="tx1"/>
                </a:solidFill>
              </a:rPr>
              <a:t>S</a:t>
            </a:r>
            <a:r>
              <a:rPr lang="en-US" dirty="0" err="1" smtClean="0">
                <a:solidFill>
                  <a:schemeClr val="tx1"/>
                </a:solidFill>
              </a:rPr>
              <a:t>ystem</a:t>
            </a:r>
            <a:endParaRPr lang="tr-TR" dirty="0">
              <a:solidFill>
                <a:schemeClr val="tx1"/>
              </a:solidFill>
            </a:endParaRPr>
          </a:p>
        </p:txBody>
      </p:sp>
      <p:sp>
        <p:nvSpPr>
          <p:cNvPr id="11" name="Dikdörtgen 10"/>
          <p:cNvSpPr/>
          <p:nvPr/>
        </p:nvSpPr>
        <p:spPr>
          <a:xfrm>
            <a:off x="2991844" y="1737587"/>
            <a:ext cx="1634319" cy="1014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Creation </a:t>
            </a:r>
            <a:r>
              <a:rPr lang="tr-TR" dirty="0" smtClean="0">
                <a:solidFill>
                  <a:schemeClr val="tx1"/>
                </a:solidFill>
              </a:rPr>
              <a:t>O</a:t>
            </a:r>
            <a:r>
              <a:rPr lang="en-US" dirty="0" smtClean="0">
                <a:solidFill>
                  <a:schemeClr val="tx1"/>
                </a:solidFill>
              </a:rPr>
              <a:t>f</a:t>
            </a:r>
            <a:r>
              <a:rPr lang="tr-TR" dirty="0" smtClean="0">
                <a:solidFill>
                  <a:schemeClr val="tx1"/>
                </a:solidFill>
              </a:rPr>
              <a:t> T</a:t>
            </a:r>
            <a:r>
              <a:rPr lang="en-US" dirty="0" smtClean="0">
                <a:solidFill>
                  <a:schemeClr val="tx1"/>
                </a:solidFill>
              </a:rPr>
              <a:t>he</a:t>
            </a:r>
            <a:r>
              <a:rPr lang="tr-TR" dirty="0" smtClean="0">
                <a:solidFill>
                  <a:schemeClr val="tx1"/>
                </a:solidFill>
              </a:rPr>
              <a:t> A</a:t>
            </a:r>
            <a:r>
              <a:rPr lang="en-US" dirty="0" err="1" smtClean="0">
                <a:solidFill>
                  <a:schemeClr val="tx1"/>
                </a:solidFill>
              </a:rPr>
              <a:t>ppropriate</a:t>
            </a:r>
            <a:r>
              <a:rPr lang="en-US" dirty="0" smtClean="0">
                <a:solidFill>
                  <a:schemeClr val="tx1"/>
                </a:solidFill>
              </a:rPr>
              <a:t> </a:t>
            </a:r>
            <a:r>
              <a:rPr lang="tr-TR" dirty="0" smtClean="0">
                <a:solidFill>
                  <a:schemeClr val="tx1"/>
                </a:solidFill>
              </a:rPr>
              <a:t>A</a:t>
            </a:r>
            <a:r>
              <a:rPr lang="en-US" dirty="0" err="1" smtClean="0">
                <a:solidFill>
                  <a:schemeClr val="tx1"/>
                </a:solidFill>
              </a:rPr>
              <a:t>lgorithm</a:t>
            </a:r>
            <a:endParaRPr lang="tr-TR" dirty="0">
              <a:solidFill>
                <a:schemeClr val="tx1"/>
              </a:solidFill>
            </a:endParaRPr>
          </a:p>
        </p:txBody>
      </p:sp>
      <p:sp>
        <p:nvSpPr>
          <p:cNvPr id="12" name="Dikdörtgen 11"/>
          <p:cNvSpPr/>
          <p:nvPr/>
        </p:nvSpPr>
        <p:spPr>
          <a:xfrm>
            <a:off x="5310685" y="1737587"/>
            <a:ext cx="2306473" cy="1014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Development </a:t>
            </a:r>
            <a:r>
              <a:rPr lang="tr-TR" dirty="0" smtClean="0">
                <a:solidFill>
                  <a:schemeClr val="tx1"/>
                </a:solidFill>
              </a:rPr>
              <a:t>O</a:t>
            </a:r>
            <a:r>
              <a:rPr lang="en-US" dirty="0" smtClean="0">
                <a:solidFill>
                  <a:schemeClr val="tx1"/>
                </a:solidFill>
              </a:rPr>
              <a:t>f </a:t>
            </a:r>
            <a:r>
              <a:rPr lang="tr-TR" dirty="0" smtClean="0">
                <a:solidFill>
                  <a:schemeClr val="tx1"/>
                </a:solidFill>
              </a:rPr>
              <a:t>S</a:t>
            </a:r>
            <a:r>
              <a:rPr lang="en-US" dirty="0" err="1" smtClean="0">
                <a:solidFill>
                  <a:schemeClr val="tx1"/>
                </a:solidFill>
              </a:rPr>
              <a:t>oftware</a:t>
            </a:r>
            <a:r>
              <a:rPr lang="en-US" dirty="0" smtClean="0">
                <a:solidFill>
                  <a:schemeClr val="tx1"/>
                </a:solidFill>
              </a:rPr>
              <a:t> </a:t>
            </a:r>
            <a:r>
              <a:rPr lang="tr-TR" dirty="0" smtClean="0">
                <a:solidFill>
                  <a:schemeClr val="tx1"/>
                </a:solidFill>
              </a:rPr>
              <a:t>S</a:t>
            </a:r>
            <a:r>
              <a:rPr lang="en-US" dirty="0" err="1" smtClean="0">
                <a:solidFill>
                  <a:schemeClr val="tx1"/>
                </a:solidFill>
              </a:rPr>
              <a:t>uitable</a:t>
            </a:r>
            <a:r>
              <a:rPr lang="en-US" dirty="0" smtClean="0">
                <a:solidFill>
                  <a:schemeClr val="tx1"/>
                </a:solidFill>
              </a:rPr>
              <a:t> </a:t>
            </a:r>
            <a:r>
              <a:rPr lang="tr-TR" dirty="0" smtClean="0">
                <a:solidFill>
                  <a:schemeClr val="tx1"/>
                </a:solidFill>
              </a:rPr>
              <a:t>F</a:t>
            </a:r>
            <a:r>
              <a:rPr lang="en-US" dirty="0" smtClean="0">
                <a:solidFill>
                  <a:schemeClr val="tx1"/>
                </a:solidFill>
              </a:rPr>
              <a:t>or </a:t>
            </a:r>
            <a:r>
              <a:rPr lang="tr-TR" dirty="0" smtClean="0">
                <a:solidFill>
                  <a:schemeClr val="tx1"/>
                </a:solidFill>
              </a:rPr>
              <a:t>T</a:t>
            </a:r>
            <a:r>
              <a:rPr lang="en-US" dirty="0" smtClean="0">
                <a:solidFill>
                  <a:schemeClr val="tx1"/>
                </a:solidFill>
              </a:rPr>
              <a:t>he </a:t>
            </a:r>
            <a:r>
              <a:rPr lang="tr-TR" dirty="0" smtClean="0">
                <a:solidFill>
                  <a:schemeClr val="tx1"/>
                </a:solidFill>
              </a:rPr>
              <a:t>G</a:t>
            </a:r>
            <a:r>
              <a:rPr lang="en-US" dirty="0" err="1" smtClean="0">
                <a:solidFill>
                  <a:schemeClr val="tx1"/>
                </a:solidFill>
              </a:rPr>
              <a:t>enerated</a:t>
            </a:r>
            <a:r>
              <a:rPr lang="en-US" dirty="0" smtClean="0">
                <a:solidFill>
                  <a:schemeClr val="tx1"/>
                </a:solidFill>
              </a:rPr>
              <a:t> </a:t>
            </a:r>
            <a:r>
              <a:rPr lang="tr-TR" dirty="0" smtClean="0">
                <a:solidFill>
                  <a:schemeClr val="tx1"/>
                </a:solidFill>
              </a:rPr>
              <a:t>A</a:t>
            </a:r>
            <a:r>
              <a:rPr lang="en-US" dirty="0" err="1" smtClean="0">
                <a:solidFill>
                  <a:schemeClr val="tx1"/>
                </a:solidFill>
              </a:rPr>
              <a:t>lgorithm</a:t>
            </a:r>
            <a:endParaRPr lang="tr-TR" dirty="0">
              <a:solidFill>
                <a:schemeClr val="tx1"/>
              </a:solidFill>
            </a:endParaRPr>
          </a:p>
        </p:txBody>
      </p:sp>
      <p:sp>
        <p:nvSpPr>
          <p:cNvPr id="13" name="Dikdörtgen 12"/>
          <p:cNvSpPr/>
          <p:nvPr/>
        </p:nvSpPr>
        <p:spPr>
          <a:xfrm>
            <a:off x="5646761" y="2919548"/>
            <a:ext cx="1634319" cy="1014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Detection </a:t>
            </a:r>
            <a:r>
              <a:rPr lang="tr-TR" dirty="0" smtClean="0">
                <a:solidFill>
                  <a:schemeClr val="tx1"/>
                </a:solidFill>
              </a:rPr>
              <a:t>A</a:t>
            </a:r>
            <a:r>
              <a:rPr lang="en-US" dirty="0" err="1" smtClean="0">
                <a:solidFill>
                  <a:schemeClr val="tx1"/>
                </a:solidFill>
              </a:rPr>
              <a:t>nd</a:t>
            </a:r>
            <a:r>
              <a:rPr lang="en-US" dirty="0" smtClean="0">
                <a:solidFill>
                  <a:schemeClr val="tx1"/>
                </a:solidFill>
              </a:rPr>
              <a:t> </a:t>
            </a:r>
            <a:r>
              <a:rPr lang="tr-TR" dirty="0" smtClean="0">
                <a:solidFill>
                  <a:schemeClr val="tx1"/>
                </a:solidFill>
              </a:rPr>
              <a:t>C</a:t>
            </a:r>
            <a:r>
              <a:rPr lang="en-US" dirty="0" err="1" smtClean="0">
                <a:solidFill>
                  <a:schemeClr val="tx1"/>
                </a:solidFill>
              </a:rPr>
              <a:t>orrection</a:t>
            </a:r>
            <a:r>
              <a:rPr lang="en-US" dirty="0" smtClean="0">
                <a:solidFill>
                  <a:schemeClr val="tx1"/>
                </a:solidFill>
              </a:rPr>
              <a:t> </a:t>
            </a:r>
            <a:r>
              <a:rPr lang="tr-TR" dirty="0" smtClean="0">
                <a:solidFill>
                  <a:schemeClr val="tx1"/>
                </a:solidFill>
              </a:rPr>
              <a:t>O</a:t>
            </a:r>
            <a:r>
              <a:rPr lang="en-US" dirty="0" smtClean="0">
                <a:solidFill>
                  <a:schemeClr val="tx1"/>
                </a:solidFill>
              </a:rPr>
              <a:t>f </a:t>
            </a:r>
            <a:r>
              <a:rPr lang="tr-TR" dirty="0" smtClean="0">
                <a:solidFill>
                  <a:schemeClr val="tx1"/>
                </a:solidFill>
              </a:rPr>
              <a:t>P</a:t>
            </a:r>
            <a:r>
              <a:rPr lang="en-US" dirty="0" err="1" smtClean="0">
                <a:solidFill>
                  <a:schemeClr val="tx1"/>
                </a:solidFill>
              </a:rPr>
              <a:t>roblems</a:t>
            </a:r>
            <a:endParaRPr lang="tr-TR" dirty="0">
              <a:solidFill>
                <a:schemeClr val="tx1"/>
              </a:solidFill>
            </a:endParaRPr>
          </a:p>
        </p:txBody>
      </p:sp>
      <p:cxnSp>
        <p:nvCxnSpPr>
          <p:cNvPr id="14" name="Düz Bağlayıcı 13"/>
          <p:cNvCxnSpPr>
            <a:stCxn id="12" idx="3"/>
          </p:cNvCxnSpPr>
          <p:nvPr/>
        </p:nvCxnSpPr>
        <p:spPr>
          <a:xfrm>
            <a:off x="7617158" y="2244942"/>
            <a:ext cx="383842" cy="0"/>
          </a:xfrm>
          <a:prstGeom prst="line">
            <a:avLst/>
          </a:prstGeom>
        </p:spPr>
        <p:style>
          <a:lnRef idx="2">
            <a:schemeClr val="dk1"/>
          </a:lnRef>
          <a:fillRef idx="0">
            <a:schemeClr val="dk1"/>
          </a:fillRef>
          <a:effectRef idx="1">
            <a:schemeClr val="dk1"/>
          </a:effectRef>
          <a:fontRef idx="minor">
            <a:schemeClr val="tx1"/>
          </a:fontRef>
        </p:style>
      </p:cxnSp>
      <p:cxnSp>
        <p:nvCxnSpPr>
          <p:cNvPr id="15" name="Düz Bağlayıcı 14"/>
          <p:cNvCxnSpPr/>
          <p:nvPr/>
        </p:nvCxnSpPr>
        <p:spPr>
          <a:xfrm>
            <a:off x="8001000" y="2244942"/>
            <a:ext cx="0" cy="1181961"/>
          </a:xfrm>
          <a:prstGeom prst="line">
            <a:avLst/>
          </a:prstGeom>
        </p:spPr>
        <p:style>
          <a:lnRef idx="2">
            <a:schemeClr val="dk1"/>
          </a:lnRef>
          <a:fillRef idx="0">
            <a:schemeClr val="dk1"/>
          </a:fillRef>
          <a:effectRef idx="1">
            <a:schemeClr val="dk1"/>
          </a:effectRef>
          <a:fontRef idx="minor">
            <a:schemeClr val="tx1"/>
          </a:fontRef>
        </p:style>
      </p:cxnSp>
      <p:cxnSp>
        <p:nvCxnSpPr>
          <p:cNvPr id="16" name="Düz Ok Bağlayıcısı 15"/>
          <p:cNvCxnSpPr>
            <a:endCxn id="13" idx="3"/>
          </p:cNvCxnSpPr>
          <p:nvPr/>
        </p:nvCxnSpPr>
        <p:spPr>
          <a:xfrm flipH="1">
            <a:off x="7281080" y="3426903"/>
            <a:ext cx="7199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Düz Ok Bağlayıcısı 16"/>
          <p:cNvCxnSpPr>
            <a:stCxn id="10" idx="3"/>
            <a:endCxn id="11" idx="1"/>
          </p:cNvCxnSpPr>
          <p:nvPr/>
        </p:nvCxnSpPr>
        <p:spPr>
          <a:xfrm flipV="1">
            <a:off x="2234820" y="2244942"/>
            <a:ext cx="757024" cy="43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Düz Ok Bağlayıcısı 17"/>
          <p:cNvCxnSpPr>
            <a:stCxn id="11" idx="3"/>
            <a:endCxn id="12" idx="1"/>
          </p:cNvCxnSpPr>
          <p:nvPr/>
        </p:nvCxnSpPr>
        <p:spPr>
          <a:xfrm>
            <a:off x="4626163" y="2244942"/>
            <a:ext cx="68452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Düz Bağlayıcı 18"/>
          <p:cNvCxnSpPr>
            <a:stCxn id="13" idx="1"/>
          </p:cNvCxnSpPr>
          <p:nvPr/>
        </p:nvCxnSpPr>
        <p:spPr>
          <a:xfrm flipH="1">
            <a:off x="3809003" y="3426903"/>
            <a:ext cx="1837758" cy="0"/>
          </a:xfrm>
          <a:prstGeom prst="line">
            <a:avLst/>
          </a:prstGeom>
        </p:spPr>
        <p:style>
          <a:lnRef idx="2">
            <a:schemeClr val="dk1"/>
          </a:lnRef>
          <a:fillRef idx="0">
            <a:schemeClr val="dk1"/>
          </a:fillRef>
          <a:effectRef idx="1">
            <a:schemeClr val="dk1"/>
          </a:effectRef>
          <a:fontRef idx="minor">
            <a:schemeClr val="tx1"/>
          </a:fontRef>
        </p:style>
      </p:cxnSp>
      <p:cxnSp>
        <p:nvCxnSpPr>
          <p:cNvPr id="20" name="Düz Ok Bağlayıcısı 19"/>
          <p:cNvCxnSpPr>
            <a:endCxn id="11" idx="2"/>
          </p:cNvCxnSpPr>
          <p:nvPr/>
        </p:nvCxnSpPr>
        <p:spPr>
          <a:xfrm flipV="1">
            <a:off x="3809002" y="2752297"/>
            <a:ext cx="2" cy="674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Metin kutusu 20"/>
          <p:cNvSpPr txBox="1"/>
          <p:nvPr/>
        </p:nvSpPr>
        <p:spPr>
          <a:xfrm>
            <a:off x="228600" y="4251039"/>
            <a:ext cx="7052480"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a:t>Development </a:t>
            </a:r>
            <a:r>
              <a:rPr lang="en-US" sz="1800" b="1" dirty="0" smtClean="0"/>
              <a:t>environments</a:t>
            </a:r>
            <a:endParaRPr lang="tr-TR" sz="1800" b="1" dirty="0" smtClean="0"/>
          </a:p>
          <a:p>
            <a:r>
              <a:rPr lang="tr-TR" sz="1800" dirty="0"/>
              <a:t> </a:t>
            </a:r>
            <a:r>
              <a:rPr lang="tr-TR" sz="1800" dirty="0" smtClean="0"/>
              <a:t>   - </a:t>
            </a:r>
            <a:r>
              <a:rPr lang="tr-TR" sz="1800" dirty="0" err="1" smtClean="0"/>
              <a:t>Arduino</a:t>
            </a:r>
            <a:r>
              <a:rPr lang="tr-TR" sz="1800" dirty="0" smtClean="0"/>
              <a:t> IDE</a:t>
            </a:r>
          </a:p>
          <a:p>
            <a:r>
              <a:rPr lang="tr-TR" sz="1800" dirty="0"/>
              <a:t> </a:t>
            </a:r>
            <a:r>
              <a:rPr lang="tr-TR" sz="1800" dirty="0" smtClean="0"/>
              <a:t>   - </a:t>
            </a:r>
            <a:r>
              <a:rPr lang="tr-TR" sz="1800" dirty="0" err="1" smtClean="0"/>
              <a:t>LibreOffice</a:t>
            </a:r>
            <a:r>
              <a:rPr lang="tr-TR" sz="1800" dirty="0" smtClean="0"/>
              <a:t> Draw</a:t>
            </a:r>
          </a:p>
          <a:p>
            <a:r>
              <a:rPr lang="tr-TR" sz="1800" dirty="0" smtClean="0"/>
              <a:t>    - Atom IDE</a:t>
            </a:r>
            <a:endParaRPr lang="tr-TR" sz="18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808" name="Shape 808"/>
          <p:cNvSpPr txBox="1">
            <a:spLocks noGrp="1"/>
          </p:cNvSpPr>
          <p:nvPr>
            <p:ph type="sldNum" idx="12"/>
          </p:nvPr>
        </p:nvSpPr>
        <p:spPr>
          <a:xfrm>
            <a:off x="8001000" y="6477000"/>
            <a:ext cx="685799" cy="24764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95</a:t>
            </a:fld>
            <a:endParaRPr lang="en-US" sz="1000" b="0" i="0" u="none" strike="noStrike" cap="none">
              <a:solidFill>
                <a:schemeClr val="dk1"/>
              </a:solidFill>
              <a:latin typeface="Arial"/>
              <a:ea typeface="Arial"/>
              <a:cs typeface="Arial"/>
              <a:sym typeface="Arial"/>
            </a:endParaRPr>
          </a:p>
        </p:txBody>
      </p:sp>
      <p:sp>
        <p:nvSpPr>
          <p:cNvPr id="809" name="Shape 809"/>
          <p:cNvSpPr txBox="1">
            <a:spLocks noGrp="1"/>
          </p:cNvSpPr>
          <p:nvPr>
            <p:ph type="ctrTitle"/>
          </p:nvPr>
        </p:nvSpPr>
        <p:spPr>
          <a:xfrm>
            <a:off x="685800" y="2130425"/>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200" b="1" i="0" u="none" strike="noStrike" cap="none">
                <a:solidFill>
                  <a:schemeClr val="accent2"/>
                </a:solidFill>
                <a:latin typeface="Arial"/>
                <a:ea typeface="Arial"/>
                <a:cs typeface="Arial"/>
                <a:sym typeface="Arial"/>
              </a:rPr>
              <a:t>Ground Control System (GCS) Design</a:t>
            </a:r>
          </a:p>
        </p:txBody>
      </p:sp>
      <p:sp>
        <p:nvSpPr>
          <p:cNvPr id="810" name="Shape 810"/>
          <p:cNvSpPr txBox="1">
            <a:spLocks noGrp="1"/>
          </p:cNvSpPr>
          <p:nvPr>
            <p:ph type="subTitle" idx="1"/>
          </p:nvPr>
        </p:nvSpPr>
        <p:spPr>
          <a:xfrm>
            <a:off x="1371600" y="4343400"/>
            <a:ext cx="6400799" cy="12954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2400" b="1" i="0" u="none" strike="noStrike" cap="none">
                <a:solidFill>
                  <a:schemeClr val="dk1"/>
                </a:solidFill>
                <a:latin typeface="Arial"/>
                <a:ea typeface="Arial"/>
                <a:cs typeface="Arial"/>
                <a:sym typeface="Arial"/>
              </a:rPr>
              <a:t>Presenter Name(s) Go Here</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Shape 815"/>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816" name="Shape 816"/>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96</a:t>
            </a:fld>
            <a:endParaRPr lang="en-US" sz="1000" b="0" i="0" u="none" strike="noStrike" cap="none">
              <a:solidFill>
                <a:schemeClr val="dk1"/>
              </a:solidFill>
              <a:latin typeface="Arial"/>
              <a:ea typeface="Arial"/>
              <a:cs typeface="Arial"/>
              <a:sym typeface="Arial"/>
            </a:endParaRPr>
          </a:p>
        </p:txBody>
      </p:sp>
      <p:sp>
        <p:nvSpPr>
          <p:cNvPr id="817" name="Shape 817"/>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GCS Overview</a:t>
            </a:r>
          </a:p>
        </p:txBody>
      </p:sp>
      <p:sp>
        <p:nvSpPr>
          <p:cNvPr id="819" name="Shape 819"/>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820" name="Shape 82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Metin kutusu 9"/>
          <p:cNvSpPr txBox="1"/>
          <p:nvPr/>
        </p:nvSpPr>
        <p:spPr>
          <a:xfrm>
            <a:off x="3455149" y="2507562"/>
            <a:ext cx="2412251" cy="523220"/>
          </a:xfrm>
          <a:prstGeom prst="rect">
            <a:avLst/>
          </a:prstGeom>
          <a:noFill/>
        </p:spPr>
        <p:txBody>
          <a:bodyPr wrap="square" rtlCol="0">
            <a:spAutoFit/>
          </a:bodyPr>
          <a:lstStyle/>
          <a:p>
            <a:pPr algn="ctr"/>
            <a:r>
              <a:rPr lang="tr-TR" b="1" dirty="0" err="1" smtClean="0"/>
              <a:t>Xbee</a:t>
            </a:r>
            <a:r>
              <a:rPr lang="tr-TR" b="1" dirty="0" smtClean="0"/>
              <a:t> Pro S2C 2.4 GHz</a:t>
            </a:r>
          </a:p>
          <a:p>
            <a:pPr algn="ctr"/>
            <a:r>
              <a:rPr lang="tr-TR" b="1" dirty="0" smtClean="0"/>
              <a:t>(</a:t>
            </a:r>
            <a:r>
              <a:rPr lang="tr-TR" b="1" dirty="0" err="1" smtClean="0"/>
              <a:t>via</a:t>
            </a:r>
            <a:r>
              <a:rPr lang="tr-TR" b="1" dirty="0" smtClean="0"/>
              <a:t> </a:t>
            </a:r>
            <a:r>
              <a:rPr lang="tr-TR" b="1" dirty="0" err="1" smtClean="0"/>
              <a:t>Antenna</a:t>
            </a:r>
            <a:r>
              <a:rPr lang="tr-TR" b="1" dirty="0" smtClean="0"/>
              <a:t>) on </a:t>
            </a:r>
            <a:r>
              <a:rPr lang="tr-TR" b="1" dirty="0" err="1" smtClean="0"/>
              <a:t>Cansat</a:t>
            </a:r>
            <a:endParaRPr lang="tr-TR" b="1" dirty="0"/>
          </a:p>
        </p:txBody>
      </p:sp>
      <p:pic>
        <p:nvPicPr>
          <p:cNvPr id="11" name="Resi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424" y="1495431"/>
            <a:ext cx="1514901" cy="1124814"/>
          </a:xfrm>
          <a:prstGeom prst="rect">
            <a:avLst/>
          </a:prstGeom>
        </p:spPr>
      </p:pic>
      <p:sp>
        <p:nvSpPr>
          <p:cNvPr id="12" name="Metin kutusu 11"/>
          <p:cNvSpPr txBox="1"/>
          <p:nvPr/>
        </p:nvSpPr>
        <p:spPr>
          <a:xfrm>
            <a:off x="6400800" y="1267069"/>
            <a:ext cx="1285989" cy="738664"/>
          </a:xfrm>
          <a:prstGeom prst="rect">
            <a:avLst/>
          </a:prstGeom>
          <a:noFill/>
        </p:spPr>
        <p:txBody>
          <a:bodyPr wrap="square" rtlCol="0">
            <a:spAutoFit/>
          </a:bodyPr>
          <a:lstStyle/>
          <a:p>
            <a:pPr algn="ctr"/>
            <a:r>
              <a:rPr lang="tr-TR" b="1" dirty="0" err="1" smtClean="0"/>
              <a:t>External</a:t>
            </a:r>
            <a:r>
              <a:rPr lang="tr-TR" b="1" dirty="0" smtClean="0"/>
              <a:t> </a:t>
            </a:r>
            <a:r>
              <a:rPr lang="tr-TR" b="1" dirty="0" err="1" smtClean="0"/>
              <a:t>Antenna</a:t>
            </a:r>
            <a:r>
              <a:rPr lang="tr-TR" b="1" dirty="0" smtClean="0"/>
              <a:t> </a:t>
            </a:r>
            <a:r>
              <a:rPr lang="tr-TR" b="1" dirty="0" err="1" smtClean="0"/>
              <a:t>for</a:t>
            </a:r>
            <a:r>
              <a:rPr lang="tr-TR" b="1" dirty="0" smtClean="0"/>
              <a:t> </a:t>
            </a:r>
            <a:r>
              <a:rPr lang="tr-TR" b="1" dirty="0" err="1" smtClean="0"/>
              <a:t>Xbee</a:t>
            </a:r>
            <a:r>
              <a:rPr lang="tr-TR" b="1" dirty="0" smtClean="0"/>
              <a:t> </a:t>
            </a:r>
            <a:endParaRPr lang="tr-TR" b="1" dirty="0"/>
          </a:p>
        </p:txBody>
      </p:sp>
      <p:pic>
        <p:nvPicPr>
          <p:cNvPr id="13" name="Resi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7154" y="4151207"/>
            <a:ext cx="1745423" cy="1441564"/>
          </a:xfrm>
          <a:prstGeom prst="rect">
            <a:avLst/>
          </a:prstGeom>
        </p:spPr>
      </p:pic>
      <p:sp>
        <p:nvSpPr>
          <p:cNvPr id="14" name="Metin kutusu 13"/>
          <p:cNvSpPr txBox="1"/>
          <p:nvPr/>
        </p:nvSpPr>
        <p:spPr>
          <a:xfrm>
            <a:off x="7066872" y="5643306"/>
            <a:ext cx="1285989" cy="523220"/>
          </a:xfrm>
          <a:prstGeom prst="rect">
            <a:avLst/>
          </a:prstGeom>
          <a:noFill/>
        </p:spPr>
        <p:txBody>
          <a:bodyPr wrap="square" rtlCol="0">
            <a:spAutoFit/>
          </a:bodyPr>
          <a:lstStyle/>
          <a:p>
            <a:pPr algn="ctr"/>
            <a:r>
              <a:rPr lang="tr-TR" b="1" dirty="0" err="1" smtClean="0"/>
              <a:t>Yagi</a:t>
            </a:r>
            <a:r>
              <a:rPr lang="tr-TR" b="1" dirty="0" smtClean="0"/>
              <a:t> </a:t>
            </a:r>
            <a:r>
              <a:rPr lang="tr-TR" b="1" dirty="0" err="1" smtClean="0"/>
              <a:t>Antenna</a:t>
            </a:r>
            <a:endParaRPr lang="tr-TR" b="1" dirty="0"/>
          </a:p>
        </p:txBody>
      </p:sp>
      <p:sp>
        <p:nvSpPr>
          <p:cNvPr id="15" name="Metin kutusu 14"/>
          <p:cNvSpPr txBox="1"/>
          <p:nvPr/>
        </p:nvSpPr>
        <p:spPr>
          <a:xfrm>
            <a:off x="7358005" y="2795794"/>
            <a:ext cx="1285989" cy="523220"/>
          </a:xfrm>
          <a:prstGeom prst="rect">
            <a:avLst/>
          </a:prstGeom>
          <a:noFill/>
        </p:spPr>
        <p:txBody>
          <a:bodyPr wrap="square" rtlCol="0">
            <a:spAutoFit/>
          </a:bodyPr>
          <a:lstStyle/>
          <a:p>
            <a:pPr algn="ctr"/>
            <a:r>
              <a:rPr lang="tr-TR" b="1" dirty="0" smtClean="0"/>
              <a:t>Data </a:t>
            </a:r>
            <a:r>
              <a:rPr lang="tr-TR" b="1" dirty="0" err="1" smtClean="0"/>
              <a:t>Sending</a:t>
            </a:r>
            <a:endParaRPr lang="tr-TR" b="1" dirty="0"/>
          </a:p>
        </p:txBody>
      </p:sp>
      <p:sp>
        <p:nvSpPr>
          <p:cNvPr id="16" name="Sağ Ok 15"/>
          <p:cNvSpPr/>
          <p:nvPr/>
        </p:nvSpPr>
        <p:spPr>
          <a:xfrm>
            <a:off x="2702917" y="1792012"/>
            <a:ext cx="986626" cy="427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smtClean="0">
                <a:solidFill>
                  <a:schemeClr val="tx1"/>
                </a:solidFill>
              </a:rPr>
              <a:t>I2C</a:t>
            </a:r>
            <a:endParaRPr lang="tr-TR" b="1" dirty="0">
              <a:solidFill>
                <a:schemeClr val="tx1"/>
              </a:solidFill>
            </a:endParaRPr>
          </a:p>
        </p:txBody>
      </p:sp>
      <p:cxnSp>
        <p:nvCxnSpPr>
          <p:cNvPr id="17" name="Eğri Bağlayıcı 16"/>
          <p:cNvCxnSpPr/>
          <p:nvPr/>
        </p:nvCxnSpPr>
        <p:spPr>
          <a:xfrm>
            <a:off x="5142886" y="1979615"/>
            <a:ext cx="1696700" cy="54497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8" name="Metin kutusu 17"/>
          <p:cNvSpPr txBox="1"/>
          <p:nvPr/>
        </p:nvSpPr>
        <p:spPr>
          <a:xfrm rot="4754095">
            <a:off x="6852882" y="2862655"/>
            <a:ext cx="1175322" cy="830997"/>
          </a:xfrm>
          <a:prstGeom prst="rect">
            <a:avLst/>
          </a:prstGeom>
          <a:noFill/>
        </p:spPr>
        <p:txBody>
          <a:bodyPr wrap="none" rtlCol="0">
            <a:spAutoFit/>
          </a:bodyPr>
          <a:lstStyle/>
          <a:p>
            <a:r>
              <a:rPr lang="tr-TR" sz="2000" b="1" dirty="0" smtClean="0"/>
              <a:t>)</a:t>
            </a:r>
            <a:r>
              <a:rPr lang="tr-TR" sz="2400" b="1" dirty="0" smtClean="0"/>
              <a:t>)</a:t>
            </a:r>
            <a:r>
              <a:rPr lang="tr-TR" sz="2800" b="1" dirty="0" smtClean="0"/>
              <a:t>)</a:t>
            </a:r>
            <a:r>
              <a:rPr lang="tr-TR" sz="3200" b="1" dirty="0" smtClean="0"/>
              <a:t>)</a:t>
            </a:r>
            <a:r>
              <a:rPr lang="tr-TR" sz="3600" b="1" dirty="0" smtClean="0"/>
              <a:t>)</a:t>
            </a:r>
            <a:r>
              <a:rPr lang="tr-TR" sz="4400" b="1" dirty="0" smtClean="0"/>
              <a:t>)</a:t>
            </a:r>
            <a:r>
              <a:rPr lang="tr-TR" sz="4800" b="1" dirty="0" smtClean="0"/>
              <a:t>)</a:t>
            </a:r>
            <a:endParaRPr lang="tr-TR" b="1" dirty="0"/>
          </a:p>
        </p:txBody>
      </p:sp>
      <p:cxnSp>
        <p:nvCxnSpPr>
          <p:cNvPr id="19" name="Eğri Bağlayıcı 18"/>
          <p:cNvCxnSpPr/>
          <p:nvPr/>
        </p:nvCxnSpPr>
        <p:spPr>
          <a:xfrm>
            <a:off x="5201869" y="5148159"/>
            <a:ext cx="1564753" cy="37905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20" name="Metin kutusu 19"/>
          <p:cNvSpPr txBox="1"/>
          <p:nvPr/>
        </p:nvSpPr>
        <p:spPr>
          <a:xfrm>
            <a:off x="3506259" y="5710172"/>
            <a:ext cx="2091197" cy="523220"/>
          </a:xfrm>
          <a:prstGeom prst="rect">
            <a:avLst/>
          </a:prstGeom>
          <a:noFill/>
        </p:spPr>
        <p:txBody>
          <a:bodyPr wrap="square" rtlCol="0">
            <a:spAutoFit/>
          </a:bodyPr>
          <a:lstStyle/>
          <a:p>
            <a:pPr algn="ctr"/>
            <a:r>
              <a:rPr lang="tr-TR" b="1" dirty="0" err="1"/>
              <a:t>Xbee</a:t>
            </a:r>
            <a:r>
              <a:rPr lang="tr-TR" b="1" dirty="0"/>
              <a:t> Pro S2C 2.4 GHz </a:t>
            </a:r>
            <a:r>
              <a:rPr lang="tr-TR" b="1" dirty="0" err="1" smtClean="0"/>
              <a:t>for</a:t>
            </a:r>
            <a:r>
              <a:rPr lang="tr-TR" b="1" dirty="0" smtClean="0"/>
              <a:t> GCS</a:t>
            </a:r>
            <a:endParaRPr lang="tr-TR" b="1" dirty="0"/>
          </a:p>
        </p:txBody>
      </p:sp>
      <p:pic>
        <p:nvPicPr>
          <p:cNvPr id="21" name="Resim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941" y="4408913"/>
            <a:ext cx="1439659" cy="1525466"/>
          </a:xfrm>
          <a:prstGeom prst="rect">
            <a:avLst/>
          </a:prstGeom>
        </p:spPr>
      </p:pic>
      <p:pic>
        <p:nvPicPr>
          <p:cNvPr id="22" name="Resim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89" y="1426001"/>
            <a:ext cx="1645992" cy="1159462"/>
          </a:xfrm>
          <a:prstGeom prst="rect">
            <a:avLst/>
          </a:prstGeom>
        </p:spPr>
      </p:pic>
      <p:pic>
        <p:nvPicPr>
          <p:cNvPr id="23" name="Resim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1944" y="5569199"/>
            <a:ext cx="659327" cy="316477"/>
          </a:xfrm>
          <a:prstGeom prst="rect">
            <a:avLst/>
          </a:prstGeom>
        </p:spPr>
      </p:pic>
      <p:sp>
        <p:nvSpPr>
          <p:cNvPr id="24" name="Sol Ok 23"/>
          <p:cNvSpPr/>
          <p:nvPr/>
        </p:nvSpPr>
        <p:spPr>
          <a:xfrm>
            <a:off x="2763193" y="492933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smtClean="0">
                <a:solidFill>
                  <a:schemeClr val="tx1"/>
                </a:solidFill>
              </a:rPr>
              <a:t>USB</a:t>
            </a:r>
            <a:endParaRPr lang="tr-TR" b="1" dirty="0">
              <a:solidFill>
                <a:schemeClr val="tx1"/>
              </a:solidFill>
            </a:endParaRPr>
          </a:p>
        </p:txBody>
      </p:sp>
      <p:pic>
        <p:nvPicPr>
          <p:cNvPr id="25" name="Resim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7611" y="4390580"/>
            <a:ext cx="1336857" cy="1336857"/>
          </a:xfrm>
          <a:prstGeom prst="rect">
            <a:avLst/>
          </a:prstGeom>
        </p:spPr>
      </p:pic>
      <p:sp>
        <p:nvSpPr>
          <p:cNvPr id="26" name="Metin kutusu 25"/>
          <p:cNvSpPr txBox="1"/>
          <p:nvPr/>
        </p:nvSpPr>
        <p:spPr>
          <a:xfrm>
            <a:off x="5542457" y="4834406"/>
            <a:ext cx="883575" cy="307777"/>
          </a:xfrm>
          <a:prstGeom prst="rect">
            <a:avLst/>
          </a:prstGeom>
          <a:noFill/>
        </p:spPr>
        <p:txBody>
          <a:bodyPr wrap="none" rtlCol="0">
            <a:spAutoFit/>
          </a:bodyPr>
          <a:lstStyle/>
          <a:p>
            <a:r>
              <a:rPr lang="tr-TR" dirty="0" smtClean="0"/>
              <a:t>RP-SMA</a:t>
            </a:r>
            <a:endParaRPr lang="tr-TR" dirty="0"/>
          </a:p>
        </p:txBody>
      </p:sp>
      <p:pic>
        <p:nvPicPr>
          <p:cNvPr id="3" name="Resim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7661" y="1131147"/>
            <a:ext cx="1370128" cy="1370128"/>
          </a:xfrm>
          <a:prstGeom prst="rect">
            <a:avLst/>
          </a:prstGeom>
        </p:spPr>
      </p:pic>
      <p:sp>
        <p:nvSpPr>
          <p:cNvPr id="27" name="Metin kutusu 26"/>
          <p:cNvSpPr txBox="1"/>
          <p:nvPr/>
        </p:nvSpPr>
        <p:spPr>
          <a:xfrm>
            <a:off x="562614" y="2619515"/>
            <a:ext cx="2412251" cy="523220"/>
          </a:xfrm>
          <a:prstGeom prst="rect">
            <a:avLst/>
          </a:prstGeom>
          <a:noFill/>
        </p:spPr>
        <p:txBody>
          <a:bodyPr wrap="square" rtlCol="0">
            <a:spAutoFit/>
          </a:bodyPr>
          <a:lstStyle/>
          <a:p>
            <a:pPr algn="ctr"/>
            <a:r>
              <a:rPr lang="tr-TR" b="1" dirty="0" err="1" smtClean="0"/>
              <a:t>Arduino</a:t>
            </a:r>
            <a:r>
              <a:rPr lang="tr-TR" b="1" dirty="0" smtClean="0"/>
              <a:t> </a:t>
            </a:r>
            <a:r>
              <a:rPr lang="tr-TR" b="1" dirty="0" err="1" smtClean="0"/>
              <a:t>Nano</a:t>
            </a:r>
            <a:r>
              <a:rPr lang="tr-TR" b="1" dirty="0" smtClean="0"/>
              <a:t> on </a:t>
            </a:r>
            <a:r>
              <a:rPr lang="tr-TR" b="1" dirty="0" err="1" smtClean="0"/>
              <a:t>Glider</a:t>
            </a:r>
            <a:r>
              <a:rPr lang="tr-TR" b="1" dirty="0" smtClean="0"/>
              <a:t>/</a:t>
            </a:r>
            <a:r>
              <a:rPr lang="tr-TR" b="1" dirty="0" err="1" smtClean="0"/>
              <a:t>Container</a:t>
            </a:r>
            <a:endParaRPr lang="tr-TR" b="1"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826" name="Shape 826"/>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97</a:t>
            </a:fld>
            <a:endParaRPr lang="en-US" sz="1000" b="0" i="0" u="none" strike="noStrike" cap="none">
              <a:solidFill>
                <a:schemeClr val="dk1"/>
              </a:solidFill>
              <a:latin typeface="Arial"/>
              <a:ea typeface="Arial"/>
              <a:cs typeface="Arial"/>
              <a:sym typeface="Arial"/>
            </a:endParaRPr>
          </a:p>
        </p:txBody>
      </p:sp>
      <p:sp>
        <p:nvSpPr>
          <p:cNvPr id="827" name="Shape 827"/>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dirty="0">
                <a:solidFill>
                  <a:schemeClr val="accent2"/>
                </a:solidFill>
                <a:latin typeface="Arial"/>
                <a:ea typeface="Arial"/>
                <a:cs typeface="Arial"/>
                <a:sym typeface="Arial"/>
              </a:rPr>
              <a:t>GCS Requirements</a:t>
            </a:r>
          </a:p>
        </p:txBody>
      </p:sp>
      <p:sp>
        <p:nvSpPr>
          <p:cNvPr id="828" name="Shape 828"/>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graphicFrame>
        <p:nvGraphicFramePr>
          <p:cNvPr id="9" name="Table 5"/>
          <p:cNvGraphicFramePr/>
          <p:nvPr>
            <p:extLst>
              <p:ext uri="{D42A27DB-BD31-4B8C-83A1-F6EECF244321}">
                <p14:modId xmlns:p14="http://schemas.microsoft.com/office/powerpoint/2010/main" val="2254246668"/>
              </p:ext>
            </p:extLst>
          </p:nvPr>
        </p:nvGraphicFramePr>
        <p:xfrm>
          <a:off x="228600" y="1010233"/>
          <a:ext cx="8712000" cy="4552367"/>
        </p:xfrm>
        <a:graphic>
          <a:graphicData uri="http://schemas.openxmlformats.org/drawingml/2006/table">
            <a:tbl>
              <a:tblPr/>
              <a:tblGrid>
                <a:gridCol w="787680"/>
                <a:gridCol w="4121280"/>
                <a:gridCol w="1988280"/>
                <a:gridCol w="1015920"/>
                <a:gridCol w="798840"/>
              </a:tblGrid>
              <a:tr h="317520">
                <a:tc>
                  <a:txBody>
                    <a:bodyPr/>
                    <a:lstStyle/>
                    <a:p>
                      <a:pPr algn="ctr">
                        <a:lnSpc>
                          <a:spcPct val="100000"/>
                        </a:lnSpc>
                      </a:pPr>
                      <a:r>
                        <a:rPr lang="en-US" sz="1600" b="1" strike="noStrike" spc="-1" dirty="0">
                          <a:solidFill>
                            <a:srgbClr val="FFFFFF"/>
                          </a:solidFill>
                          <a:uFill>
                            <a:solidFill>
                              <a:srgbClr val="FFFFFF"/>
                            </a:solidFill>
                          </a:uFill>
                          <a:latin typeface="Arial"/>
                          <a:ea typeface="Arial"/>
                        </a:rPr>
                        <a:t>MGN</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Desciption</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Rationale</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a:solidFill>
                            <a:srgbClr val="FFFFFF"/>
                          </a:solidFill>
                          <a:uFill>
                            <a:solidFill>
                              <a:srgbClr val="FFFFFF"/>
                            </a:solidFill>
                          </a:uFill>
                          <a:latin typeface="Arial"/>
                          <a:ea typeface="Arial"/>
                        </a:rPr>
                        <a:t>Priority</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c>
                  <a:txBody>
                    <a:bodyPr/>
                    <a:lstStyle/>
                    <a:p>
                      <a:pPr algn="ctr">
                        <a:lnSpc>
                          <a:spcPct val="100000"/>
                        </a:lnSpc>
                      </a:pPr>
                      <a:r>
                        <a:rPr lang="en-US" sz="1600" b="1" strike="noStrike" spc="-1" dirty="0">
                          <a:solidFill>
                            <a:schemeClr val="bg1"/>
                          </a:solidFill>
                          <a:uFill>
                            <a:solidFill>
                              <a:srgbClr val="FFFFFF"/>
                            </a:solidFill>
                          </a:uFill>
                          <a:latin typeface="Arial"/>
                          <a:ea typeface="Arial"/>
                        </a:rPr>
                        <a:t>VM</a:t>
                      </a:r>
                      <a:endParaRPr lang="en-US" sz="1800" b="0" strike="noStrike" spc="-1" dirty="0">
                        <a:solidFill>
                          <a:schemeClr val="bg1"/>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25200">
                      <a:solidFill>
                        <a:srgbClr val="FFFFFF"/>
                      </a:solidFill>
                    </a:lnB>
                    <a:solidFill>
                      <a:srgbClr val="333399"/>
                    </a:solidFill>
                  </a:tcPr>
                </a:tc>
              </a:tr>
              <a:tr h="433080">
                <a:tc>
                  <a:txBody>
                    <a:bodyPr/>
                    <a:lstStyle/>
                    <a:p>
                      <a:pPr algn="ctr">
                        <a:lnSpc>
                          <a:spcPct val="100000"/>
                        </a:lnSpc>
                      </a:pPr>
                      <a:r>
                        <a:rPr lang="en-US" sz="16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24</a:t>
                      </a:r>
                      <a:endParaRPr lang="en-US" sz="20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XBEE radios shall be used for telemetry. 2.4 GHz Series 1 and 2 radios are</a:t>
                      </a:r>
                      <a:r>
                        <a:rPr lang="tr-TR"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 </a:t>
                      </a:r>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allowed. 900 MHz XBEE Pro radios are also allowed.</a:t>
                      </a:r>
                      <a:endParaRPr lang="en-US" sz="16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nSpc>
                          <a:spcPct val="100000"/>
                        </a:lnSpc>
                      </a:pPr>
                      <a:r>
                        <a:rPr lang="en-US" sz="1200" b="0" strike="noStrike" spc="-1">
                          <a:solidFill>
                            <a:srgbClr val="000000"/>
                          </a:solidFill>
                          <a:uFill>
                            <a:solidFill>
                              <a:srgbClr val="FFFFFF"/>
                            </a:solidFill>
                          </a:uFill>
                          <a:latin typeface="Arial"/>
                          <a:ea typeface="Arial"/>
                        </a:rPr>
                        <a:t>Competition requirement.</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LOW</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c>
                  <a:txBody>
                    <a:bodyPr/>
                    <a:lstStyle/>
                    <a:p>
                      <a:pPr algn="ctr">
                        <a:lnSpc>
                          <a:spcPct val="100000"/>
                        </a:lnSpc>
                      </a:pPr>
                      <a:r>
                        <a:rPr lang="en-US" sz="1400" b="0" strike="noStrike" spc="-1" dirty="0">
                          <a:solidFill>
                            <a:schemeClr val="tx1"/>
                          </a:solidFill>
                          <a:uFill>
                            <a:solidFill>
                              <a:srgbClr val="FFFFFF"/>
                            </a:solidFill>
                          </a:uFill>
                          <a:latin typeface="Arial" panose="020B0604020202020204" pitchFamily="34" charset="0"/>
                          <a:ea typeface="Arial"/>
                          <a:cs typeface="Arial" panose="020B0604020202020204" pitchFamily="34" charset="0"/>
                        </a:rPr>
                        <a:t>T,I,A,D</a:t>
                      </a:r>
                      <a:endParaRPr lang="en-US" sz="1800" b="0" strike="noStrike" spc="-1" dirty="0">
                        <a:solidFill>
                          <a:schemeClr val="tx1"/>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25200">
                      <a:solidFill>
                        <a:srgbClr val="FFFFFF"/>
                      </a:solidFill>
                    </a:lnT>
                    <a:lnB w="9360">
                      <a:solidFill>
                        <a:srgbClr val="2F2F98"/>
                      </a:solidFill>
                    </a:lnB>
                    <a:solidFill>
                      <a:srgbClr val="8989CD"/>
                    </a:solidFill>
                  </a:tcPr>
                </a:tc>
              </a:tr>
              <a:tr h="376607">
                <a:tc>
                  <a:txBody>
                    <a:bodyPr/>
                    <a:lstStyle/>
                    <a:p>
                      <a:pPr algn="ctr">
                        <a:lnSpc>
                          <a:spcPct val="100000"/>
                        </a:lnSpc>
                      </a:pPr>
                      <a:r>
                        <a:rPr lang="tr-TR" sz="1600" b="0" strike="noStrike" spc="-1" dirty="0" smtClean="0">
                          <a:solidFill>
                            <a:srgbClr val="000000"/>
                          </a:solidFill>
                          <a:uFill>
                            <a:solidFill>
                              <a:srgbClr val="FFFFFF"/>
                            </a:solidFill>
                          </a:uFill>
                          <a:latin typeface="Arial"/>
                          <a:ea typeface="Arial"/>
                        </a:rPr>
                        <a:t>29</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Each team shall develop their own ground station.</a:t>
                      </a:r>
                      <a:endParaRPr lang="en-US" sz="16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a:solidFill>
                            <a:srgbClr val="000000"/>
                          </a:solidFill>
                          <a:uFill>
                            <a:solidFill>
                              <a:srgbClr val="FFFFFF"/>
                            </a:solidFill>
                          </a:uFill>
                          <a:latin typeface="Arial"/>
                          <a:ea typeface="Arial"/>
                        </a:rPr>
                        <a:t>Competition requirement.</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LOW</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r>
                        <a:rPr lang="tr-TR" b="0" dirty="0" smtClean="0">
                          <a:solidFill>
                            <a:schemeClr val="tx1"/>
                          </a:solidFill>
                          <a:latin typeface="Arial" panose="020B0604020202020204" pitchFamily="34" charset="0"/>
                          <a:cs typeface="Arial" panose="020B0604020202020204" pitchFamily="34" charset="0"/>
                        </a:rPr>
                        <a:t>I</a:t>
                      </a:r>
                      <a:endParaRPr lang="en-US" b="0" dirty="0">
                        <a:solidFill>
                          <a:schemeClr val="tx1"/>
                        </a:solid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457200">
                <a:tc>
                  <a:txBody>
                    <a:bodyPr/>
                    <a:lstStyle/>
                    <a:p>
                      <a:pPr algn="ctr">
                        <a:lnSpc>
                          <a:spcPct val="100000"/>
                        </a:lnSpc>
                      </a:pPr>
                      <a:r>
                        <a:rPr lang="en-US" sz="1600" b="0" strike="noStrike" spc="-1" dirty="0" smtClean="0">
                          <a:solidFill>
                            <a:srgbClr val="000000"/>
                          </a:solidFill>
                          <a:uFill>
                            <a:solidFill>
                              <a:srgbClr val="FFFFFF"/>
                            </a:solidFill>
                          </a:uFill>
                          <a:latin typeface="Arial"/>
                          <a:ea typeface="Arial"/>
                        </a:rPr>
                        <a:t>3</a:t>
                      </a:r>
                      <a:r>
                        <a:rPr lang="tr-TR" sz="1600" b="0" strike="noStrike" spc="-1" dirty="0" smtClean="0">
                          <a:solidFill>
                            <a:srgbClr val="000000"/>
                          </a:solidFill>
                          <a:uFill>
                            <a:solidFill>
                              <a:srgbClr val="FFFFFF"/>
                            </a:solidFill>
                          </a:uFill>
                          <a:latin typeface="Arial"/>
                          <a:ea typeface="Arial"/>
                        </a:rPr>
                        <a:t>0</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All telemetry shall be displayed in real time during descent.</a:t>
                      </a:r>
                      <a:endParaRPr lang="en-US" sz="16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200" b="0" strike="noStrike" spc="-1">
                          <a:solidFill>
                            <a:srgbClr val="000000"/>
                          </a:solidFill>
                          <a:uFill>
                            <a:solidFill>
                              <a:srgbClr val="FFFFFF"/>
                            </a:solidFill>
                          </a:uFill>
                          <a:latin typeface="Arial"/>
                          <a:ea typeface="Arial"/>
                        </a:rPr>
                        <a:t>Competition requirement.</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HIGH</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tr-TR" sz="1400" b="0" strike="noStrike" spc="-1" dirty="0" smtClean="0">
                          <a:solidFill>
                            <a:schemeClr val="tx1"/>
                          </a:solidFill>
                          <a:uFill>
                            <a:solidFill>
                              <a:srgbClr val="FFFFFF"/>
                            </a:solidFill>
                          </a:uFill>
                          <a:latin typeface="Arial" panose="020B0604020202020204" pitchFamily="34" charset="0"/>
                          <a:cs typeface="Arial" panose="020B0604020202020204" pitchFamily="34" charset="0"/>
                        </a:rPr>
                        <a:t>T,D</a:t>
                      </a:r>
                      <a:endParaRPr lang="tr-TR" sz="1800" b="0" strike="noStrike" spc="-1" dirty="0" smtClean="0">
                        <a:solidFill>
                          <a:schemeClr val="tx1"/>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r h="457200">
                <a:tc>
                  <a:txBody>
                    <a:bodyPr/>
                    <a:lstStyle/>
                    <a:p>
                      <a:pPr algn="ctr">
                        <a:lnSpc>
                          <a:spcPct val="100000"/>
                        </a:lnSpc>
                      </a:pPr>
                      <a:r>
                        <a:rPr lang="tr-TR" sz="1600" b="0" strike="noStrike" spc="-1" dirty="0" smtClean="0">
                          <a:solidFill>
                            <a:srgbClr val="000000"/>
                          </a:solidFill>
                          <a:uFill>
                            <a:solidFill>
                              <a:srgbClr val="FFFFFF"/>
                            </a:solidFill>
                          </a:uFill>
                          <a:latin typeface="Arial"/>
                          <a:ea typeface="Arial"/>
                        </a:rPr>
                        <a:t>31</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All telemetry shall be displayed in engineering units (meters, meters/sec,</a:t>
                      </a:r>
                      <a:r>
                        <a:rPr lang="tr-TR"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 </a:t>
                      </a:r>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Celsius, etc.)</a:t>
                      </a:r>
                      <a:endParaRPr lang="en-US" sz="16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a:solidFill>
                            <a:srgbClr val="000000"/>
                          </a:solidFill>
                          <a:uFill>
                            <a:solidFill>
                              <a:srgbClr val="FFFFFF"/>
                            </a:solidFill>
                          </a:uFill>
                          <a:latin typeface="Arial"/>
                          <a:ea typeface="Arial"/>
                        </a:rPr>
                        <a:t>Competition requirement.</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HIGH</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400" b="0" strike="noStrike" spc="-1" dirty="0" smtClean="0">
                          <a:solidFill>
                            <a:schemeClr val="tx1"/>
                          </a:solidFill>
                          <a:uFill>
                            <a:solidFill>
                              <a:srgbClr val="FFFFFF"/>
                            </a:solidFill>
                          </a:uFill>
                          <a:latin typeface="Arial" panose="020B0604020202020204" pitchFamily="34" charset="0"/>
                          <a:ea typeface="Arial"/>
                          <a:cs typeface="Arial" panose="020B0604020202020204" pitchFamily="34" charset="0"/>
                        </a:rPr>
                        <a:t>T</a:t>
                      </a:r>
                      <a:r>
                        <a:rPr lang="en-US" sz="1400" b="0" strike="noStrike" spc="-1" dirty="0" smtClean="0">
                          <a:solidFill>
                            <a:schemeClr val="tx1"/>
                          </a:solidFill>
                          <a:uFill>
                            <a:solidFill>
                              <a:srgbClr val="FFFFFF"/>
                            </a:solidFill>
                          </a:uFill>
                          <a:latin typeface="Arial" panose="020B0604020202020204" pitchFamily="34" charset="0"/>
                          <a:ea typeface="Arial"/>
                          <a:cs typeface="Arial" panose="020B0604020202020204" pitchFamily="34" charset="0"/>
                        </a:rPr>
                        <a:t>,</a:t>
                      </a:r>
                      <a:r>
                        <a:rPr lang="tr-TR" sz="1400" b="0" strike="noStrike" spc="-1" dirty="0" smtClean="0">
                          <a:solidFill>
                            <a:schemeClr val="tx1"/>
                          </a:solidFill>
                          <a:uFill>
                            <a:solidFill>
                              <a:srgbClr val="FFFFFF"/>
                            </a:solidFill>
                          </a:uFill>
                          <a:latin typeface="Arial" panose="020B0604020202020204" pitchFamily="34" charset="0"/>
                          <a:ea typeface="Arial"/>
                          <a:cs typeface="Arial" panose="020B0604020202020204" pitchFamily="34" charset="0"/>
                        </a:rPr>
                        <a:t>D</a:t>
                      </a:r>
                      <a:endParaRPr lang="en-US" sz="1800" b="0" strike="noStrike" spc="-1" dirty="0">
                        <a:solidFill>
                          <a:schemeClr val="tx1"/>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603720">
                <a:tc>
                  <a:txBody>
                    <a:bodyPr/>
                    <a:lstStyle/>
                    <a:p>
                      <a:pPr algn="ctr">
                        <a:lnSpc>
                          <a:spcPct val="100000"/>
                        </a:lnSpc>
                      </a:pPr>
                      <a:r>
                        <a:rPr lang="tr-TR" sz="1600" b="0" strike="noStrike" spc="-1" dirty="0" smtClean="0">
                          <a:solidFill>
                            <a:srgbClr val="000000"/>
                          </a:solidFill>
                          <a:uFill>
                            <a:solidFill>
                              <a:srgbClr val="FFFFFF"/>
                            </a:solidFill>
                          </a:uFill>
                          <a:latin typeface="Arial"/>
                          <a:ea typeface="Arial"/>
                        </a:rPr>
                        <a:t>32</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Teams shall plot each telemetry data field in real time during flight. In</a:t>
                      </a:r>
                      <a:r>
                        <a:rPr lang="tr-TR"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 </a:t>
                      </a:r>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addition, the ground system shall display a two dimensional map of</a:t>
                      </a:r>
                      <a:r>
                        <a:rPr lang="tr-TR"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 </a:t>
                      </a:r>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estimated glider position based on speed and heading telemetry data.</a:t>
                      </a:r>
                      <a:endParaRPr lang="en-US" sz="16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nSpc>
                          <a:spcPct val="100000"/>
                        </a:lnSpc>
                      </a:pPr>
                      <a:r>
                        <a:rPr lang="en-US" sz="1200" b="0" strike="noStrike" spc="-1">
                          <a:solidFill>
                            <a:srgbClr val="000000"/>
                          </a:solidFill>
                          <a:uFill>
                            <a:solidFill>
                              <a:srgbClr val="FFFFFF"/>
                            </a:solidFill>
                          </a:uFill>
                          <a:latin typeface="Arial"/>
                          <a:ea typeface="Arial"/>
                        </a:rPr>
                        <a:t>Competition requirement.</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HIGH</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c>
                  <a:txBody>
                    <a:bodyPr/>
                    <a:lstStyle/>
                    <a:p>
                      <a:pPr algn="ctr">
                        <a:lnSpc>
                          <a:spcPct val="100000"/>
                        </a:lnSpc>
                      </a:pPr>
                      <a:endParaRPr lang="tr-TR" sz="1400" b="0" strike="noStrike" spc="-1" dirty="0" smtClean="0">
                        <a:solidFill>
                          <a:schemeClr val="tx1"/>
                        </a:solidFill>
                        <a:uFill>
                          <a:solidFill>
                            <a:srgbClr val="FFFFFF"/>
                          </a:solidFill>
                        </a:uFill>
                        <a:latin typeface="Arial" panose="020B0604020202020204" pitchFamily="34" charset="0"/>
                        <a:cs typeface="Arial" panose="020B0604020202020204" pitchFamily="34" charset="0"/>
                      </a:endParaRPr>
                    </a:p>
                    <a:p>
                      <a:pPr algn="ctr">
                        <a:lnSpc>
                          <a:spcPct val="100000"/>
                        </a:lnSpc>
                      </a:pPr>
                      <a:r>
                        <a:rPr lang="tr-TR" sz="1400" b="0" strike="noStrike" spc="-1" dirty="0" smtClean="0">
                          <a:solidFill>
                            <a:schemeClr val="tx1"/>
                          </a:solidFill>
                          <a:uFill>
                            <a:solidFill>
                              <a:srgbClr val="FFFFFF"/>
                            </a:solidFill>
                          </a:uFill>
                          <a:latin typeface="Arial" panose="020B0604020202020204" pitchFamily="34" charset="0"/>
                          <a:cs typeface="Arial" panose="020B0604020202020204" pitchFamily="34" charset="0"/>
                        </a:rPr>
                        <a:t>T,A,D</a:t>
                      </a:r>
                      <a:endParaRPr lang="en-US" sz="1800" b="0" strike="noStrike" spc="-1" dirty="0">
                        <a:solidFill>
                          <a:schemeClr val="tx1"/>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8989CD"/>
                    </a:solidFill>
                  </a:tcPr>
                </a:tc>
              </a:tr>
              <a:tr h="433080">
                <a:tc>
                  <a:txBody>
                    <a:bodyPr/>
                    <a:lstStyle/>
                    <a:p>
                      <a:pPr algn="ctr">
                        <a:lnSpc>
                          <a:spcPct val="100000"/>
                        </a:lnSpc>
                      </a:pPr>
                      <a:r>
                        <a:rPr lang="tr-TR" sz="1600" b="0" strike="noStrike" spc="-1" dirty="0" smtClean="0">
                          <a:solidFill>
                            <a:srgbClr val="000000"/>
                          </a:solidFill>
                          <a:uFill>
                            <a:solidFill>
                              <a:srgbClr val="FFFFFF"/>
                            </a:solidFill>
                          </a:uFill>
                          <a:latin typeface="Arial"/>
                          <a:ea typeface="Arial"/>
                        </a:rPr>
                        <a:t>33</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The ground station shall include one laptop computer with a minimum of two</a:t>
                      </a:r>
                      <a:r>
                        <a:rPr lang="tr-TR"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 </a:t>
                      </a:r>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hours of battery operation, XBEE radio and a hand held antenna.</a:t>
                      </a:r>
                      <a:endParaRPr lang="en-US" sz="16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nSpc>
                          <a:spcPct val="100000"/>
                        </a:lnSpc>
                      </a:pPr>
                      <a:r>
                        <a:rPr lang="en-US" sz="1200" b="0" strike="noStrike" spc="-1">
                          <a:solidFill>
                            <a:srgbClr val="000000"/>
                          </a:solidFill>
                          <a:uFill>
                            <a:solidFill>
                              <a:srgbClr val="FFFFFF"/>
                            </a:solidFill>
                          </a:uFill>
                          <a:latin typeface="Arial"/>
                          <a:ea typeface="Arial"/>
                        </a:rPr>
                        <a:t>Competition requirement.</a:t>
                      </a: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MEDIUM</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c>
                  <a:txBody>
                    <a:bodyPr/>
                    <a:lstStyle/>
                    <a:p>
                      <a:pPr algn="ctr">
                        <a:lnSpc>
                          <a:spcPct val="100000"/>
                        </a:lnSpc>
                      </a:pPr>
                      <a:r>
                        <a:rPr lang="tr-TR" sz="1400" b="0" strike="noStrike" spc="-1" dirty="0" smtClean="0">
                          <a:solidFill>
                            <a:schemeClr val="tx1"/>
                          </a:solidFill>
                          <a:uFill>
                            <a:solidFill>
                              <a:srgbClr val="FFFFFF"/>
                            </a:solidFill>
                          </a:uFill>
                          <a:latin typeface="Arial" panose="020B0604020202020204" pitchFamily="34" charset="0"/>
                          <a:cs typeface="Arial" panose="020B0604020202020204" pitchFamily="34" charset="0"/>
                        </a:rPr>
                        <a:t>I,A</a:t>
                      </a:r>
                    </a:p>
                  </a:txBody>
                  <a:tcPr>
                    <a:lnL w="9360">
                      <a:solidFill>
                        <a:srgbClr val="2F2F98"/>
                      </a:solidFill>
                    </a:lnL>
                    <a:lnR w="9360">
                      <a:solidFill>
                        <a:srgbClr val="2F2F98"/>
                      </a:solidFill>
                    </a:lnR>
                    <a:lnT w="9360">
                      <a:solidFill>
                        <a:srgbClr val="2F2F98"/>
                      </a:solidFill>
                    </a:lnT>
                    <a:lnB w="9360">
                      <a:solidFill>
                        <a:srgbClr val="2F2F98"/>
                      </a:solidFill>
                    </a:lnB>
                    <a:solidFill>
                      <a:srgbClr val="C2C2EF"/>
                    </a:solidFill>
                  </a:tcPr>
                </a:tc>
              </a:tr>
              <a:tr h="603720">
                <a:tc>
                  <a:txBody>
                    <a:bodyPr/>
                    <a:lstStyle/>
                    <a:p>
                      <a:pPr algn="ctr">
                        <a:lnSpc>
                          <a:spcPct val="100000"/>
                        </a:lnSpc>
                      </a:pPr>
                      <a:r>
                        <a:rPr lang="tr-TR" sz="1600" b="0" strike="noStrike" spc="-1" dirty="0" smtClean="0">
                          <a:solidFill>
                            <a:srgbClr val="000000"/>
                          </a:solidFill>
                          <a:uFill>
                            <a:solidFill>
                              <a:srgbClr val="FFFFFF"/>
                            </a:solidFill>
                          </a:uFill>
                          <a:latin typeface="Arial"/>
                          <a:ea typeface="Arial"/>
                        </a:rPr>
                        <a:t>34</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7575D1"/>
                    </a:solidFill>
                  </a:tcPr>
                </a:tc>
                <a:tc>
                  <a:txBody>
                    <a:bodyPr/>
                    <a:lstStyle/>
                    <a:p>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The ground station must be portable so the team can be positioned at the</a:t>
                      </a:r>
                      <a:r>
                        <a:rPr lang="tr-TR"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 </a:t>
                      </a:r>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ground station operation site along the flight line. AC power will not be</a:t>
                      </a:r>
                      <a:r>
                        <a:rPr lang="tr-TR"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 </a:t>
                      </a:r>
                      <a:r>
                        <a:rPr lang="en-US" sz="12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available at the ground station operation site.</a:t>
                      </a:r>
                      <a:endParaRPr lang="en-US" sz="16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7575D1"/>
                    </a:solidFill>
                  </a:tcPr>
                </a:tc>
                <a:tc>
                  <a:txBody>
                    <a:bodyPr/>
                    <a:lstStyle/>
                    <a:p>
                      <a:pPr>
                        <a:lnSpc>
                          <a:spcPct val="100000"/>
                        </a:lnSpc>
                      </a:pPr>
                      <a:r>
                        <a:rPr lang="en-US" sz="1200" b="0" strike="noStrike" spc="-1">
                          <a:solidFill>
                            <a:srgbClr val="000000"/>
                          </a:solidFill>
                          <a:uFill>
                            <a:solidFill>
                              <a:srgbClr val="FFFFFF"/>
                            </a:solidFill>
                          </a:uFill>
                          <a:latin typeface="Arial"/>
                          <a:ea typeface="Arial"/>
                        </a:rPr>
                        <a:t>Competition requirement.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7575D1"/>
                    </a:solidFill>
                  </a:tcPr>
                </a:tc>
                <a:tc>
                  <a:txBody>
                    <a:bodyPr/>
                    <a:lstStyle/>
                    <a:p>
                      <a:pPr algn="ctr">
                        <a:lnSpc>
                          <a:spcPct val="100000"/>
                        </a:lnSpc>
                      </a:pPr>
                      <a:r>
                        <a:rPr lang="tr-TR" sz="1400" b="0" strike="noStrike" spc="-1" dirty="0" smtClean="0">
                          <a:solidFill>
                            <a:srgbClr val="000000"/>
                          </a:solidFill>
                          <a:uFill>
                            <a:solidFill>
                              <a:srgbClr val="FFFFFF"/>
                            </a:solidFill>
                          </a:uFill>
                          <a:latin typeface="Arial"/>
                        </a:rPr>
                        <a:t>LOW</a:t>
                      </a:r>
                      <a:endParaRPr lang="en-US" sz="1800" b="0" strike="noStrike" spc="-1" dirty="0">
                        <a:solidFill>
                          <a:srgbClr val="000000"/>
                        </a:solidFill>
                        <a:uFill>
                          <a:solidFill>
                            <a:srgbClr val="FFFFFF"/>
                          </a:solidFill>
                        </a:uFill>
                        <a:latin typeface="Arial"/>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7575D1"/>
                    </a:solidFill>
                  </a:tcPr>
                </a:tc>
                <a:tc>
                  <a:txBody>
                    <a:bodyPr/>
                    <a:lstStyle/>
                    <a:p>
                      <a:pPr algn="ctr"/>
                      <a:endParaRPr lang="tr-TR" b="0" dirty="0" smtClean="0">
                        <a:solidFill>
                          <a:schemeClr val="tx1"/>
                        </a:solidFill>
                        <a:latin typeface="Arial" panose="020B0604020202020204" pitchFamily="34" charset="0"/>
                        <a:cs typeface="Arial" panose="020B0604020202020204" pitchFamily="34" charset="0"/>
                      </a:endParaRPr>
                    </a:p>
                    <a:p>
                      <a:pPr algn="ctr"/>
                      <a:r>
                        <a:rPr lang="tr-TR" b="0" dirty="0" smtClean="0">
                          <a:solidFill>
                            <a:schemeClr val="tx1"/>
                          </a:solidFill>
                          <a:latin typeface="Arial" panose="020B0604020202020204" pitchFamily="34" charset="0"/>
                          <a:cs typeface="Arial" panose="020B0604020202020204" pitchFamily="34" charset="0"/>
                        </a:rPr>
                        <a:t>T,A,D</a:t>
                      </a:r>
                      <a:endParaRPr lang="en-US" b="0" dirty="0">
                        <a:solidFill>
                          <a:schemeClr val="tx1"/>
                        </a:solidFill>
                        <a:latin typeface="Arial" panose="020B0604020202020204" pitchFamily="34" charset="0"/>
                        <a:cs typeface="Arial" panose="020B0604020202020204" pitchFamily="34" charset="0"/>
                      </a:endParaRPr>
                    </a:p>
                  </a:txBody>
                  <a:tcPr>
                    <a:lnL w="9360">
                      <a:solidFill>
                        <a:srgbClr val="2F2F98"/>
                      </a:solidFill>
                    </a:lnL>
                    <a:lnR w="9360">
                      <a:solidFill>
                        <a:srgbClr val="2F2F98"/>
                      </a:solidFill>
                    </a:lnR>
                    <a:lnT w="9360">
                      <a:solidFill>
                        <a:srgbClr val="2F2F98"/>
                      </a:solidFill>
                    </a:lnT>
                    <a:lnB w="9360">
                      <a:solidFill>
                        <a:srgbClr val="2F2F98"/>
                      </a:solidFill>
                    </a:lnB>
                    <a:solidFill>
                      <a:srgbClr val="7575D1"/>
                    </a:solidFill>
                  </a:tcPr>
                </a:tc>
              </a:tr>
            </a:tbl>
          </a:graphicData>
        </a:graphic>
      </p:graphicFrame>
      <p:sp>
        <p:nvSpPr>
          <p:cNvPr id="10" name="Shape 829"/>
          <p:cNvSpPr txBox="1"/>
          <p:nvPr/>
        </p:nvSpPr>
        <p:spPr>
          <a:xfrm>
            <a:off x="241200" y="5635900"/>
            <a:ext cx="8686800" cy="1200329"/>
          </a:xfrm>
          <a:prstGeom prst="rect">
            <a:avLst/>
          </a:prstGeom>
          <a:solidFill>
            <a:schemeClr val="accent1"/>
          </a:solidFill>
          <a:ln w="9525" cap="flat" cmpd="sng">
            <a:solidFill>
              <a:schemeClr val="accent2"/>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1" u="none" strike="noStrike" cap="none" dirty="0">
                <a:solidFill>
                  <a:srgbClr val="FF0000"/>
                </a:solidFill>
                <a:latin typeface="Arial"/>
                <a:ea typeface="Arial"/>
                <a:cs typeface="Arial"/>
                <a:sym typeface="Arial"/>
              </a:rPr>
              <a:t>Examples of requirements to include:</a:t>
            </a:r>
          </a:p>
          <a:p>
            <a:pPr marL="0" marR="0" lvl="0" indent="0" algn="l" rtl="0">
              <a:spcBef>
                <a:spcPts val="0"/>
              </a:spcBef>
              <a:spcAft>
                <a:spcPts val="0"/>
              </a:spcAft>
              <a:buClr>
                <a:schemeClr val="dk1"/>
              </a:buClr>
              <a:buSzPct val="100000"/>
              <a:buFont typeface="Arial"/>
              <a:buChar char="•"/>
            </a:pPr>
            <a:r>
              <a:rPr lang="en-US" sz="1800" b="0" i="1" u="none" strike="noStrike" cap="none" dirty="0" err="1" smtClean="0">
                <a:solidFill>
                  <a:srgbClr val="FF0000"/>
                </a:solidFill>
                <a:latin typeface="Arial"/>
                <a:ea typeface="Arial"/>
                <a:cs typeface="Arial"/>
                <a:sym typeface="Arial"/>
              </a:rPr>
              <a:t>Realtime</a:t>
            </a:r>
            <a:r>
              <a:rPr lang="en-US" sz="1800" b="0" i="1" u="none" strike="noStrike" cap="none" dirty="0" smtClean="0">
                <a:solidFill>
                  <a:srgbClr val="FF0000"/>
                </a:solidFill>
                <a:latin typeface="Arial"/>
                <a:ea typeface="Arial"/>
                <a:cs typeface="Arial"/>
                <a:sym typeface="Arial"/>
              </a:rPr>
              <a:t> plotting functions</a:t>
            </a:r>
          </a:p>
          <a:p>
            <a:pPr marL="0" marR="0" lvl="0" indent="0" algn="l" rtl="0">
              <a:spcBef>
                <a:spcPts val="0"/>
              </a:spcBef>
              <a:spcAft>
                <a:spcPts val="0"/>
              </a:spcAft>
              <a:buClr>
                <a:schemeClr val="dk1"/>
              </a:buClr>
              <a:buSzPct val="100000"/>
              <a:buFont typeface="Arial"/>
              <a:buChar char="•"/>
            </a:pPr>
            <a:r>
              <a:rPr lang="en-US" sz="1800" b="0" i="1" u="none" strike="noStrike" cap="none" dirty="0" smtClean="0">
                <a:solidFill>
                  <a:srgbClr val="FF0000"/>
                </a:solidFill>
                <a:latin typeface="Arial"/>
                <a:ea typeface="Arial"/>
                <a:cs typeface="Arial"/>
                <a:sym typeface="Arial"/>
              </a:rPr>
              <a:t>Telemetry </a:t>
            </a:r>
            <a:r>
              <a:rPr lang="en-US" sz="1800" b="0" i="1" u="none" strike="noStrike" cap="none" dirty="0">
                <a:solidFill>
                  <a:srgbClr val="FF0000"/>
                </a:solidFill>
                <a:latin typeface="Arial"/>
                <a:ea typeface="Arial"/>
                <a:cs typeface="Arial"/>
                <a:sym typeface="Arial"/>
              </a:rPr>
              <a:t>initialization</a:t>
            </a:r>
          </a:p>
          <a:p>
            <a:pPr marL="0" marR="0" lvl="0" indent="0" algn="l" rtl="0">
              <a:spcBef>
                <a:spcPts val="0"/>
              </a:spcBef>
              <a:spcAft>
                <a:spcPts val="0"/>
              </a:spcAft>
              <a:buClr>
                <a:schemeClr val="dk1"/>
              </a:buClr>
              <a:buSzPct val="100000"/>
              <a:buFont typeface="Arial"/>
              <a:buChar char="•"/>
            </a:pPr>
            <a:r>
              <a:rPr lang="en-US" sz="1800" b="0" i="1" u="none" strike="noStrike" cap="none" dirty="0">
                <a:solidFill>
                  <a:srgbClr val="FF0000"/>
                </a:solidFill>
                <a:latin typeface="Arial"/>
                <a:ea typeface="Arial"/>
                <a:cs typeface="Arial"/>
                <a:sym typeface="Arial"/>
              </a:rPr>
              <a:t>Portability design</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Shape 836"/>
          <p:cNvSpPr txBox="1">
            <a:spLocks noGrp="1"/>
          </p:cNvSpPr>
          <p:nvPr>
            <p:ph type="title"/>
          </p:nvPr>
        </p:nvSpPr>
        <p:spPr>
          <a:xfrm>
            <a:off x="1600200" y="76200"/>
            <a:ext cx="5943600" cy="838200"/>
          </a:xfrm>
          <a:prstGeom prst="rect">
            <a:avLst/>
          </a:prstGeom>
        </p:spPr>
        <p:txBody>
          <a:bodyPr lIns="91425" tIns="91425" rIns="91425" bIns="91425" anchor="ctr" anchorCtr="0">
            <a:noAutofit/>
          </a:bodyPr>
          <a:lstStyle/>
          <a:p>
            <a:pPr lvl="0">
              <a:spcBef>
                <a:spcPts val="0"/>
              </a:spcBef>
              <a:buNone/>
            </a:pPr>
            <a:r>
              <a:rPr lang="en-US"/>
              <a:t>GCS Design</a:t>
            </a:r>
          </a:p>
        </p:txBody>
      </p:sp>
      <p:sp>
        <p:nvSpPr>
          <p:cNvPr id="838" name="Shape 838"/>
          <p:cNvSpPr txBox="1">
            <a:spLocks noGrp="1"/>
          </p:cNvSpPr>
          <p:nvPr>
            <p:ph type="sldNum" idx="12"/>
          </p:nvPr>
        </p:nvSpPr>
        <p:spPr>
          <a:xfrm>
            <a:off x="8001000" y="6461125"/>
            <a:ext cx="685800" cy="2445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98</a:t>
            </a:fld>
            <a:endParaRPr lang="en-US"/>
          </a:p>
        </p:txBody>
      </p:sp>
      <p:sp>
        <p:nvSpPr>
          <p:cNvPr id="11" name="Metin kutusu 10"/>
          <p:cNvSpPr txBox="1"/>
          <p:nvPr/>
        </p:nvSpPr>
        <p:spPr>
          <a:xfrm>
            <a:off x="204717" y="1201003"/>
            <a:ext cx="3820277" cy="369332"/>
          </a:xfrm>
          <a:prstGeom prst="rect">
            <a:avLst/>
          </a:prstGeom>
          <a:noFill/>
        </p:spPr>
        <p:txBody>
          <a:bodyPr wrap="none" rtlCol="0">
            <a:spAutoFit/>
          </a:bodyPr>
          <a:lstStyle/>
          <a:p>
            <a:pPr marL="285750" indent="-285750">
              <a:buFont typeface="Arial" panose="020B0604020202020204" pitchFamily="34" charset="0"/>
              <a:buChar char="•"/>
            </a:pPr>
            <a:r>
              <a:rPr lang="tr-TR" sz="1800" b="1" dirty="0" err="1" smtClean="0"/>
              <a:t>Ground</a:t>
            </a:r>
            <a:r>
              <a:rPr lang="tr-TR" sz="1800" b="1" dirty="0" smtClean="0"/>
              <a:t> Station </a:t>
            </a:r>
            <a:r>
              <a:rPr lang="tr-TR" sz="1800" b="1" dirty="0" err="1" smtClean="0"/>
              <a:t>Block</a:t>
            </a:r>
            <a:r>
              <a:rPr lang="tr-TR" sz="1800" b="1" dirty="0" smtClean="0"/>
              <a:t> </a:t>
            </a:r>
            <a:r>
              <a:rPr lang="tr-TR" sz="1800" b="1" dirty="0" err="1" smtClean="0"/>
              <a:t>Diagram</a:t>
            </a:r>
            <a:endParaRPr lang="tr-TR" sz="1800" b="1" dirty="0"/>
          </a:p>
        </p:txBody>
      </p:sp>
      <p:sp>
        <p:nvSpPr>
          <p:cNvPr id="12" name="Dikdörtgen 11"/>
          <p:cNvSpPr/>
          <p:nvPr/>
        </p:nvSpPr>
        <p:spPr>
          <a:xfrm>
            <a:off x="549323" y="2013466"/>
            <a:ext cx="1050877" cy="122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smtClean="0">
                <a:solidFill>
                  <a:schemeClr val="tx1"/>
                </a:solidFill>
              </a:rPr>
              <a:t>Notebook</a:t>
            </a:r>
            <a:endParaRPr lang="tr-TR" b="1" dirty="0">
              <a:solidFill>
                <a:schemeClr val="tx1"/>
              </a:solidFill>
            </a:endParaRPr>
          </a:p>
        </p:txBody>
      </p:sp>
      <p:sp>
        <p:nvSpPr>
          <p:cNvPr id="13" name="Dikdörtgen 12"/>
          <p:cNvSpPr/>
          <p:nvPr/>
        </p:nvSpPr>
        <p:spPr>
          <a:xfrm>
            <a:off x="2974117" y="2013467"/>
            <a:ext cx="1050877" cy="1221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err="1" smtClean="0">
                <a:solidFill>
                  <a:schemeClr val="tx1"/>
                </a:solidFill>
              </a:rPr>
              <a:t>Xbee</a:t>
            </a:r>
            <a:r>
              <a:rPr lang="tr-TR" b="1" dirty="0" smtClean="0">
                <a:solidFill>
                  <a:schemeClr val="tx1"/>
                </a:solidFill>
              </a:rPr>
              <a:t> Pro S2C RPSMA  </a:t>
            </a:r>
            <a:endParaRPr lang="tr-TR" b="1" dirty="0">
              <a:solidFill>
                <a:schemeClr val="tx1"/>
              </a:solidFill>
            </a:endParaRPr>
          </a:p>
        </p:txBody>
      </p:sp>
      <p:sp>
        <p:nvSpPr>
          <p:cNvPr id="14" name="Dikdörtgen 13"/>
          <p:cNvSpPr/>
          <p:nvPr/>
        </p:nvSpPr>
        <p:spPr>
          <a:xfrm>
            <a:off x="5192972" y="2013467"/>
            <a:ext cx="1214039" cy="1221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rPr>
              <a:t> </a:t>
            </a:r>
            <a:r>
              <a:rPr lang="tr-TR" dirty="0">
                <a:solidFill>
                  <a:schemeClr val="dk1"/>
                </a:solidFill>
              </a:rPr>
              <a:t>HG2415Y</a:t>
            </a:r>
            <a:endParaRPr lang="en-US" dirty="0">
              <a:solidFill>
                <a:schemeClr val="dk1"/>
              </a:solidFill>
            </a:endParaRPr>
          </a:p>
          <a:p>
            <a:pPr algn="ctr"/>
            <a:r>
              <a:rPr lang="tr-TR" b="1" dirty="0" err="1" smtClean="0">
                <a:solidFill>
                  <a:schemeClr val="tx1"/>
                </a:solidFill>
              </a:rPr>
              <a:t>Antenna</a:t>
            </a:r>
            <a:endParaRPr lang="tr-TR" b="1" dirty="0">
              <a:solidFill>
                <a:schemeClr val="tx1"/>
              </a:solidFill>
            </a:endParaRPr>
          </a:p>
        </p:txBody>
      </p:sp>
      <p:pic>
        <p:nvPicPr>
          <p:cNvPr id="15" name="Resim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38" y="2482605"/>
            <a:ext cx="659327" cy="316477"/>
          </a:xfrm>
          <a:prstGeom prst="rect">
            <a:avLst/>
          </a:prstGeom>
        </p:spPr>
      </p:pic>
      <p:cxnSp>
        <p:nvCxnSpPr>
          <p:cNvPr id="16" name="Düz Bağlayıcı 15"/>
          <p:cNvCxnSpPr>
            <a:stCxn id="12" idx="3"/>
          </p:cNvCxnSpPr>
          <p:nvPr/>
        </p:nvCxnSpPr>
        <p:spPr>
          <a:xfrm>
            <a:off x="1600200" y="2623993"/>
            <a:ext cx="365078" cy="3202"/>
          </a:xfrm>
          <a:prstGeom prst="line">
            <a:avLst/>
          </a:prstGeom>
        </p:spPr>
        <p:style>
          <a:lnRef idx="3">
            <a:schemeClr val="dk1"/>
          </a:lnRef>
          <a:fillRef idx="0">
            <a:schemeClr val="dk1"/>
          </a:fillRef>
          <a:effectRef idx="2">
            <a:schemeClr val="dk1"/>
          </a:effectRef>
          <a:fontRef idx="minor">
            <a:schemeClr val="tx1"/>
          </a:fontRef>
        </p:style>
      </p:cxnSp>
      <p:cxnSp>
        <p:nvCxnSpPr>
          <p:cNvPr id="17" name="Düz Ok Bağlayıcısı 16"/>
          <p:cNvCxnSpPr>
            <a:stCxn id="15" idx="3"/>
            <a:endCxn id="13" idx="1"/>
          </p:cNvCxnSpPr>
          <p:nvPr/>
        </p:nvCxnSpPr>
        <p:spPr>
          <a:xfrm flipV="1">
            <a:off x="2581765" y="2623993"/>
            <a:ext cx="392352" cy="168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Düz Ok Bağlayıcısı 17"/>
          <p:cNvCxnSpPr>
            <a:stCxn id="13" idx="3"/>
            <a:endCxn id="14" idx="1"/>
          </p:cNvCxnSpPr>
          <p:nvPr/>
        </p:nvCxnSpPr>
        <p:spPr>
          <a:xfrm>
            <a:off x="4024994" y="2623993"/>
            <a:ext cx="11679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Metin kutusu 18"/>
          <p:cNvSpPr txBox="1"/>
          <p:nvPr/>
        </p:nvSpPr>
        <p:spPr>
          <a:xfrm rot="9825493">
            <a:off x="6499769" y="1718118"/>
            <a:ext cx="1175322" cy="830997"/>
          </a:xfrm>
          <a:prstGeom prst="rect">
            <a:avLst/>
          </a:prstGeom>
          <a:noFill/>
        </p:spPr>
        <p:txBody>
          <a:bodyPr wrap="none" rtlCol="0">
            <a:spAutoFit/>
          </a:bodyPr>
          <a:lstStyle/>
          <a:p>
            <a:r>
              <a:rPr lang="tr-TR" sz="2000" b="1" dirty="0" smtClean="0"/>
              <a:t>)</a:t>
            </a:r>
            <a:r>
              <a:rPr lang="tr-TR" sz="2400" b="1" dirty="0" smtClean="0"/>
              <a:t>)</a:t>
            </a:r>
            <a:r>
              <a:rPr lang="tr-TR" sz="2800" b="1" dirty="0" smtClean="0"/>
              <a:t>)</a:t>
            </a:r>
            <a:r>
              <a:rPr lang="tr-TR" sz="3200" b="1" dirty="0" smtClean="0"/>
              <a:t>)</a:t>
            </a:r>
            <a:r>
              <a:rPr lang="tr-TR" sz="3600" b="1" dirty="0" smtClean="0"/>
              <a:t>)</a:t>
            </a:r>
            <a:r>
              <a:rPr lang="tr-TR" sz="4400" b="1" dirty="0" smtClean="0"/>
              <a:t>)</a:t>
            </a:r>
            <a:r>
              <a:rPr lang="tr-TR" sz="4800" b="1" dirty="0" smtClean="0"/>
              <a:t>)</a:t>
            </a:r>
            <a:endParaRPr lang="tr-TR" b="1" dirty="0"/>
          </a:p>
        </p:txBody>
      </p:sp>
      <p:sp>
        <p:nvSpPr>
          <p:cNvPr id="20" name="Oval 19"/>
          <p:cNvSpPr/>
          <p:nvPr/>
        </p:nvSpPr>
        <p:spPr>
          <a:xfrm>
            <a:off x="7676865" y="1346017"/>
            <a:ext cx="1009935" cy="667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smtClean="0">
                <a:solidFill>
                  <a:schemeClr val="tx1"/>
                </a:solidFill>
              </a:rPr>
              <a:t>DATA</a:t>
            </a:r>
            <a:endParaRPr lang="tr-TR" b="1" dirty="0">
              <a:solidFill>
                <a:schemeClr val="tx1"/>
              </a:solidFill>
            </a:endParaRPr>
          </a:p>
        </p:txBody>
      </p:sp>
      <p:sp>
        <p:nvSpPr>
          <p:cNvPr id="21" name="Metin kutusu 20"/>
          <p:cNvSpPr txBox="1"/>
          <p:nvPr/>
        </p:nvSpPr>
        <p:spPr>
          <a:xfrm>
            <a:off x="1992552" y="2169995"/>
            <a:ext cx="554960" cy="307777"/>
          </a:xfrm>
          <a:prstGeom prst="rect">
            <a:avLst/>
          </a:prstGeom>
          <a:noFill/>
        </p:spPr>
        <p:txBody>
          <a:bodyPr wrap="none" rtlCol="0">
            <a:spAutoFit/>
          </a:bodyPr>
          <a:lstStyle/>
          <a:p>
            <a:r>
              <a:rPr lang="tr-TR" dirty="0" smtClean="0"/>
              <a:t>USB</a:t>
            </a:r>
            <a:endParaRPr lang="tr-TR" dirty="0"/>
          </a:p>
        </p:txBody>
      </p:sp>
      <p:sp>
        <p:nvSpPr>
          <p:cNvPr id="22" name="Metin kutusu 21"/>
          <p:cNvSpPr txBox="1"/>
          <p:nvPr/>
        </p:nvSpPr>
        <p:spPr>
          <a:xfrm>
            <a:off x="4189865" y="2183646"/>
            <a:ext cx="883575" cy="307777"/>
          </a:xfrm>
          <a:prstGeom prst="rect">
            <a:avLst/>
          </a:prstGeom>
          <a:noFill/>
        </p:spPr>
        <p:txBody>
          <a:bodyPr wrap="none" rtlCol="0">
            <a:spAutoFit/>
          </a:bodyPr>
          <a:lstStyle/>
          <a:p>
            <a:r>
              <a:rPr lang="tr-TR" dirty="0" smtClean="0"/>
              <a:t>RP-SMA</a:t>
            </a:r>
            <a:endParaRPr lang="tr-TR" dirty="0"/>
          </a:p>
        </p:txBody>
      </p:sp>
      <p:sp>
        <p:nvSpPr>
          <p:cNvPr id="4" name="Metin kutusu 3"/>
          <p:cNvSpPr txBox="1"/>
          <p:nvPr/>
        </p:nvSpPr>
        <p:spPr>
          <a:xfrm>
            <a:off x="503261" y="3829965"/>
            <a:ext cx="8137477" cy="1569660"/>
          </a:xfrm>
          <a:prstGeom prst="rect">
            <a:avLst/>
          </a:prstGeom>
          <a:noFill/>
        </p:spPr>
        <p:txBody>
          <a:bodyPr wrap="square" rtlCol="0">
            <a:spAutoFit/>
          </a:bodyPr>
          <a:lstStyle/>
          <a:p>
            <a:r>
              <a:rPr lang="tr-TR" sz="1600" b="1" dirty="0" err="1" smtClean="0"/>
              <a:t>Ground</a:t>
            </a:r>
            <a:r>
              <a:rPr lang="tr-TR" sz="1600" b="1" dirty="0" smtClean="0"/>
              <a:t> Control Station </a:t>
            </a:r>
            <a:r>
              <a:rPr lang="tr-TR" sz="1600" b="1" dirty="0" err="1" smtClean="0"/>
              <a:t>Specifications</a:t>
            </a:r>
            <a:r>
              <a:rPr lang="tr-TR" sz="1600" b="1" dirty="0"/>
              <a:t>:</a:t>
            </a:r>
            <a:endParaRPr lang="tr-TR" sz="1600" b="1" dirty="0" smtClean="0"/>
          </a:p>
          <a:p>
            <a:pPr marL="285750" indent="-285750">
              <a:buFont typeface="Arial" panose="020B0604020202020204" pitchFamily="34" charset="0"/>
              <a:buChar char="•"/>
            </a:pPr>
            <a:r>
              <a:rPr lang="tr-TR" sz="1600" dirty="0" err="1" smtClean="0"/>
              <a:t>Ground</a:t>
            </a:r>
            <a:r>
              <a:rPr lang="tr-TR" sz="1600" dirty="0" smtClean="0"/>
              <a:t> </a:t>
            </a:r>
            <a:r>
              <a:rPr lang="tr-TR" sz="1600" dirty="0" err="1" smtClean="0"/>
              <a:t>station</a:t>
            </a:r>
            <a:r>
              <a:rPr lang="tr-TR" sz="1600" dirty="0"/>
              <a:t> </a:t>
            </a:r>
            <a:r>
              <a:rPr lang="tr-TR" sz="1600" dirty="0" smtClean="0"/>
              <a:t>notebook </a:t>
            </a:r>
            <a:r>
              <a:rPr lang="tr-TR" sz="1600" dirty="0" err="1" smtClean="0"/>
              <a:t>battery</a:t>
            </a:r>
            <a:r>
              <a:rPr lang="tr-TR" sz="1600" dirty="0" smtClean="0"/>
              <a:t> life is </a:t>
            </a:r>
            <a:r>
              <a:rPr lang="tr-TR" sz="1600" dirty="0" err="1" smtClean="0"/>
              <a:t>about</a:t>
            </a:r>
            <a:r>
              <a:rPr lang="tr-TR" sz="1600" dirty="0" smtClean="0"/>
              <a:t> 4-4.5 </a:t>
            </a:r>
            <a:r>
              <a:rPr lang="tr-TR" sz="1600" dirty="0" err="1" smtClean="0"/>
              <a:t>hours</a:t>
            </a:r>
            <a:r>
              <a:rPr lang="tr-TR" sz="1600" dirty="0" smtClean="0"/>
              <a:t>. </a:t>
            </a:r>
            <a:r>
              <a:rPr lang="tr-TR" sz="1600" dirty="0" err="1" smtClean="0"/>
              <a:t>Enough</a:t>
            </a:r>
            <a:r>
              <a:rPr lang="tr-TR" sz="1600" dirty="0" smtClean="0"/>
              <a:t> </a:t>
            </a:r>
            <a:r>
              <a:rPr lang="tr-TR" sz="1600" dirty="0" err="1" smtClean="0"/>
              <a:t>for</a:t>
            </a:r>
            <a:r>
              <a:rPr lang="tr-TR" sz="1600" dirty="0" smtClean="0"/>
              <a:t> </a:t>
            </a:r>
            <a:r>
              <a:rPr lang="tr-TR" sz="1600" dirty="0" err="1" smtClean="0"/>
              <a:t>competition</a:t>
            </a:r>
            <a:r>
              <a:rPr lang="tr-TR" sz="1600" dirty="0" smtClean="0"/>
              <a:t>.</a:t>
            </a:r>
          </a:p>
          <a:p>
            <a:pPr marL="285750" indent="-285750">
              <a:buFont typeface="Arial" panose="020B0604020202020204" pitchFamily="34" charset="0"/>
              <a:buChar char="•"/>
            </a:pPr>
            <a:r>
              <a:rPr lang="tr-TR" sz="1600" dirty="0" err="1" smtClean="0"/>
              <a:t>For</a:t>
            </a:r>
            <a:r>
              <a:rPr lang="tr-TR" sz="1600" dirty="0" smtClean="0"/>
              <a:t> </a:t>
            </a:r>
            <a:r>
              <a:rPr lang="tr-TR" sz="1600" dirty="0" err="1" smtClean="0"/>
              <a:t>overheating</a:t>
            </a:r>
            <a:r>
              <a:rPr lang="tr-TR" sz="1600" dirty="0" smtClean="0"/>
              <a:t> </a:t>
            </a:r>
            <a:r>
              <a:rPr lang="tr-TR" sz="1600" dirty="0" err="1" smtClean="0"/>
              <a:t>situations</a:t>
            </a:r>
            <a:r>
              <a:rPr lang="tr-TR" sz="1600" dirty="0" smtClean="0"/>
              <a:t> </a:t>
            </a:r>
            <a:r>
              <a:rPr lang="tr-TR" sz="1600" dirty="0" err="1" smtClean="0"/>
              <a:t>we</a:t>
            </a:r>
            <a:r>
              <a:rPr lang="tr-TR" sz="1600" dirty="0" smtClean="0"/>
              <a:t> </a:t>
            </a:r>
            <a:r>
              <a:rPr lang="tr-TR" sz="1600" dirty="0" err="1" smtClean="0"/>
              <a:t>have</a:t>
            </a:r>
            <a:r>
              <a:rPr lang="tr-TR" sz="1600" dirty="0" smtClean="0"/>
              <a:t> a notebook </a:t>
            </a:r>
            <a:r>
              <a:rPr lang="tr-TR" sz="1600" dirty="0" err="1" smtClean="0"/>
              <a:t>cooler</a:t>
            </a:r>
            <a:r>
              <a:rPr lang="tr-TR" sz="1600" dirty="0" smtClean="0"/>
              <a:t>. And </a:t>
            </a:r>
            <a:r>
              <a:rPr lang="tr-TR" sz="1600" dirty="0" err="1" smtClean="0"/>
              <a:t>our</a:t>
            </a:r>
            <a:r>
              <a:rPr lang="tr-TR" sz="1600" dirty="0" smtClean="0"/>
              <a:t> </a:t>
            </a:r>
            <a:r>
              <a:rPr lang="tr-TR" sz="1600" dirty="0" err="1" smtClean="0"/>
              <a:t>computer</a:t>
            </a:r>
            <a:r>
              <a:rPr lang="tr-TR" sz="1600" dirty="0" smtClean="0"/>
              <a:t> </a:t>
            </a:r>
            <a:r>
              <a:rPr lang="tr-TR" sz="1600" dirty="0" err="1" smtClean="0"/>
              <a:t>will</a:t>
            </a:r>
            <a:r>
              <a:rPr lang="tr-TR" sz="1600" dirty="0" smtClean="0"/>
              <a:t> be at </a:t>
            </a:r>
            <a:r>
              <a:rPr lang="tr-TR" sz="1600" dirty="0" err="1" smtClean="0"/>
              <a:t>low</a:t>
            </a:r>
            <a:r>
              <a:rPr lang="tr-TR" sz="1600" dirty="0" smtClean="0"/>
              <a:t> </a:t>
            </a:r>
            <a:r>
              <a:rPr lang="tr-TR" sz="1600" dirty="0" err="1" smtClean="0"/>
              <a:t>power</a:t>
            </a:r>
            <a:r>
              <a:rPr lang="tr-TR" sz="1600" dirty="0" smtClean="0"/>
              <a:t> </a:t>
            </a:r>
            <a:r>
              <a:rPr lang="tr-TR" sz="1600" dirty="0" err="1" smtClean="0"/>
              <a:t>mode</a:t>
            </a:r>
            <a:r>
              <a:rPr lang="tr-TR" sz="1600" dirty="0" smtClean="0"/>
              <a:t>, it </a:t>
            </a:r>
            <a:r>
              <a:rPr lang="tr-TR" sz="1600" dirty="0" err="1" smtClean="0"/>
              <a:t>could</a:t>
            </a:r>
            <a:r>
              <a:rPr lang="tr-TR" sz="1600" dirty="0" smtClean="0"/>
              <a:t> </a:t>
            </a:r>
            <a:r>
              <a:rPr lang="tr-TR" sz="1600" dirty="0" err="1" smtClean="0"/>
              <a:t>help</a:t>
            </a:r>
            <a:r>
              <a:rPr lang="tr-TR" sz="1600" dirty="0" smtClean="0"/>
              <a:t> </a:t>
            </a:r>
            <a:r>
              <a:rPr lang="tr-TR" sz="1600" dirty="0" err="1" smtClean="0"/>
              <a:t>for</a:t>
            </a:r>
            <a:r>
              <a:rPr lang="tr-TR" sz="1600" dirty="0" smtClean="0"/>
              <a:t> </a:t>
            </a:r>
            <a:r>
              <a:rPr lang="tr-TR" sz="1600" dirty="0" err="1" smtClean="0"/>
              <a:t>much</a:t>
            </a:r>
            <a:r>
              <a:rPr lang="tr-TR" sz="1600" dirty="0" smtClean="0"/>
              <a:t> </a:t>
            </a:r>
            <a:r>
              <a:rPr lang="tr-TR" sz="1600" dirty="0" err="1" smtClean="0"/>
              <a:t>more</a:t>
            </a:r>
            <a:r>
              <a:rPr lang="tr-TR" sz="1600" dirty="0" smtClean="0"/>
              <a:t> </a:t>
            </a:r>
            <a:r>
              <a:rPr lang="tr-TR" sz="1600" dirty="0" err="1" smtClean="0"/>
              <a:t>cooler</a:t>
            </a:r>
            <a:r>
              <a:rPr lang="tr-TR" sz="1600" dirty="0" smtClean="0"/>
              <a:t> </a:t>
            </a:r>
            <a:r>
              <a:rPr lang="tr-TR" sz="1600" dirty="0" err="1" smtClean="0"/>
              <a:t>system</a:t>
            </a:r>
            <a:r>
              <a:rPr lang="tr-TR" sz="1600" dirty="0" smtClean="0"/>
              <a:t>.</a:t>
            </a:r>
          </a:p>
          <a:p>
            <a:pPr marL="285750" indent="-285750">
              <a:buFont typeface="Arial" panose="020B0604020202020204" pitchFamily="34" charset="0"/>
              <a:buChar char="•"/>
            </a:pPr>
            <a:r>
              <a:rPr lang="tr-TR" sz="1600" dirty="0" err="1" smtClean="0"/>
              <a:t>We</a:t>
            </a:r>
            <a:r>
              <a:rPr lang="tr-TR" sz="1600" dirty="0" smtClean="0"/>
              <a:t> can </a:t>
            </a:r>
            <a:r>
              <a:rPr lang="tr-TR" sz="1600" dirty="0" err="1" smtClean="0"/>
              <a:t>use</a:t>
            </a:r>
            <a:r>
              <a:rPr lang="tr-TR" sz="1600" dirty="0" smtClean="0"/>
              <a:t> </a:t>
            </a:r>
            <a:r>
              <a:rPr lang="tr-TR" sz="1600" dirty="0" err="1" smtClean="0"/>
              <a:t>our</a:t>
            </a:r>
            <a:r>
              <a:rPr lang="tr-TR" sz="1600" dirty="0" smtClean="0"/>
              <a:t> GCS software on GNU Linux/Windows. </a:t>
            </a:r>
            <a:r>
              <a:rPr lang="tr-TR" sz="1600" dirty="0" err="1" smtClean="0"/>
              <a:t>Thanks</a:t>
            </a:r>
            <a:r>
              <a:rPr lang="tr-TR" sz="1600" dirty="0" smtClean="0"/>
              <a:t> </a:t>
            </a:r>
            <a:r>
              <a:rPr lang="tr-TR" sz="1600" dirty="0" err="1" smtClean="0"/>
              <a:t>for</a:t>
            </a:r>
            <a:r>
              <a:rPr lang="tr-TR" sz="1600" dirty="0" smtClean="0"/>
              <a:t> </a:t>
            </a:r>
            <a:r>
              <a:rPr lang="tr-TR" sz="1600" dirty="0" err="1" smtClean="0"/>
              <a:t>Qt</a:t>
            </a:r>
            <a:r>
              <a:rPr lang="tr-TR" sz="1600" dirty="0" smtClean="0"/>
              <a:t>. </a:t>
            </a:r>
            <a:r>
              <a:rPr lang="tr-TR" sz="1600" dirty="0" err="1" smtClean="0"/>
              <a:t>For</a:t>
            </a:r>
            <a:r>
              <a:rPr lang="tr-TR" sz="1600" dirty="0" smtClean="0"/>
              <a:t> </a:t>
            </a:r>
            <a:r>
              <a:rPr lang="tr-TR" sz="1600" dirty="0" err="1" smtClean="0"/>
              <a:t>any</a:t>
            </a:r>
            <a:r>
              <a:rPr lang="tr-TR" sz="1600" dirty="0" smtClean="0"/>
              <a:t> </a:t>
            </a:r>
            <a:r>
              <a:rPr lang="tr-TR" sz="1600" dirty="0" err="1" smtClean="0"/>
              <a:t>update</a:t>
            </a:r>
            <a:r>
              <a:rPr lang="tr-TR" sz="1600" dirty="0" smtClean="0"/>
              <a:t> </a:t>
            </a:r>
            <a:r>
              <a:rPr lang="tr-TR" sz="1600" dirty="0" err="1" smtClean="0"/>
              <a:t>issue</a:t>
            </a:r>
            <a:r>
              <a:rPr lang="tr-TR" sz="1600" dirty="0" smtClean="0"/>
              <a:t> </a:t>
            </a:r>
            <a:r>
              <a:rPr lang="tr-TR" sz="1600" dirty="0" err="1" smtClean="0"/>
              <a:t>we’ll</a:t>
            </a:r>
            <a:r>
              <a:rPr lang="tr-TR" sz="1600" dirty="0" smtClean="0"/>
              <a:t> </a:t>
            </a:r>
            <a:r>
              <a:rPr lang="tr-TR" sz="1600" dirty="0" err="1" smtClean="0"/>
              <a:t>use</a:t>
            </a:r>
            <a:r>
              <a:rPr lang="tr-TR" sz="1600" dirty="0" smtClean="0"/>
              <a:t> GNU Linux.</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Shape 843"/>
          <p:cNvSpPr txBox="1">
            <a:spLocks noGrp="1"/>
          </p:cNvSpPr>
          <p:nvPr>
            <p:ph type="ftr" idx="11"/>
          </p:nvPr>
        </p:nvSpPr>
        <p:spPr>
          <a:xfrm>
            <a:off x="2743200" y="6477000"/>
            <a:ext cx="3657600" cy="2444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a:t>CanSat 2017</a:t>
            </a:r>
            <a:r>
              <a:rPr lang="en-US" sz="1000" b="0" i="0" u="none" strike="noStrike" cap="none">
                <a:solidFill>
                  <a:schemeClr val="dk1"/>
                </a:solidFill>
                <a:latin typeface="Arial"/>
                <a:ea typeface="Arial"/>
                <a:cs typeface="Arial"/>
                <a:sym typeface="Arial"/>
              </a:rPr>
              <a:t> PDR:  Team ### (Team Number and Name)</a:t>
            </a:r>
          </a:p>
        </p:txBody>
      </p:sp>
      <p:sp>
        <p:nvSpPr>
          <p:cNvPr id="844" name="Shape 844"/>
          <p:cNvSpPr txBox="1">
            <a:spLocks noGrp="1"/>
          </p:cNvSpPr>
          <p:nvPr>
            <p:ph type="sldNum" idx="12"/>
          </p:nvPr>
        </p:nvSpPr>
        <p:spPr>
          <a:xfrm>
            <a:off x="8001000" y="6461125"/>
            <a:ext cx="685799" cy="244474"/>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fld id="{00000000-1234-1234-1234-123412341234}" type="slidenum">
              <a:rPr lang="en-US" sz="1000" b="0" i="0" u="none" strike="noStrike" cap="none">
                <a:solidFill>
                  <a:schemeClr val="dk1"/>
                </a:solidFill>
                <a:latin typeface="Arial"/>
                <a:ea typeface="Arial"/>
                <a:cs typeface="Arial"/>
                <a:sym typeface="Arial"/>
              </a:rPr>
              <a:pPr marL="0" marR="0" lvl="0" indent="0" algn="r" rtl="0">
                <a:spcBef>
                  <a:spcPts val="0"/>
                </a:spcBef>
                <a:spcAft>
                  <a:spcPts val="0"/>
                </a:spcAft>
                <a:buSzPct val="25000"/>
                <a:buNone/>
              </a:pPr>
              <a:t>99</a:t>
            </a:fld>
            <a:endParaRPr lang="en-US" sz="1000" b="0" i="0" u="none" strike="noStrike" cap="none">
              <a:solidFill>
                <a:schemeClr val="dk1"/>
              </a:solidFill>
              <a:latin typeface="Arial"/>
              <a:ea typeface="Arial"/>
              <a:cs typeface="Arial"/>
              <a:sym typeface="Arial"/>
            </a:endParaRPr>
          </a:p>
        </p:txBody>
      </p:sp>
      <p:sp>
        <p:nvSpPr>
          <p:cNvPr id="845" name="Shape 845"/>
          <p:cNvSpPr txBox="1">
            <a:spLocks noGrp="1"/>
          </p:cNvSpPr>
          <p:nvPr>
            <p:ph type="title"/>
          </p:nvPr>
        </p:nvSpPr>
        <p:spPr>
          <a:xfrm>
            <a:off x="1600200" y="76200"/>
            <a:ext cx="5943599" cy="8381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1" i="0" u="none" strike="noStrike" cap="none">
                <a:solidFill>
                  <a:schemeClr val="accent2"/>
                </a:solidFill>
                <a:latin typeface="Arial"/>
                <a:ea typeface="Arial"/>
                <a:cs typeface="Arial"/>
                <a:sym typeface="Arial"/>
              </a:rPr>
              <a:t>GCS Antenna Trade &amp; Selection</a:t>
            </a:r>
          </a:p>
        </p:txBody>
      </p:sp>
      <p:sp>
        <p:nvSpPr>
          <p:cNvPr id="847" name="Shape 847"/>
          <p:cNvSpPr txBox="1"/>
          <p:nvPr/>
        </p:nvSpPr>
        <p:spPr>
          <a:xfrm>
            <a:off x="228600" y="6477000"/>
            <a:ext cx="2286000" cy="2444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0" i="0" u="none" strike="noStrike" cap="none">
                <a:solidFill>
                  <a:schemeClr val="dk1"/>
                </a:solidFill>
                <a:latin typeface="Arial"/>
                <a:ea typeface="Arial"/>
                <a:cs typeface="Arial"/>
                <a:sym typeface="Arial"/>
              </a:rPr>
              <a:t>Presenter:  Name goes here</a:t>
            </a:r>
          </a:p>
        </p:txBody>
      </p:sp>
      <p:sp>
        <p:nvSpPr>
          <p:cNvPr id="849" name="Shape 84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Tablo 9"/>
          <p:cNvGraphicFramePr>
            <a:graphicFrameLocks noGrp="1"/>
          </p:cNvGraphicFramePr>
          <p:nvPr>
            <p:extLst>
              <p:ext uri="{D42A27DB-BD31-4B8C-83A1-F6EECF244321}">
                <p14:modId xmlns:p14="http://schemas.microsoft.com/office/powerpoint/2010/main" val="3690184895"/>
              </p:ext>
            </p:extLst>
          </p:nvPr>
        </p:nvGraphicFramePr>
        <p:xfrm>
          <a:off x="228597" y="1160061"/>
          <a:ext cx="8458201" cy="2278266"/>
        </p:xfrm>
        <a:graphic>
          <a:graphicData uri="http://schemas.openxmlformats.org/drawingml/2006/table">
            <a:tbl>
              <a:tblPr firstRow="1" bandRow="1">
                <a:tableStyleId>{284E427A-3D55-4303-BF80-6455036E1DE7}</a:tableStyleId>
              </a:tblPr>
              <a:tblGrid>
                <a:gridCol w="1691640"/>
                <a:gridCol w="1691640"/>
                <a:gridCol w="1691640"/>
                <a:gridCol w="1463044"/>
                <a:gridCol w="1920237"/>
              </a:tblGrid>
              <a:tr h="726061">
                <a:tc>
                  <a:txBody>
                    <a:bodyPr/>
                    <a:lstStyle/>
                    <a:p>
                      <a:pPr algn="ctr"/>
                      <a:endParaRPr lang="tr-TR" dirty="0" smtClean="0"/>
                    </a:p>
                    <a:p>
                      <a:pPr algn="ctr"/>
                      <a:r>
                        <a:rPr lang="tr-TR" dirty="0" smtClean="0"/>
                        <a:t>MODEL</a:t>
                      </a:r>
                      <a:endParaRPr lang="tr-TR" dirty="0"/>
                    </a:p>
                  </a:txBody>
                  <a:tcPr/>
                </a:tc>
                <a:tc>
                  <a:txBody>
                    <a:bodyPr/>
                    <a:lstStyle/>
                    <a:p>
                      <a:pPr algn="ctr"/>
                      <a:endParaRPr lang="tr-TR" dirty="0" smtClean="0"/>
                    </a:p>
                    <a:p>
                      <a:pPr algn="ctr"/>
                      <a:r>
                        <a:rPr lang="tr-TR" dirty="0" err="1" smtClean="0"/>
                        <a:t>Frequency</a:t>
                      </a:r>
                      <a:endParaRPr lang="tr-TR" dirty="0" smtClean="0"/>
                    </a:p>
                    <a:p>
                      <a:pPr algn="ctr"/>
                      <a:r>
                        <a:rPr lang="tr-TR" dirty="0" smtClean="0"/>
                        <a:t>(MHz) </a:t>
                      </a:r>
                      <a:endParaRPr lang="tr-TR" dirty="0"/>
                    </a:p>
                  </a:txBody>
                  <a:tcPr/>
                </a:tc>
                <a:tc>
                  <a:txBody>
                    <a:bodyPr/>
                    <a:lstStyle/>
                    <a:p>
                      <a:pPr algn="ctr"/>
                      <a:endParaRPr lang="tr-TR" dirty="0" smtClean="0"/>
                    </a:p>
                    <a:p>
                      <a:pPr algn="ctr"/>
                      <a:r>
                        <a:rPr lang="tr-TR" dirty="0" err="1" smtClean="0"/>
                        <a:t>Gain</a:t>
                      </a:r>
                      <a:r>
                        <a:rPr lang="tr-TR" dirty="0" smtClean="0"/>
                        <a:t>(</a:t>
                      </a:r>
                      <a:r>
                        <a:rPr lang="tr-TR" dirty="0" err="1" smtClean="0"/>
                        <a:t>dBi</a:t>
                      </a:r>
                      <a:r>
                        <a:rPr lang="tr-TR" dirty="0" smtClean="0"/>
                        <a:t>) </a:t>
                      </a:r>
                      <a:endParaRPr lang="tr-TR" dirty="0"/>
                    </a:p>
                  </a:txBody>
                  <a:tcPr/>
                </a:tc>
                <a:tc>
                  <a:txBody>
                    <a:bodyPr/>
                    <a:lstStyle/>
                    <a:p>
                      <a:pPr algn="ctr"/>
                      <a:endParaRPr lang="tr-TR" dirty="0" smtClean="0"/>
                    </a:p>
                    <a:p>
                      <a:pPr algn="ctr"/>
                      <a:r>
                        <a:rPr lang="tr-TR" dirty="0" err="1" smtClean="0"/>
                        <a:t>Length</a:t>
                      </a:r>
                      <a:r>
                        <a:rPr lang="tr-TR" dirty="0" smtClean="0"/>
                        <a:t>(cm)</a:t>
                      </a:r>
                      <a:endParaRPr lang="tr-TR" dirty="0"/>
                    </a:p>
                  </a:txBody>
                  <a:tcPr/>
                </a:tc>
                <a:tc>
                  <a:txBody>
                    <a:bodyPr/>
                    <a:lstStyle/>
                    <a:p>
                      <a:pPr algn="ctr"/>
                      <a:r>
                        <a:rPr lang="tr-TR" dirty="0" err="1" smtClean="0"/>
                        <a:t>Horizontal</a:t>
                      </a:r>
                      <a:r>
                        <a:rPr lang="tr-TR" baseline="0" dirty="0" smtClean="0"/>
                        <a:t> </a:t>
                      </a:r>
                    </a:p>
                    <a:p>
                      <a:pPr algn="ctr"/>
                      <a:r>
                        <a:rPr lang="tr-TR" dirty="0" smtClean="0"/>
                        <a:t>and </a:t>
                      </a:r>
                      <a:r>
                        <a:rPr lang="tr-TR" dirty="0" err="1" smtClean="0"/>
                        <a:t>Vertical</a:t>
                      </a:r>
                      <a:r>
                        <a:rPr lang="tr-TR" dirty="0" smtClean="0"/>
                        <a:t> </a:t>
                      </a:r>
                      <a:r>
                        <a:rPr lang="tr-TR" dirty="0" err="1" smtClean="0"/>
                        <a:t>Beamwidth</a:t>
                      </a:r>
                      <a:r>
                        <a:rPr lang="tr-TR" dirty="0" smtClean="0"/>
                        <a:t>(</a:t>
                      </a:r>
                      <a:r>
                        <a:rPr lang="tr-TR" dirty="0" err="1" smtClean="0"/>
                        <a:t>Degree</a:t>
                      </a:r>
                      <a:r>
                        <a:rPr lang="tr-TR" dirty="0" smtClean="0"/>
                        <a:t>)</a:t>
                      </a:r>
                      <a:endParaRPr lang="tr-TR" dirty="0"/>
                    </a:p>
                  </a:txBody>
                  <a:tcPr/>
                </a:tc>
              </a:tr>
              <a:tr h="5142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dk1"/>
                          </a:solidFill>
                          <a:effectLst/>
                          <a:latin typeface="+mn-lt"/>
                          <a:ea typeface="+mn-ea"/>
                          <a:cs typeface="+mn-cs"/>
                          <a:sym typeface="Arial"/>
                        </a:rPr>
                        <a:t> </a:t>
                      </a:r>
                      <a:r>
                        <a:rPr lang="tr-TR" sz="1400" b="0" i="0" u="none" strike="noStrike" cap="none" dirty="0" smtClean="0">
                          <a:solidFill>
                            <a:schemeClr val="dk1"/>
                          </a:solidFill>
                          <a:effectLst/>
                          <a:latin typeface="+mn-lt"/>
                          <a:ea typeface="+mn-ea"/>
                          <a:cs typeface="+mn-cs"/>
                          <a:sym typeface="Arial"/>
                        </a:rPr>
                        <a:t>HG2415Y</a:t>
                      </a:r>
                      <a:endParaRPr lang="en-US" sz="1400" b="0" i="0" u="none" strike="noStrike" cap="none" dirty="0">
                        <a:solidFill>
                          <a:schemeClr val="dk1"/>
                        </a:solidFill>
                        <a:effectLst/>
                        <a:latin typeface="+mn-lt"/>
                        <a:ea typeface="+mn-ea"/>
                        <a:cs typeface="+mn-cs"/>
                        <a:sym typeface="Arial"/>
                      </a:endParaRPr>
                    </a:p>
                  </a:txBody>
                  <a:tcPr/>
                </a:tc>
                <a:tc>
                  <a:txBody>
                    <a:bodyPr/>
                    <a:lstStyle/>
                    <a:p>
                      <a:pPr algn="ctr"/>
                      <a:r>
                        <a:rPr lang="tr-TR" dirty="0" smtClean="0"/>
                        <a:t>2400-2500</a:t>
                      </a:r>
                      <a:endParaRPr lang="tr-TR" dirty="0"/>
                    </a:p>
                  </a:txBody>
                  <a:tcPr/>
                </a:tc>
                <a:tc>
                  <a:txBody>
                    <a:bodyPr/>
                    <a:lstStyle/>
                    <a:p>
                      <a:pPr algn="ctr"/>
                      <a:r>
                        <a:rPr lang="tr-TR" dirty="0" smtClean="0"/>
                        <a:t>15</a:t>
                      </a:r>
                      <a:endParaRPr lang="tr-TR" dirty="0"/>
                    </a:p>
                  </a:txBody>
                  <a:tcPr/>
                </a:tc>
                <a:tc>
                  <a:txBody>
                    <a:bodyPr/>
                    <a:lstStyle/>
                    <a:p>
                      <a:pPr algn="ctr"/>
                      <a:r>
                        <a:rPr lang="tr-TR" dirty="0" smtClean="0"/>
                        <a:t>46.2</a:t>
                      </a:r>
                      <a:endParaRPr lang="tr-TR" dirty="0"/>
                    </a:p>
                  </a:txBody>
                  <a:tcPr/>
                </a:tc>
                <a:tc>
                  <a:txBody>
                    <a:bodyPr/>
                    <a:lstStyle/>
                    <a:p>
                      <a:pPr algn="ctr"/>
                      <a:r>
                        <a:rPr lang="tr-TR" dirty="0" smtClean="0"/>
                        <a:t>30</a:t>
                      </a:r>
                      <a:r>
                        <a:rPr lang="en-US" dirty="0" smtClean="0"/>
                        <a:t>°</a:t>
                      </a:r>
                      <a:r>
                        <a:rPr lang="tr-TR" dirty="0" smtClean="0"/>
                        <a:t>- 30</a:t>
                      </a:r>
                      <a:r>
                        <a:rPr lang="en-US" dirty="0" smtClean="0"/>
                        <a:t>°</a:t>
                      </a:r>
                      <a:endParaRPr lang="tr-TR" dirty="0"/>
                    </a:p>
                  </a:txBody>
                  <a:tcPr/>
                </a:tc>
              </a:tr>
              <a:tr h="5142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smtClean="0"/>
                        <a:t>Laird</a:t>
                      </a:r>
                      <a:r>
                        <a:rPr lang="tr-TR" baseline="0" dirty="0" smtClean="0"/>
                        <a:t> </a:t>
                      </a:r>
                      <a:r>
                        <a:rPr lang="en-US" dirty="0" smtClean="0"/>
                        <a:t>PC9013N</a:t>
                      </a:r>
                      <a:endParaRPr lang="tr-TR" dirty="0" smtClean="0"/>
                    </a:p>
                  </a:txBody>
                  <a:tcPr/>
                </a:tc>
                <a:tc>
                  <a:txBody>
                    <a:bodyPr/>
                    <a:lstStyle/>
                    <a:p>
                      <a:pPr algn="ctr"/>
                      <a:r>
                        <a:rPr lang="en-US" dirty="0" smtClean="0"/>
                        <a:t>902-928</a:t>
                      </a:r>
                      <a:endParaRPr lang="tr-TR" dirty="0"/>
                    </a:p>
                  </a:txBody>
                  <a:tcPr/>
                </a:tc>
                <a:tc>
                  <a:txBody>
                    <a:bodyPr/>
                    <a:lstStyle/>
                    <a:p>
                      <a:pPr algn="ctr"/>
                      <a:r>
                        <a:rPr lang="tr-TR" dirty="0" smtClean="0"/>
                        <a:t>13</a:t>
                      </a:r>
                      <a:endParaRPr lang="tr-TR" dirty="0"/>
                    </a:p>
                  </a:txBody>
                  <a:tcPr/>
                </a:tc>
                <a:tc>
                  <a:txBody>
                    <a:bodyPr/>
                    <a:lstStyle/>
                    <a:p>
                      <a:pPr algn="ctr"/>
                      <a:r>
                        <a:rPr lang="tr-TR" dirty="0" smtClean="0"/>
                        <a:t>20.5</a:t>
                      </a:r>
                      <a:endParaRPr lang="tr-T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3</a:t>
                      </a:r>
                      <a:r>
                        <a:rPr lang="tr-TR" dirty="0" smtClean="0"/>
                        <a:t>5</a:t>
                      </a:r>
                      <a:r>
                        <a:rPr lang="en-US" dirty="0" smtClean="0"/>
                        <a:t>°</a:t>
                      </a:r>
                      <a:r>
                        <a:rPr lang="tr-TR" dirty="0" smtClean="0"/>
                        <a:t>- 40</a:t>
                      </a:r>
                      <a:r>
                        <a:rPr lang="en-US" dirty="0" smtClean="0"/>
                        <a:t>°</a:t>
                      </a:r>
                      <a:endParaRPr lang="tr-TR" dirty="0" smtClean="0"/>
                    </a:p>
                  </a:txBody>
                  <a:tcPr/>
                </a:tc>
              </a:tr>
              <a:tr h="514293">
                <a:tc>
                  <a:txBody>
                    <a:bodyPr/>
                    <a:lstStyle/>
                    <a:p>
                      <a:r>
                        <a:rPr lang="tr-TR" sz="1400" b="0" i="0" u="none" strike="noStrike" cap="none" dirty="0" err="1" smtClean="0">
                          <a:solidFill>
                            <a:schemeClr val="dk1"/>
                          </a:solidFill>
                          <a:effectLst/>
                          <a:latin typeface="+mn-lt"/>
                          <a:ea typeface="+mn-ea"/>
                          <a:cs typeface="+mn-cs"/>
                          <a:sym typeface="Arial"/>
                        </a:rPr>
                        <a:t>SparkFun</a:t>
                      </a:r>
                      <a:r>
                        <a:rPr lang="tr-TR" sz="1400" b="0" i="0" u="none" strike="noStrike" cap="none" dirty="0" smtClean="0">
                          <a:solidFill>
                            <a:schemeClr val="dk1"/>
                          </a:solidFill>
                          <a:effectLst/>
                          <a:latin typeface="+mn-lt"/>
                          <a:ea typeface="+mn-ea"/>
                          <a:cs typeface="+mn-cs"/>
                          <a:sym typeface="Arial"/>
                        </a:rPr>
                        <a:t> 900MHz </a:t>
                      </a:r>
                      <a:r>
                        <a:rPr lang="tr-TR" sz="1400" b="0" i="0" u="none" strike="noStrike" cap="none" dirty="0" err="1" smtClean="0">
                          <a:solidFill>
                            <a:schemeClr val="dk1"/>
                          </a:solidFill>
                          <a:effectLst/>
                          <a:latin typeface="+mn-lt"/>
                          <a:ea typeface="+mn-ea"/>
                          <a:cs typeface="+mn-cs"/>
                          <a:sym typeface="Arial"/>
                        </a:rPr>
                        <a:t>Duck</a:t>
                      </a:r>
                      <a:r>
                        <a:rPr lang="tr-TR" sz="1400" b="0" i="0" u="none" strike="noStrike" cap="none" dirty="0" smtClean="0">
                          <a:solidFill>
                            <a:schemeClr val="dk1"/>
                          </a:solidFill>
                          <a:effectLst/>
                          <a:latin typeface="+mn-lt"/>
                          <a:ea typeface="+mn-ea"/>
                          <a:cs typeface="+mn-cs"/>
                          <a:sym typeface="Arial"/>
                        </a:rPr>
                        <a:t> </a:t>
                      </a:r>
                      <a:r>
                        <a:rPr lang="tr-TR" sz="1400" b="0" i="0" u="none" strike="noStrike" cap="none" dirty="0" err="1" smtClean="0">
                          <a:solidFill>
                            <a:schemeClr val="dk1"/>
                          </a:solidFill>
                          <a:effectLst/>
                          <a:latin typeface="+mn-lt"/>
                          <a:ea typeface="+mn-ea"/>
                          <a:cs typeface="+mn-cs"/>
                          <a:sym typeface="Arial"/>
                        </a:rPr>
                        <a:t>Antenna</a:t>
                      </a:r>
                      <a:endParaRPr lang="tr-TR" dirty="0"/>
                    </a:p>
                  </a:txBody>
                  <a:tcPr/>
                </a:tc>
                <a:tc>
                  <a:txBody>
                    <a:bodyPr/>
                    <a:lstStyle/>
                    <a:p>
                      <a:pPr algn="ctr"/>
                      <a:r>
                        <a:rPr lang="tr-TR" dirty="0" smtClean="0"/>
                        <a:t>900-1800</a:t>
                      </a:r>
                      <a:endParaRPr lang="tr-TR" dirty="0"/>
                    </a:p>
                  </a:txBody>
                  <a:tcPr/>
                </a:tc>
                <a:tc>
                  <a:txBody>
                    <a:bodyPr/>
                    <a:lstStyle/>
                    <a:p>
                      <a:pPr algn="ctr"/>
                      <a:r>
                        <a:rPr lang="tr-TR" dirty="0" smtClean="0"/>
                        <a:t>2</a:t>
                      </a:r>
                      <a:endParaRPr lang="tr-TR" dirty="0"/>
                    </a:p>
                  </a:txBody>
                  <a:tcPr/>
                </a:tc>
                <a:tc>
                  <a:txBody>
                    <a:bodyPr/>
                    <a:lstStyle/>
                    <a:p>
                      <a:pPr algn="ctr"/>
                      <a:r>
                        <a:rPr lang="tr-TR" dirty="0" smtClean="0"/>
                        <a:t>10.5</a:t>
                      </a:r>
                      <a:endParaRPr lang="tr-T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dirty="0" smtClean="0"/>
                        <a:t>Not </a:t>
                      </a:r>
                      <a:r>
                        <a:rPr lang="tr-TR" dirty="0" err="1" smtClean="0"/>
                        <a:t>certain</a:t>
                      </a:r>
                      <a:r>
                        <a:rPr lang="tr-TR" dirty="0" smtClean="0"/>
                        <a:t> </a:t>
                      </a:r>
                      <a:r>
                        <a:rPr lang="tr-TR" dirty="0" err="1" smtClean="0"/>
                        <a:t>range</a:t>
                      </a:r>
                      <a:endParaRPr lang="tr-TR" dirty="0" smtClean="0"/>
                    </a:p>
                  </a:txBody>
                  <a:tcPr/>
                </a:tc>
              </a:tr>
            </a:tbl>
          </a:graphicData>
        </a:graphic>
      </p:graphicFrame>
      <p:sp>
        <p:nvSpPr>
          <p:cNvPr id="11" name="Metin kutusu 10"/>
          <p:cNvSpPr txBox="1"/>
          <p:nvPr/>
        </p:nvSpPr>
        <p:spPr>
          <a:xfrm>
            <a:off x="228597" y="3514712"/>
            <a:ext cx="3490121" cy="338554"/>
          </a:xfrm>
          <a:prstGeom prst="rect">
            <a:avLst/>
          </a:prstGeom>
          <a:noFill/>
        </p:spPr>
        <p:txBody>
          <a:bodyPr wrap="square" rtlCol="0">
            <a:spAutoFit/>
          </a:bodyPr>
          <a:lstStyle/>
          <a:p>
            <a:r>
              <a:rPr lang="tr-TR" sz="1600" b="1" dirty="0" err="1" smtClean="0"/>
              <a:t>Selected</a:t>
            </a:r>
            <a:r>
              <a:rPr lang="tr-TR" sz="1600" b="1" dirty="0" smtClean="0"/>
              <a:t> GCS </a:t>
            </a:r>
            <a:r>
              <a:rPr lang="tr-TR" sz="1600" b="1" dirty="0" err="1" smtClean="0"/>
              <a:t>Antenna</a:t>
            </a:r>
            <a:r>
              <a:rPr lang="tr-TR" sz="1600" dirty="0" smtClean="0"/>
              <a:t>: HG2415Y</a:t>
            </a:r>
            <a:endParaRPr lang="tr-TR" sz="1600" b="1" u="sng" dirty="0"/>
          </a:p>
        </p:txBody>
      </p:sp>
      <p:sp>
        <p:nvSpPr>
          <p:cNvPr id="13" name="Metin kutusu 12"/>
          <p:cNvSpPr txBox="1"/>
          <p:nvPr/>
        </p:nvSpPr>
        <p:spPr>
          <a:xfrm>
            <a:off x="228597" y="5299358"/>
            <a:ext cx="3490121" cy="923330"/>
          </a:xfrm>
          <a:prstGeom prst="rect">
            <a:avLst/>
          </a:prstGeom>
          <a:noFill/>
        </p:spPr>
        <p:txBody>
          <a:bodyPr wrap="square" rtlCol="0">
            <a:spAutoFit/>
          </a:bodyPr>
          <a:lstStyle/>
          <a:p>
            <a:pPr marL="285750" indent="-285750">
              <a:buFont typeface="Arial" panose="020B0604020202020204" pitchFamily="34" charset="0"/>
              <a:buChar char="•"/>
            </a:pPr>
            <a:r>
              <a:rPr lang="tr-TR" sz="1800" dirty="0" smtClean="0"/>
              <a:t>High </a:t>
            </a:r>
            <a:r>
              <a:rPr lang="tr-TR" sz="1800" dirty="0" err="1" smtClean="0"/>
              <a:t>gain</a:t>
            </a:r>
            <a:r>
              <a:rPr lang="tr-TR" sz="1800" dirty="0" smtClean="0"/>
              <a:t> </a:t>
            </a:r>
            <a:r>
              <a:rPr lang="tr-TR" sz="1800" dirty="0" err="1" smtClean="0"/>
              <a:t>value</a:t>
            </a:r>
            <a:endParaRPr lang="tr-TR" sz="1800" dirty="0" smtClean="0"/>
          </a:p>
          <a:p>
            <a:pPr marL="285750" indent="-285750">
              <a:buFont typeface="Arial" panose="020B0604020202020204" pitchFamily="34" charset="0"/>
              <a:buChar char="•"/>
            </a:pPr>
            <a:r>
              <a:rPr lang="tr-TR" sz="1800" dirty="0" err="1" smtClean="0"/>
              <a:t>Appropriate</a:t>
            </a:r>
            <a:r>
              <a:rPr lang="tr-TR" sz="1800" dirty="0" smtClean="0"/>
              <a:t> </a:t>
            </a:r>
            <a:r>
              <a:rPr lang="tr-TR" sz="1800" dirty="0" err="1" smtClean="0"/>
              <a:t>frequency</a:t>
            </a:r>
            <a:r>
              <a:rPr lang="tr-TR" sz="1800" dirty="0" smtClean="0"/>
              <a:t> </a:t>
            </a:r>
            <a:r>
              <a:rPr lang="tr-TR" sz="1800" dirty="0" err="1" smtClean="0"/>
              <a:t>value</a:t>
            </a:r>
            <a:endParaRPr lang="tr-TR" sz="1800" dirty="0" smtClean="0"/>
          </a:p>
          <a:p>
            <a:pPr marL="285750" indent="-285750">
              <a:buFont typeface="Arial" panose="020B0604020202020204" pitchFamily="34" charset="0"/>
              <a:buChar char="•"/>
            </a:pPr>
            <a:r>
              <a:rPr lang="tr-TR" sz="1800" dirty="0" err="1" smtClean="0"/>
              <a:t>Acceptable</a:t>
            </a:r>
            <a:r>
              <a:rPr lang="tr-TR" sz="1800" dirty="0" smtClean="0"/>
              <a:t> </a:t>
            </a:r>
            <a:r>
              <a:rPr lang="tr-TR" sz="1800" dirty="0" err="1" smtClean="0"/>
              <a:t>Beamwidth</a:t>
            </a:r>
            <a:endParaRPr lang="tr-TR" sz="1800" dirty="0" smtClean="0"/>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918" y="3967166"/>
            <a:ext cx="2996559" cy="1169389"/>
          </a:xfrm>
          <a:prstGeom prst="rect">
            <a:avLst/>
          </a:prstGeom>
        </p:spPr>
      </p:pic>
      <p:pic>
        <p:nvPicPr>
          <p:cNvPr id="4" name="Resim 3"/>
          <p:cNvPicPr>
            <a:picLocks noChangeAspect="1"/>
          </p:cNvPicPr>
          <p:nvPr/>
        </p:nvPicPr>
        <p:blipFill rotWithShape="1">
          <a:blip r:embed="rId4">
            <a:extLst>
              <a:ext uri="{28A0092B-C50C-407E-A947-70E740481C1C}">
                <a14:useLocalDpi xmlns:a14="http://schemas.microsoft.com/office/drawing/2010/main" val="0"/>
              </a:ext>
            </a:extLst>
          </a:blip>
          <a:srcRect l="5800" t="15224" r="4302" b="17352"/>
          <a:stretch/>
        </p:blipFill>
        <p:spPr>
          <a:xfrm>
            <a:off x="3929741" y="3853266"/>
            <a:ext cx="4724400" cy="2362200"/>
          </a:xfrm>
          <a:prstGeom prst="rect">
            <a:avLst/>
          </a:prstGeom>
        </p:spPr>
      </p:pic>
      <p:sp>
        <p:nvSpPr>
          <p:cNvPr id="14" name="Metin kutusu 13"/>
          <p:cNvSpPr txBox="1"/>
          <p:nvPr/>
        </p:nvSpPr>
        <p:spPr>
          <a:xfrm>
            <a:off x="4546880" y="3514709"/>
            <a:ext cx="3490121" cy="338554"/>
          </a:xfrm>
          <a:prstGeom prst="rect">
            <a:avLst/>
          </a:prstGeom>
          <a:noFill/>
        </p:spPr>
        <p:txBody>
          <a:bodyPr wrap="square" rtlCol="0">
            <a:spAutoFit/>
          </a:bodyPr>
          <a:lstStyle/>
          <a:p>
            <a:pPr algn="ctr"/>
            <a:r>
              <a:rPr lang="tr-TR" sz="1600" b="1" dirty="0" err="1" smtClean="0"/>
              <a:t>Beamwidth</a:t>
            </a:r>
            <a:r>
              <a:rPr lang="tr-TR" sz="1600" b="1" dirty="0" smtClean="0"/>
              <a:t> </a:t>
            </a:r>
            <a:r>
              <a:rPr lang="tr-TR" sz="1600" b="1" dirty="0" err="1" smtClean="0"/>
              <a:t>patterns</a:t>
            </a:r>
            <a:endParaRPr lang="tr-TR" sz="1600" b="1" u="sng"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3259</TotalTime>
  <Words>11265</Words>
  <Application>Microsoft Office PowerPoint</Application>
  <PresentationFormat>Ekran Gösterisi (4:3)</PresentationFormat>
  <Paragraphs>2528</Paragraphs>
  <Slides>124</Slides>
  <Notes>95</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124</vt:i4>
      </vt:variant>
    </vt:vector>
  </HeadingPairs>
  <TitlesOfParts>
    <vt:vector size="129" baseType="lpstr">
      <vt:lpstr>Arial</vt:lpstr>
      <vt:lpstr>Calibri</vt:lpstr>
      <vt:lpstr>Cambria Math</vt:lpstr>
      <vt:lpstr>inherit</vt:lpstr>
      <vt:lpstr>Default Design</vt:lpstr>
      <vt:lpstr>CanSat 2017  Preliminary Design Review (PDR) Outline  Version 1.2</vt:lpstr>
      <vt:lpstr>Presentation Outline</vt:lpstr>
      <vt:lpstr>Team Organization</vt:lpstr>
      <vt:lpstr>Acronyms (1 of 2)</vt:lpstr>
      <vt:lpstr>Acronyms (2 of 2)</vt:lpstr>
      <vt:lpstr>Systems Overview</vt:lpstr>
      <vt:lpstr>Mission Summary (1 of 2)</vt:lpstr>
      <vt:lpstr>Mission Summary (2 of 2)</vt:lpstr>
      <vt:lpstr>System Requirement Summary (1 of 3)</vt:lpstr>
      <vt:lpstr>System Requirement Summary (2 of 3)</vt:lpstr>
      <vt:lpstr>System Requirement Summary (3 of 3)</vt:lpstr>
      <vt:lpstr>System Level CanSat Configuration Trade &amp; Selection</vt:lpstr>
      <vt:lpstr>Physical Layout</vt:lpstr>
      <vt:lpstr>System Concept of Operations</vt:lpstr>
      <vt:lpstr>Launch Vehicle Compatibility</vt:lpstr>
      <vt:lpstr>Sensor Subsystem Design</vt:lpstr>
      <vt:lpstr>Sensor Subsystem Overview</vt:lpstr>
      <vt:lpstr>Sensor Subsystem Requirements</vt:lpstr>
      <vt:lpstr>Magnetometer Trade &amp; Selection</vt:lpstr>
      <vt:lpstr>Payload Air Pressure Sensor  Trade &amp; Selection</vt:lpstr>
      <vt:lpstr>Container Air Pressure Sensor  Trade &amp; Selection</vt:lpstr>
      <vt:lpstr>Payload Pitot Tube Trade &amp; Selection</vt:lpstr>
      <vt:lpstr>Payload Air Temperature Sensor  Trade &amp; Selection</vt:lpstr>
      <vt:lpstr>Container Air Temperature Sensor  Trade &amp; Selection</vt:lpstr>
      <vt:lpstr>Payload Solar Power Voltage Sensor  Trade &amp; Selection</vt:lpstr>
      <vt:lpstr>Container Battery Voltage Sensor  Trade &amp; Selection</vt:lpstr>
      <vt:lpstr>Bonus Camera Trade &amp; Selection</vt:lpstr>
      <vt:lpstr>Descent Control Design</vt:lpstr>
      <vt:lpstr>    Descent Control Overview</vt:lpstr>
      <vt:lpstr>Descent Control Requirements</vt:lpstr>
      <vt:lpstr>Descent Control Requirements</vt:lpstr>
      <vt:lpstr>Container Descent Control Strategy Selection and Trade</vt:lpstr>
      <vt:lpstr>Container Descent Control Strategy Selection and Trade</vt:lpstr>
      <vt:lpstr>Container Descent Control Strategy Selection and Trade</vt:lpstr>
      <vt:lpstr>PowerPoint Sunusu</vt:lpstr>
      <vt:lpstr>Payload Descent Control Strategy Selection and Trade</vt:lpstr>
      <vt:lpstr>Payload Descent Control Strategy Selection and Trade</vt:lpstr>
      <vt:lpstr>PowerPoint Sunusu</vt:lpstr>
      <vt:lpstr>Descent Rate Estimates </vt:lpstr>
      <vt:lpstr>Descent Rate Estimates</vt:lpstr>
      <vt:lpstr>Descent Rate Estimates</vt:lpstr>
      <vt:lpstr>Descent Rate Estimates</vt:lpstr>
      <vt:lpstr>Descent Rate Estimates</vt:lpstr>
      <vt:lpstr>Descent Rate Estimates</vt:lpstr>
      <vt:lpstr>Mechanical Subsystem Design</vt:lpstr>
      <vt:lpstr>Mechanical Subsystem Overview </vt:lpstr>
      <vt:lpstr>Mechanical Subsystem Overview </vt:lpstr>
      <vt:lpstr>     Mechanical Sub-System      Requirements </vt:lpstr>
      <vt:lpstr>Payload Mechanical Layout of Components Trade &amp; Selection</vt:lpstr>
      <vt:lpstr>Payload Mechanical Layout of Components Trade &amp; Selection</vt:lpstr>
      <vt:lpstr>Payload Pre Deployment Configuration Trade &amp; Selection</vt:lpstr>
      <vt:lpstr>Payload Deployment Configuration  Trade &amp; Selection</vt:lpstr>
      <vt:lpstr>Container Mechanical Layout of Components Trade &amp; Selection</vt:lpstr>
      <vt:lpstr>Payload Release Mechanism</vt:lpstr>
      <vt:lpstr>Electronics Structural Integrity</vt:lpstr>
      <vt:lpstr>Mass Budget</vt:lpstr>
      <vt:lpstr>Communication and Data Handling (CDH) Subsystem Design</vt:lpstr>
      <vt:lpstr>CDH Overview</vt:lpstr>
      <vt:lpstr>CDH Requirements</vt:lpstr>
      <vt:lpstr>Payload Processor &amp; Memory  Trade &amp; Selection</vt:lpstr>
      <vt:lpstr>Container Processor &amp; Memory  Trade &amp; Selection</vt:lpstr>
      <vt:lpstr>Payload Real-Time Clock</vt:lpstr>
      <vt:lpstr>Container Real-Time Clock</vt:lpstr>
      <vt:lpstr>Payload Antenna Trade &amp; Selection</vt:lpstr>
      <vt:lpstr>Container Antenna Trade &amp; Selection</vt:lpstr>
      <vt:lpstr>Payload Radio Configuration</vt:lpstr>
      <vt:lpstr>Container Radio Configuration</vt:lpstr>
      <vt:lpstr>Container Radio Configuration</vt:lpstr>
      <vt:lpstr>Payload Telemetry Format</vt:lpstr>
      <vt:lpstr>Container Telemetry Format</vt:lpstr>
      <vt:lpstr>Electrical Power Subsystem (EPS) Design</vt:lpstr>
      <vt:lpstr>EPS Overview</vt:lpstr>
      <vt:lpstr>EPS Overview</vt:lpstr>
      <vt:lpstr>EPS Requirements</vt:lpstr>
      <vt:lpstr>Payload Electrical Block Diagram</vt:lpstr>
      <vt:lpstr>Container Electrical Block Diagram</vt:lpstr>
      <vt:lpstr>Payload Solar Power Trade &amp; Selection</vt:lpstr>
      <vt:lpstr>Payload Energy Management Strategy Trade Study</vt:lpstr>
      <vt:lpstr>Payload Energy Management Strategy Trade Study</vt:lpstr>
      <vt:lpstr>Payload Energy Management Strategy Trade Study</vt:lpstr>
      <vt:lpstr>Payload Energy Management Strategy Trade Study</vt:lpstr>
      <vt:lpstr>Container Battery Trade &amp; Selection</vt:lpstr>
      <vt:lpstr>Payload Power Budget</vt:lpstr>
      <vt:lpstr>Payload Power Budget</vt:lpstr>
      <vt:lpstr>Container Power Budget</vt:lpstr>
      <vt:lpstr>Container Power Budget</vt:lpstr>
      <vt:lpstr>Flight Software (FSW) Design</vt:lpstr>
      <vt:lpstr>FSW Overview</vt:lpstr>
      <vt:lpstr>FSW Overview</vt:lpstr>
      <vt:lpstr>FSW Overview</vt:lpstr>
      <vt:lpstr>FSW Requirements</vt:lpstr>
      <vt:lpstr>Payload FSW State Diagram</vt:lpstr>
      <vt:lpstr>Container FSW State Diagram</vt:lpstr>
      <vt:lpstr>Software Development Plan</vt:lpstr>
      <vt:lpstr>Ground Control System (GCS) Design</vt:lpstr>
      <vt:lpstr>GCS Overview</vt:lpstr>
      <vt:lpstr>GCS Requirements</vt:lpstr>
      <vt:lpstr>GCS Design</vt:lpstr>
      <vt:lpstr>GCS Antenna Trade &amp; Selection</vt:lpstr>
      <vt:lpstr>GCS Antenna Trade &amp; Selection</vt:lpstr>
      <vt:lpstr>GCS Software</vt:lpstr>
      <vt:lpstr>GCS Software</vt:lpstr>
      <vt:lpstr>CanSat Integration and Test</vt:lpstr>
      <vt:lpstr>CanSat Integration and Test Overview</vt:lpstr>
      <vt:lpstr>Subsystem Level Testing Plan</vt:lpstr>
      <vt:lpstr>Integrated Level Functional Test Plan</vt:lpstr>
      <vt:lpstr>Environmental Test Plan</vt:lpstr>
      <vt:lpstr>Mission Operations &amp; Analysis</vt:lpstr>
      <vt:lpstr>Overview of Mission Sequence of Events</vt:lpstr>
      <vt:lpstr>Mission Operations Manual Development Plan</vt:lpstr>
      <vt:lpstr>CanSat Location and Recovery</vt:lpstr>
      <vt:lpstr>Requirements Compliance</vt:lpstr>
      <vt:lpstr>Requirements Compliance Overview</vt:lpstr>
      <vt:lpstr>Requirements Compliance (multiple slides, as needed)</vt:lpstr>
      <vt:lpstr>Management</vt:lpstr>
      <vt:lpstr>CanSat Budget – Hardware</vt:lpstr>
      <vt:lpstr>CanSat Budget – Other Costs</vt:lpstr>
      <vt:lpstr>Program Schedule</vt:lpstr>
      <vt:lpstr>Conclusions</vt:lpstr>
      <vt:lpstr>Presentation Scoring &amp; Additional Information</vt:lpstr>
      <vt:lpstr>Presentation Scoring</vt:lpstr>
      <vt:lpstr>PPT Template Use</vt:lpstr>
      <vt:lpstr>Trade Studies</vt:lpstr>
      <vt:lpstr>Presentation Template Update Log  (Do not include in presentation)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CanSat 2017  Preliminary Design Review (PDR) Outline  Version 1.0</dc:title>
  <dc:creator>ivan</dc:creator>
  <cp:lastModifiedBy>Şems Turgut</cp:lastModifiedBy>
  <cp:revision>152</cp:revision>
  <dcterms:modified xsi:type="dcterms:W3CDTF">2017-01-30T07:48:03Z</dcterms:modified>
</cp:coreProperties>
</file>